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autoCompressPictures="0">
  <p:sldMasterIdLst>
    <p:sldMasterId id="2147483648" r:id="rId1"/>
    <p:sldMasterId id="2147483660" r:id="rId3"/>
  </p:sldMasterIdLst>
  <p:notesMasterIdLst>
    <p:notesMasterId r:id="rId5"/>
  </p:notesMasterIdLst>
  <p:sldIdLst>
    <p:sldId id="256" r:id="rId4"/>
    <p:sldId id="257" r:id="rId6"/>
    <p:sldId id="258" r:id="rId7"/>
    <p:sldId id="260" r:id="rId8"/>
    <p:sldId id="261" r:id="rId9"/>
    <p:sldId id="262" r:id="rId10"/>
    <p:sldId id="263" r:id="rId11"/>
    <p:sldId id="265" r:id="rId1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0"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L="457200"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L="914400"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L="1371600"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L="1828800"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L="2286000"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L="2743200"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L="3200400"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L="3657600"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747775"/>
          </p15:clr>
        </p15:guide>
        <p15:guide id="2" pos="2880" userDrawn="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>
  <p:normalViewPr>
    <p:restoredLeft sz="15620"/>
    <p:restoredTop sz="94660"/>
  </p:normalViewPr>
  <p:slideViewPr>
    <p:cSldViewPr snapToGrid="0" showGuides="1">
      <p:cViewPr varScale="1">
        <p:scale>
          <a:sx n="100" d="100"/>
          <a:sy n="100" d="100"/>
        </p:scale>
        <p:origin x="0" y="0"/>
      </p:cViewPr>
      <p:guideLst>
        <p:guide orient="horz" pos="162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同学们早上好。刚过去的10月9号、10号两天，我们一起跑完了高中第一次秋季运动会。今天用20分钟，做两件事：第一，把这两天的收获认真复盘一遍；第二，把目光从跑道收回到教室，看看接下来一个月我们该怎么学。先从赛场说起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今天不读稿、不走过场。前10分钟复盘运动会，重点想明白一件事：赛场上那股拼劲能不能带回教室；后10分钟讲学习，开学一个月新鲜感过去了，真正的考验才刚开始。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这里的数字是占位，体育委员报一下实际数字。我想强调的不是我们拿了第几名，而是——这是我们班第一次以一个集体的身份站在全校面前。从开幕式到最后一项接力，所有人都在，这比任何一块奖牌都值钱。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这页是今天上半场的核心。运动会结束了，但它教给我们的东西不该跟着奖牌一起锁进抽屉。坚持、协作、规则、超越自己——这四样东西在教室里每天都用得上。别让这股劲过了周末就散了。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好，运动会的事说到这里。现在把目光从跑道收回到教室。开学整整一个月了——我想问大家一个问题：我们真的适应高中了吗？很多同学表面上坐进了教室，但节奏、方法、心态，可能还停留在初中。接下来我讲几个我们班最近出现的共性问题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我不点名，但这四个问题班里不少人都有。作业赶、上课飘、时间散、状态松。现在是10月，离第一次月考还有两三周，现在改成本最低；等到成绩出来再后悔，那就是用真金白银换教训了。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未来六周的节奏很清楚：这两周先把状态调回来；10月底第一次月考，这次不要怕暴露问题，越难看越值钱；11月中开始期中复习，错题本从那时候就要用上；11月底期中考试，这是高一上学期第一次正式大考，会决定你选科时的底气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最后三句话，送给大家。第一，那股拼劲别泄；第二，你在教室里坐的每一分钟都不会骗你；第三，我们是一个集体，谁也别落下。今天晨会就到这里，从早读开始，把状态切回来。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matchingName="标题幻灯片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" name="Shape 31"/>
          <p:cNvSpPr txBox="1"/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Shape 3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" name="Shape 3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" name="Shape 3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matchingName="标题和内容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9" name="Shape 55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0" name="Shape 5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" name="Shape 5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" name="Shape 5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matchingName="节标题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/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" name="Shape 60"/>
          <p:cNvSpPr txBox="1"/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Shape 6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" name="Shape 6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" name="Shape 6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matchingName="两栏内容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1" name="Shape 10"/>
          <p:cNvSpPr txBox="1"/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2" name="Shape 11"/>
          <p:cNvSpPr txBox="1"/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3" name="Shape 1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4" name="Shape 1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5" name="Shape 1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matchingName="比较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/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8" name="Shape 36"/>
          <p:cNvSpPr txBox="1"/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39" name="Shape 37"/>
          <p:cNvSpPr txBox="1"/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0" name="Shape 38"/>
          <p:cNvSpPr txBox="1"/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41" name="Shape 39"/>
          <p:cNvSpPr txBox="1"/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2" name="Shape 40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3" name="Shape 41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4" name="Shape 42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matchingName="仅标题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7" name="Shape 2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8" name="Shape 2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9" name="Shape 2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matchingName="空白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2" name="Shape 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3" name="Shape 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matchingName="内容与标题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6" name="Shape 44"/>
          <p:cNvSpPr txBox="1"/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Shape 45"/>
          <p:cNvSpPr txBox="1"/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Shape 4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9" name="Shape 4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Shape 4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matchingName="图片与标题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3" name="Shape 25"/>
          <p:cNvSpPr/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/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Shape 2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Shape 2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Shape 2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matchingName="标题和竖排文字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0" name="Shape 50"/>
          <p:cNvSpPr txBox="1"/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1" name="Shape 5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Shape 5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3" name="Shape 5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matchingName="竖排标题与文本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/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6" name="Shape 16"/>
          <p:cNvSpPr txBox="1"/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7" name="Shape 1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Shape 1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9" name="Shape 1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 panose="020B0604020202020204"/>
              <a:buNone/>
              <a:defRPr sz="33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7" name="Shape 2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 panose="020B0604020202020204"/>
              <a:buChar char="•"/>
              <a:defRPr sz="21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 panose="020B0604020202020204"/>
              <a:buChar char="•"/>
              <a:defRPr sz="15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8" name="Shape 3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9" name="Shape 4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10" name="Shape 5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3" Type="http://schemas.openxmlformats.org/officeDocument/2006/relationships/notesSlide" Target="../notesSlides/notesSlide4.xml"/><Relationship Id="rId12" Type="http://schemas.openxmlformats.org/officeDocument/2006/relationships/slideLayout" Target="../slideLayouts/slideLayout12.xml"/><Relationship Id="rId11" Type="http://schemas.openxmlformats.org/officeDocument/2006/relationships/tags" Target="../tags/tag11.xml"/><Relationship Id="rId10" Type="http://schemas.openxmlformats.org/officeDocument/2006/relationships/tags" Target="../tags/tag10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tags" Target="../tags/tag19.xml"/><Relationship Id="rId7" Type="http://schemas.openxmlformats.org/officeDocument/2006/relationships/tags" Target="../tags/tag18.xml"/><Relationship Id="rId6" Type="http://schemas.openxmlformats.org/officeDocument/2006/relationships/tags" Target="../tags/tag17.xml"/><Relationship Id="rId5" Type="http://schemas.openxmlformats.org/officeDocument/2006/relationships/tags" Target="../tags/tag16.xml"/><Relationship Id="rId4" Type="http://schemas.openxmlformats.org/officeDocument/2006/relationships/tags" Target="../tags/tag15.xml"/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0" Type="http://schemas.openxmlformats.org/officeDocument/2006/relationships/notesSlide" Target="../notesSlides/notesSlide6.xml"/><Relationship Id="rId1" Type="http://schemas.openxmlformats.org/officeDocument/2006/relationships/tags" Target="../tags/tag12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28.xml"/><Relationship Id="rId8" Type="http://schemas.openxmlformats.org/officeDocument/2006/relationships/tags" Target="../tags/tag27.xml"/><Relationship Id="rId7" Type="http://schemas.openxmlformats.org/officeDocument/2006/relationships/tags" Target="../tags/tag26.xml"/><Relationship Id="rId6" Type="http://schemas.openxmlformats.org/officeDocument/2006/relationships/tags" Target="../tags/tag25.xml"/><Relationship Id="rId5" Type="http://schemas.openxmlformats.org/officeDocument/2006/relationships/tags" Target="../tags/tag24.xml"/><Relationship Id="rId4" Type="http://schemas.openxmlformats.org/officeDocument/2006/relationships/tags" Target="../tags/tag23.xml"/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5" Type="http://schemas.openxmlformats.org/officeDocument/2006/relationships/notesSlide" Target="../notesSlides/notesSlide7.xml"/><Relationship Id="rId14" Type="http://schemas.openxmlformats.org/officeDocument/2006/relationships/slideLayout" Target="../slideLayouts/slideLayout12.xml"/><Relationship Id="rId13" Type="http://schemas.openxmlformats.org/officeDocument/2006/relationships/tags" Target="../tags/tag32.xml"/><Relationship Id="rId12" Type="http://schemas.openxmlformats.org/officeDocument/2006/relationships/tags" Target="../tags/tag31.xml"/><Relationship Id="rId11" Type="http://schemas.openxmlformats.org/officeDocument/2006/relationships/tags" Target="../tags/tag30.xml"/><Relationship Id="rId10" Type="http://schemas.openxmlformats.org/officeDocument/2006/relationships/tags" Target="../tags/tag29.xml"/><Relationship Id="rId1" Type="http://schemas.openxmlformats.org/officeDocument/2006/relationships/tags" Target="../tags/tag2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1414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rcRect t="12" b="1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3" name="AutoShape 3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F121C">
              <a:alpha val="5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 txBox="1"/>
          <p:nvPr/>
        </p:nvSpPr>
        <p:spPr>
          <a:xfrm>
            <a:off x="1016000" y="1524000"/>
            <a:ext cx="762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FFEBD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高一（6）班 · 周一晨会 · 2026年10月12</a:t>
            </a:r>
            <a:r>
              <a:rPr lang="zh-CN" altLang="en-US" sz="1400" b="0" i="0" u="none" strike="noStrike">
                <a:solidFill>
                  <a:srgbClr val="FFEBD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日</a:t>
            </a:r>
            <a:endParaRPr lang="zh-CN" altLang="en-US" sz="1400" b="0" i="0" u="none" strike="noStrike">
              <a:solidFill>
                <a:srgbClr val="FFEBD2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cxnSp>
        <p:nvCxnSpPr>
          <p:cNvPr id="5" name="Connector 5"/>
          <p:cNvCxnSpPr/>
          <p:nvPr/>
        </p:nvCxnSpPr>
        <p:spPr>
          <a:xfrm rot="-57290">
            <a:off x="1016053" y="2025650"/>
            <a:ext cx="76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38100" cap="flat" cmpd="sng">
            <a:solidFill>
              <a:srgbClr val="DC783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6" name="AutoShape 6"/>
          <p:cNvSpPr txBox="1"/>
          <p:nvPr/>
        </p:nvSpPr>
        <p:spPr>
          <a:xfrm>
            <a:off x="1016000" y="2413000"/>
            <a:ext cx="10160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5600" b="1" i="0" u="none" strike="noStrike">
                <a:solidFill>
                  <a:srgbClr val="FFFFFF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从赛场，回到课堂</a:t>
            </a:r>
            <a:endParaRPr lang="en-US" sz="1100"/>
          </a:p>
        </p:txBody>
      </p:sp>
      <p:sp>
        <p:nvSpPr>
          <p:cNvPr id="7" name="AutoShape 7"/>
          <p:cNvSpPr txBox="1"/>
          <p:nvPr/>
        </p:nvSpPr>
        <p:spPr>
          <a:xfrm>
            <a:off x="1016000" y="3937000"/>
            <a:ext cx="965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200" b="1" i="0" u="none" strike="noStrike">
                <a:solidFill>
                  <a:srgbClr val="F5F0E8">
                    <a:alpha val="92157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秋季运动会总结 与 下一阶段学习动员</a:t>
            </a:r>
            <a:endParaRPr lang="en-US" sz="11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 txBox="1"/>
          <p:nvPr/>
        </p:nvSpPr>
        <p:spPr>
          <a:xfrm>
            <a:off x="1016000" y="762000"/>
            <a:ext cx="1016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今天20分钟，我们聊两件事</a:t>
            </a:r>
            <a:endParaRPr lang="en-US" sz="1100"/>
          </a:p>
        </p:txBody>
      </p:sp>
      <p:cxnSp>
        <p:nvCxnSpPr>
          <p:cNvPr id="3" name="Connector 3"/>
          <p:cNvCxnSpPr/>
          <p:nvPr/>
        </p:nvCxnSpPr>
        <p:spPr>
          <a:xfrm rot="-85925">
            <a:off x="1016079" y="1581150"/>
            <a:ext cx="50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38100" cap="flat" cmpd="sng">
            <a:solidFill>
              <a:srgbClr val="C45A2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4" name="AutoShape 4"/>
          <p:cNvSpPr txBox="1"/>
          <p:nvPr/>
        </p:nvSpPr>
        <p:spPr>
          <a:xfrm>
            <a:off x="1016000" y="2286000"/>
            <a:ext cx="1524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6400" b="1" i="0" u="none" strike="noStrike">
                <a:solidFill>
                  <a:srgbClr val="C45A2C">
                    <a:alpha val="90196"/>
                  </a:srgbClr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01</a:t>
            </a:r>
            <a:endParaRPr lang="en-US" sz="1100"/>
          </a:p>
        </p:txBody>
      </p:sp>
      <p:sp>
        <p:nvSpPr>
          <p:cNvPr id="5" name="AutoShape 5"/>
          <p:cNvSpPr txBox="1"/>
          <p:nvPr/>
        </p:nvSpPr>
        <p:spPr>
          <a:xfrm>
            <a:off x="2794000" y="2349500"/>
            <a:ext cx="838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2B2B2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运动会复盘：这两天我们赢得了什么</a:t>
            </a:r>
            <a:endParaRPr lang="en-US" sz="1100"/>
          </a:p>
        </p:txBody>
      </p:sp>
      <p:sp>
        <p:nvSpPr>
          <p:cNvPr id="6" name="AutoShape 6"/>
          <p:cNvSpPr txBox="1"/>
          <p:nvPr/>
        </p:nvSpPr>
        <p:spPr>
          <a:xfrm>
            <a:off x="2794000" y="2984500"/>
            <a:ext cx="838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33000"/>
              </a:lnSpc>
              <a:defRPr/>
            </a:pPr>
            <a:r>
              <a:rPr lang="en-US" sz="1600" b="0" i="0" u="none" strike="noStrike">
                <a:solidFill>
                  <a:srgbClr val="5A555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不是念奖状，而是想清楚——跑道上那股劲儿，能不能带回教室。</a:t>
            </a:r>
            <a:endParaRPr lang="en-US" sz="1100"/>
          </a:p>
        </p:txBody>
      </p:sp>
      <p:cxnSp>
        <p:nvCxnSpPr>
          <p:cNvPr id="7" name="Connector 7"/>
          <p:cNvCxnSpPr/>
          <p:nvPr/>
        </p:nvCxnSpPr>
        <p:spPr>
          <a:xfrm rot="-4297">
            <a:off x="1016004" y="4184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D2C8BC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" name="AutoShape 8"/>
          <p:cNvSpPr txBox="1"/>
          <p:nvPr/>
        </p:nvSpPr>
        <p:spPr>
          <a:xfrm>
            <a:off x="1016000" y="4572000"/>
            <a:ext cx="1524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6400" b="1" i="0" u="none" strike="noStrike">
                <a:solidFill>
                  <a:srgbClr val="C45A2C">
                    <a:alpha val="90196"/>
                  </a:srgbClr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02</a:t>
            </a:r>
            <a:endParaRPr lang="en-US" sz="1100"/>
          </a:p>
        </p:txBody>
      </p:sp>
      <p:sp>
        <p:nvSpPr>
          <p:cNvPr id="9" name="AutoShape 9"/>
          <p:cNvSpPr txBox="1"/>
          <p:nvPr/>
        </p:nvSpPr>
        <p:spPr>
          <a:xfrm>
            <a:off x="2794000" y="4635500"/>
            <a:ext cx="838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2B2B2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学习动员：从今天到期中，我们怎么跑</a:t>
            </a:r>
            <a:endParaRPr lang="en-US" sz="1100"/>
          </a:p>
        </p:txBody>
      </p:sp>
      <p:sp>
        <p:nvSpPr>
          <p:cNvPr id="10" name="AutoShape 10"/>
          <p:cNvSpPr txBox="1"/>
          <p:nvPr/>
        </p:nvSpPr>
        <p:spPr>
          <a:xfrm>
            <a:off x="2794000" y="5270500"/>
            <a:ext cx="838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33000"/>
              </a:lnSpc>
              <a:defRPr/>
            </a:pPr>
            <a:r>
              <a:rPr lang="en-US" sz="1600" b="0" i="0" u="none" strike="noStrike">
                <a:solidFill>
                  <a:srgbClr val="5A555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开学一个月，新鲜感正在退去。接下来拼的不是聪明，是节奏和习惯。</a:t>
            </a:r>
            <a:endParaRPr lang="en-US" sz="11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 txBox="1"/>
          <p:nvPr/>
        </p:nvSpPr>
        <p:spPr>
          <a:xfrm>
            <a:off x="1016000" y="762000"/>
            <a:ext cx="1016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zh-CN" altLang="en-US" sz="3000" b="1" i="0" u="none" strike="noStrike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我们取得的</a:t>
            </a:r>
            <a:r>
              <a:rPr lang="zh-CN" altLang="en-US" sz="3000" b="1" i="0" u="none" strike="noStrike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成绩</a:t>
            </a:r>
            <a:endParaRPr lang="zh-CN" altLang="en-US" sz="3000" b="1" i="0" u="none" strike="noStrike">
              <a:solidFill>
                <a:srgbClr val="2B2B2B"/>
              </a:solidFill>
              <a:latin typeface="Noto Serif SC" panose="02020200000000000000" charset="-122"/>
              <a:ea typeface="Noto Serif SC" panose="02020200000000000000" charset="-122"/>
              <a:cs typeface="Noto Serif SC" panose="02020200000000000000" charset="-122"/>
              <a:sym typeface="Noto Serif SC" panose="02020200000000000000" charset="-122"/>
            </a:endParaRPr>
          </a:p>
        </p:txBody>
      </p:sp>
      <p:sp>
        <p:nvSpPr>
          <p:cNvPr id="16" name="AutoShape 16"/>
          <p:cNvSpPr txBox="1"/>
          <p:nvPr/>
        </p:nvSpPr>
        <p:spPr>
          <a:xfrm>
            <a:off x="1016000" y="4953000"/>
            <a:ext cx="10160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42000"/>
              </a:lnSpc>
              <a:defRPr/>
            </a:pPr>
            <a:r>
              <a:rPr lang="en-US" sz="1700" b="0" i="0" u="none" strike="noStrike">
                <a:solidFill>
                  <a:srgbClr val="2B2B2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比名次更重要的是：这是我们班作为一个整体，第一次在全校面前"亮相"。</a:t>
            </a:r>
            <a:endParaRPr lang="en-US" sz="1100"/>
          </a:p>
          <a:p>
            <a:pPr marL="0" indent="0" algn="l">
              <a:lnSpc>
                <a:spcPct val="142000"/>
              </a:lnSpc>
            </a:pPr>
            <a:r>
              <a:rPr lang="en-US" sz="1700" b="0" i="0" u="none" strike="noStrike">
                <a:solidFill>
                  <a:srgbClr val="2B2B2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没有一个人在看台上袖手旁观，没有一个项目没人接力。</a:t>
            </a:r>
            <a:endParaRPr lang="en-US" sz="1700" b="0" i="0" u="none" strike="noStrike">
              <a:solidFill>
                <a:srgbClr val="2B2B2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 txBox="1"/>
          <p:nvPr/>
        </p:nvSpPr>
        <p:spPr>
          <a:xfrm>
            <a:off x="1016000" y="762000"/>
            <a:ext cx="1016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000" b="1" i="0" u="none" strike="noStrike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跑道上带走的四样东西，教室一样用得上</a:t>
            </a:r>
            <a:endParaRPr lang="en-US" sz="1100"/>
          </a:p>
        </p:txBody>
      </p:sp>
      <p:cxnSp>
        <p:nvCxnSpPr>
          <p:cNvPr id="3" name="Connector 3"/>
          <p:cNvCxnSpPr/>
          <p:nvPr/>
        </p:nvCxnSpPr>
        <p:spPr>
          <a:xfrm rot="-85925">
            <a:off x="1016079" y="1581150"/>
            <a:ext cx="50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38100" cap="flat" cmpd="sng">
            <a:solidFill>
              <a:srgbClr val="C45A2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4" name="AutoShape 4"/>
          <p:cNvSpPr txBox="1"/>
          <p:nvPr>
            <p:custDataLst>
              <p:tags r:id="rId1"/>
            </p:custDataLst>
          </p:nvPr>
        </p:nvSpPr>
        <p:spPr>
          <a:xfrm>
            <a:off x="1016000" y="2286000"/>
            <a:ext cx="2286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200" b="1" i="0" u="none" strike="noStrike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坚持</a:t>
            </a:r>
            <a:endParaRPr lang="en-US" sz="1100"/>
          </a:p>
        </p:txBody>
      </p:sp>
      <p:sp>
        <p:nvSpPr>
          <p:cNvPr id="5" name="AutoShape 5"/>
          <p:cNvSpPr txBox="1"/>
          <p:nvPr>
            <p:custDataLst>
              <p:tags r:id="rId2"/>
            </p:custDataLst>
          </p:nvPr>
        </p:nvSpPr>
        <p:spPr>
          <a:xfrm>
            <a:off x="1016000" y="2921000"/>
            <a:ext cx="2286000" cy="203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42000"/>
              </a:lnSpc>
              <a:defRPr/>
            </a:pPr>
            <a:r>
              <a:rPr lang="en-US" sz="1500" b="0" i="0" u="none" strike="noStrike">
                <a:solidFill>
                  <a:srgbClr val="504B4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最后一圈腿软也要迈过终点线。</a:t>
            </a:r>
            <a:endParaRPr lang="en-US" sz="1100"/>
          </a:p>
          <a:p>
            <a:pPr marL="0" indent="0" algn="l">
              <a:lnSpc>
                <a:spcPct val="142000"/>
              </a:lnSpc>
            </a:pPr>
            <a:r>
              <a:rPr lang="en-US" sz="1500" b="0" i="0" u="none" strike="noStrike">
                <a:solidFill>
                  <a:srgbClr val="504B46"/>
                </a:solidFill>
                <a:highlight>
                  <a:srgbClr val="FFFF00"/>
                </a:highlight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晚自习最后那道题，别先翻答案。</a:t>
            </a:r>
            <a:endParaRPr lang="en-US" sz="1500" b="0" i="0" u="none" strike="noStrike">
              <a:solidFill>
                <a:srgbClr val="504B46"/>
              </a:solidFill>
              <a:highlight>
                <a:srgbClr val="FFFF00"/>
              </a:highlight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cxnSp>
        <p:nvCxnSpPr>
          <p:cNvPr id="6" name="Connector 6"/>
          <p:cNvCxnSpPr/>
          <p:nvPr>
            <p:custDataLst>
              <p:tags r:id="rId3"/>
            </p:custDataLst>
          </p:nvPr>
        </p:nvCxnSpPr>
        <p:spPr>
          <a:xfrm rot="5382811">
            <a:off x="2286000" y="3676666"/>
            <a:ext cx="254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DCD4C8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" name="AutoShape 7"/>
          <p:cNvSpPr txBox="1"/>
          <p:nvPr>
            <p:custDataLst>
              <p:tags r:id="rId4"/>
            </p:custDataLst>
          </p:nvPr>
        </p:nvSpPr>
        <p:spPr>
          <a:xfrm>
            <a:off x="3937000" y="2286000"/>
            <a:ext cx="2286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200" b="1" i="0" u="none" strike="noStrike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协作</a:t>
            </a:r>
            <a:endParaRPr lang="en-US" sz="1100"/>
          </a:p>
        </p:txBody>
      </p:sp>
      <p:sp>
        <p:nvSpPr>
          <p:cNvPr id="8" name="AutoShape 8"/>
          <p:cNvSpPr txBox="1"/>
          <p:nvPr>
            <p:custDataLst>
              <p:tags r:id="rId5"/>
            </p:custDataLst>
          </p:nvPr>
        </p:nvSpPr>
        <p:spPr>
          <a:xfrm>
            <a:off x="3937000" y="2921000"/>
            <a:ext cx="2286000" cy="203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42000"/>
              </a:lnSpc>
              <a:defRPr/>
            </a:pPr>
            <a:r>
              <a:rPr lang="en-US" sz="1500" b="0" i="0" u="none" strike="noStrike">
                <a:solidFill>
                  <a:srgbClr val="504B4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接力棒掉了一起捡，没人甩脸。</a:t>
            </a:r>
            <a:endParaRPr lang="en-US" sz="1100"/>
          </a:p>
          <a:p>
            <a:pPr marL="0" indent="0" algn="l">
              <a:lnSpc>
                <a:spcPct val="142000"/>
              </a:lnSpc>
            </a:pPr>
            <a:r>
              <a:rPr lang="en-US" sz="1500" b="0" i="0" u="none" strike="noStrike">
                <a:solidFill>
                  <a:srgbClr val="504B46"/>
                </a:solidFill>
                <a:highlight>
                  <a:srgbClr val="FFFF00"/>
                </a:highlight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小组讨论，会的教不会的，别藏着。</a:t>
            </a:r>
            <a:endParaRPr lang="en-US" sz="1500" b="0" i="0" u="none" strike="noStrike">
              <a:solidFill>
                <a:srgbClr val="504B46"/>
              </a:solidFill>
              <a:highlight>
                <a:srgbClr val="FFFF00"/>
              </a:highlight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cxnSp>
        <p:nvCxnSpPr>
          <p:cNvPr id="9" name="Connector 9"/>
          <p:cNvCxnSpPr/>
          <p:nvPr>
            <p:custDataLst>
              <p:tags r:id="rId6"/>
            </p:custDataLst>
          </p:nvPr>
        </p:nvCxnSpPr>
        <p:spPr>
          <a:xfrm rot="5382811">
            <a:off x="5207000" y="3676666"/>
            <a:ext cx="254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DCD4C8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" name="AutoShape 10"/>
          <p:cNvSpPr txBox="1"/>
          <p:nvPr>
            <p:custDataLst>
              <p:tags r:id="rId7"/>
            </p:custDataLst>
          </p:nvPr>
        </p:nvSpPr>
        <p:spPr>
          <a:xfrm>
            <a:off x="6858000" y="2286000"/>
            <a:ext cx="2286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200" b="1" i="0" u="none" strike="noStrike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规则</a:t>
            </a:r>
            <a:endParaRPr lang="en-US" sz="1100"/>
          </a:p>
        </p:txBody>
      </p:sp>
      <p:sp>
        <p:nvSpPr>
          <p:cNvPr id="11" name="AutoShape 11"/>
          <p:cNvSpPr txBox="1"/>
          <p:nvPr>
            <p:custDataLst>
              <p:tags r:id="rId8"/>
            </p:custDataLst>
          </p:nvPr>
        </p:nvSpPr>
        <p:spPr>
          <a:xfrm>
            <a:off x="6858000" y="2921000"/>
            <a:ext cx="2286000" cy="203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42000"/>
              </a:lnSpc>
              <a:defRPr/>
            </a:pPr>
            <a:r>
              <a:rPr lang="en-US" sz="1500" b="0" i="0" u="none" strike="noStrike">
                <a:solidFill>
                  <a:srgbClr val="504B4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不抢跑、不替跑、尊重裁判。</a:t>
            </a:r>
            <a:endParaRPr lang="en-US" sz="1100"/>
          </a:p>
          <a:p>
            <a:pPr marL="0" indent="0" algn="l">
              <a:lnSpc>
                <a:spcPct val="142000"/>
              </a:lnSpc>
            </a:pPr>
            <a:r>
              <a:rPr lang="en-US" sz="1500" b="0" i="0" u="none" strike="noStrike">
                <a:solidFill>
                  <a:srgbClr val="504B46"/>
                </a:solidFill>
                <a:highlight>
                  <a:srgbClr val="FFFF00"/>
                </a:highlight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不抄作业、考试诚信、按时作息。</a:t>
            </a:r>
            <a:endParaRPr lang="en-US" sz="1500" b="0" i="0" u="none" strike="noStrike">
              <a:solidFill>
                <a:srgbClr val="504B46"/>
              </a:solidFill>
              <a:highlight>
                <a:srgbClr val="FFFF00"/>
              </a:highlight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cxnSp>
        <p:nvCxnSpPr>
          <p:cNvPr id="12" name="Connector 12"/>
          <p:cNvCxnSpPr/>
          <p:nvPr>
            <p:custDataLst>
              <p:tags r:id="rId9"/>
            </p:custDataLst>
          </p:nvPr>
        </p:nvCxnSpPr>
        <p:spPr>
          <a:xfrm rot="5382811">
            <a:off x="8128000" y="3676666"/>
            <a:ext cx="254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DCD4C8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" name="AutoShape 13"/>
          <p:cNvSpPr txBox="1"/>
          <p:nvPr>
            <p:custDataLst>
              <p:tags r:id="rId10"/>
            </p:custDataLst>
          </p:nvPr>
        </p:nvSpPr>
        <p:spPr>
          <a:xfrm>
            <a:off x="9652000" y="2286000"/>
            <a:ext cx="203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200" b="1" i="0" u="none" strike="noStrike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超越自己</a:t>
            </a:r>
            <a:endParaRPr lang="en-US" sz="1100"/>
          </a:p>
        </p:txBody>
      </p:sp>
      <p:sp>
        <p:nvSpPr>
          <p:cNvPr id="14" name="AutoShape 14"/>
          <p:cNvSpPr txBox="1"/>
          <p:nvPr>
            <p:custDataLst>
              <p:tags r:id="rId11"/>
            </p:custDataLst>
          </p:nvPr>
        </p:nvSpPr>
        <p:spPr>
          <a:xfrm>
            <a:off x="9652000" y="2921000"/>
            <a:ext cx="2032000" cy="203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42000"/>
              </a:lnSpc>
              <a:defRPr/>
            </a:pPr>
            <a:r>
              <a:rPr lang="en-US" sz="1500" b="0" i="0" u="none" strike="noStrike">
                <a:solidFill>
                  <a:srgbClr val="504B4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不需要拿第一，只要比上次快。</a:t>
            </a:r>
            <a:endParaRPr lang="en-US" sz="1100"/>
          </a:p>
          <a:p>
            <a:pPr marL="0" indent="0" algn="l">
              <a:lnSpc>
                <a:spcPct val="142000"/>
              </a:lnSpc>
            </a:pPr>
            <a:r>
              <a:rPr lang="en-US" sz="1500" b="0" i="0" u="none" strike="noStrike">
                <a:solidFill>
                  <a:srgbClr val="504B46"/>
                </a:solidFill>
                <a:highlight>
                  <a:srgbClr val="FFFF00"/>
                </a:highlight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每次月考，和上一次的自己比。</a:t>
            </a:r>
            <a:endParaRPr lang="en-US" sz="1500" b="0" i="0" u="none" strike="noStrike">
              <a:solidFill>
                <a:srgbClr val="504B46"/>
              </a:solidFill>
              <a:highlight>
                <a:srgbClr val="FFFF00"/>
              </a:highlight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5" name="AutoShape 15"/>
          <p:cNvSpPr txBox="1"/>
          <p:nvPr/>
        </p:nvSpPr>
        <p:spPr>
          <a:xfrm>
            <a:off x="1016000" y="5588000"/>
            <a:ext cx="1016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C45A2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一句话：跑道上那股劲，别过了周末就泄掉。</a:t>
            </a:r>
            <a:endParaRPr lang="en-US" sz="11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2B2B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 txBox="1"/>
          <p:nvPr/>
        </p:nvSpPr>
        <p:spPr>
          <a:xfrm>
            <a:off x="1016000" y="1524000"/>
            <a:ext cx="1016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DCB48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PART 02 · 下一阶段学习动员</a:t>
            </a:r>
            <a:endParaRPr lang="en-US" sz="1100"/>
          </a:p>
        </p:txBody>
      </p:sp>
      <p:cxnSp>
        <p:nvCxnSpPr>
          <p:cNvPr id="3" name="Connector 3"/>
          <p:cNvCxnSpPr/>
          <p:nvPr/>
        </p:nvCxnSpPr>
        <p:spPr>
          <a:xfrm rot="-57290">
            <a:off x="1016053" y="2152650"/>
            <a:ext cx="76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38100" cap="flat" cmpd="sng">
            <a:solidFill>
              <a:srgbClr val="DC783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4" name="AutoShape 4"/>
          <p:cNvSpPr txBox="1"/>
          <p:nvPr/>
        </p:nvSpPr>
        <p:spPr>
          <a:xfrm>
            <a:off x="1016000" y="2540000"/>
            <a:ext cx="10160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4000" b="1" i="0" u="none" strike="noStrike">
                <a:solidFill>
                  <a:srgbClr val="FFFFFF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回到教室——</a:t>
            </a:r>
            <a:endParaRPr lang="en-US" sz="1100"/>
          </a:p>
          <a:p>
            <a:pPr marL="0" indent="0" algn="l">
              <a:lnSpc>
                <a:spcPct val="117000"/>
              </a:lnSpc>
            </a:pPr>
            <a:r>
              <a:rPr lang="en-US" sz="4000" b="1" i="0" u="none" strike="noStrike">
                <a:solidFill>
                  <a:srgbClr val="FFFFFF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开学一个月，我们真的适应高中了吗？</a:t>
            </a:r>
            <a:endParaRPr lang="en-US" sz="4000" b="1" i="0" u="none" strike="noStrike">
              <a:solidFill>
                <a:srgbClr val="FFFFFF"/>
              </a:solidFill>
              <a:latin typeface="Noto Serif SC" panose="02020200000000000000" charset="-122"/>
              <a:ea typeface="Noto Serif SC" panose="02020200000000000000" charset="-122"/>
              <a:cs typeface="Noto Serif SC" panose="02020200000000000000" charset="-122"/>
              <a:sym typeface="Noto Serif SC" panose="02020200000000000000" charset="-122"/>
            </a:endParaRPr>
          </a:p>
        </p:txBody>
      </p:sp>
      <p:sp>
        <p:nvSpPr>
          <p:cNvPr id="5" name="AutoShape 5"/>
          <p:cNvSpPr txBox="1"/>
          <p:nvPr/>
        </p:nvSpPr>
        <p:spPr>
          <a:xfrm>
            <a:off x="1016000" y="4826000"/>
            <a:ext cx="10160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42000"/>
              </a:lnSpc>
              <a:defRPr/>
            </a:pPr>
            <a:r>
              <a:rPr lang="en-US" sz="1700" b="0" i="0" u="none" strike="noStrike">
                <a:solidFill>
                  <a:srgbClr val="DCD7CD">
                    <a:alpha val="85098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新鲜感正在退去，作业开始变多，考试还在后面。</a:t>
            </a:r>
            <a:endParaRPr lang="en-US" sz="1100"/>
          </a:p>
          <a:p>
            <a:pPr marL="0" indent="0" algn="l">
              <a:lnSpc>
                <a:spcPct val="142000"/>
              </a:lnSpc>
            </a:pPr>
            <a:r>
              <a:rPr lang="en-US" sz="1700" b="0" i="0" u="none" strike="noStrike">
                <a:solidFill>
                  <a:srgbClr val="DCD7CD">
                    <a:alpha val="85098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接下来这一个月，才是真正拉开差距的时候。</a:t>
            </a:r>
            <a:endParaRPr lang="en-US" sz="1700" b="0" i="0" u="none" strike="noStrike">
              <a:solidFill>
                <a:srgbClr val="DCD7CD">
                  <a:alpha val="85098"/>
                </a:srgbClr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 txBox="1"/>
          <p:nvPr/>
        </p:nvSpPr>
        <p:spPr>
          <a:xfrm>
            <a:off x="1016000" y="762000"/>
            <a:ext cx="1016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000" b="1" i="0" u="none" strike="noStrike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开学一个月，这四个问题要正视</a:t>
            </a:r>
            <a:endParaRPr lang="en-US" sz="1100"/>
          </a:p>
        </p:txBody>
      </p:sp>
      <p:cxnSp>
        <p:nvCxnSpPr>
          <p:cNvPr id="3" name="Connector 3"/>
          <p:cNvCxnSpPr/>
          <p:nvPr/>
        </p:nvCxnSpPr>
        <p:spPr>
          <a:xfrm rot="-85925">
            <a:off x="1016079" y="1581150"/>
            <a:ext cx="50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38100" cap="flat" cmpd="sng">
            <a:solidFill>
              <a:srgbClr val="C45A2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4" name="AutoShape 4"/>
          <p:cNvSpPr txBox="1"/>
          <p:nvPr>
            <p:custDataLst>
              <p:tags r:id="rId1"/>
            </p:custDataLst>
          </p:nvPr>
        </p:nvSpPr>
        <p:spPr>
          <a:xfrm>
            <a:off x="1016000" y="2032000"/>
            <a:ext cx="635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C45A2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</a:t>
            </a:r>
            <a:endParaRPr lang="en-US" sz="1100"/>
          </a:p>
        </p:txBody>
      </p:sp>
      <p:sp>
        <p:nvSpPr>
          <p:cNvPr id="5" name="AutoShape 5"/>
          <p:cNvSpPr txBox="1"/>
          <p:nvPr>
            <p:custDataLst>
              <p:tags r:id="rId2"/>
            </p:custDataLst>
          </p:nvPr>
        </p:nvSpPr>
        <p:spPr>
          <a:xfrm>
            <a:off x="1651000" y="2032000"/>
            <a:ext cx="9525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B2B2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作业"赶"：</a:t>
            </a:r>
            <a:r>
              <a:rPr lang="en-US" sz="1600" b="0" i="0" u="none" strike="noStrike">
                <a:solidFill>
                  <a:srgbClr val="2B2B2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只求写完，不求搞懂，错题不回头看。</a:t>
            </a:r>
            <a:endParaRPr lang="en-US" sz="1100"/>
          </a:p>
        </p:txBody>
      </p:sp>
      <p:sp>
        <p:nvSpPr>
          <p:cNvPr id="6" name="AutoShape 6"/>
          <p:cNvSpPr txBox="1"/>
          <p:nvPr>
            <p:custDataLst>
              <p:tags r:id="rId3"/>
            </p:custDataLst>
          </p:nvPr>
        </p:nvSpPr>
        <p:spPr>
          <a:xfrm>
            <a:off x="1016000" y="2857500"/>
            <a:ext cx="635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C45A2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</a:t>
            </a:r>
            <a:endParaRPr lang="en-US" sz="1100"/>
          </a:p>
        </p:txBody>
      </p:sp>
      <p:sp>
        <p:nvSpPr>
          <p:cNvPr id="7" name="AutoShape 7"/>
          <p:cNvSpPr txBox="1"/>
          <p:nvPr>
            <p:custDataLst>
              <p:tags r:id="rId4"/>
            </p:custDataLst>
          </p:nvPr>
        </p:nvSpPr>
        <p:spPr>
          <a:xfrm>
            <a:off x="1651000" y="2857500"/>
            <a:ext cx="9525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B2B2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上课"飘"：</a:t>
            </a:r>
            <a:r>
              <a:rPr lang="en-US" sz="1600" b="0" i="0" u="none" strike="noStrike">
                <a:solidFill>
                  <a:srgbClr val="2B2B2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听得懂但不动笔，以为会了，做题就废。</a:t>
            </a:r>
            <a:endParaRPr lang="en-US" sz="1100"/>
          </a:p>
        </p:txBody>
      </p:sp>
      <p:sp>
        <p:nvSpPr>
          <p:cNvPr id="8" name="AutoShape 8"/>
          <p:cNvSpPr txBox="1"/>
          <p:nvPr>
            <p:custDataLst>
              <p:tags r:id="rId5"/>
            </p:custDataLst>
          </p:nvPr>
        </p:nvSpPr>
        <p:spPr>
          <a:xfrm>
            <a:off x="1016000" y="3683000"/>
            <a:ext cx="635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C45A2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</a:t>
            </a:r>
            <a:endParaRPr lang="en-US" sz="1100"/>
          </a:p>
        </p:txBody>
      </p:sp>
      <p:sp>
        <p:nvSpPr>
          <p:cNvPr id="9" name="AutoShape 9"/>
          <p:cNvSpPr txBox="1"/>
          <p:nvPr>
            <p:custDataLst>
              <p:tags r:id="rId6"/>
            </p:custDataLst>
          </p:nvPr>
        </p:nvSpPr>
        <p:spPr>
          <a:xfrm>
            <a:off x="1651000" y="3683000"/>
            <a:ext cx="9525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B2B2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时间"散"：</a:t>
            </a:r>
            <a:r>
              <a:rPr lang="zh-CN" altLang="en-US" sz="1600" b="0" i="0" u="none" strike="noStrike">
                <a:solidFill>
                  <a:srgbClr val="2B2B2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碎片时间消磨掉，仅限于完成老师的任务</a:t>
            </a:r>
            <a:r>
              <a:rPr lang="en-US" sz="1600" b="0" i="0" u="none" strike="noStrike">
                <a:solidFill>
                  <a:srgbClr val="2B2B2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。</a:t>
            </a:r>
            <a:endParaRPr lang="en-US" sz="1100"/>
          </a:p>
        </p:txBody>
      </p:sp>
      <p:sp>
        <p:nvSpPr>
          <p:cNvPr id="10" name="AutoShape 10"/>
          <p:cNvSpPr txBox="1"/>
          <p:nvPr>
            <p:custDataLst>
              <p:tags r:id="rId7"/>
            </p:custDataLst>
          </p:nvPr>
        </p:nvSpPr>
        <p:spPr>
          <a:xfrm>
            <a:off x="1016000" y="4508500"/>
            <a:ext cx="635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C45A2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04</a:t>
            </a:r>
            <a:endParaRPr lang="en-US" sz="1100"/>
          </a:p>
        </p:txBody>
      </p:sp>
      <p:sp>
        <p:nvSpPr>
          <p:cNvPr id="11" name="AutoShape 11"/>
          <p:cNvSpPr txBox="1"/>
          <p:nvPr>
            <p:custDataLst>
              <p:tags r:id="rId8"/>
            </p:custDataLst>
          </p:nvPr>
        </p:nvSpPr>
        <p:spPr>
          <a:xfrm>
            <a:off x="1651000" y="4508500"/>
            <a:ext cx="9525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B2B2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状态"松"：</a:t>
            </a:r>
            <a:r>
              <a:rPr lang="en-US" sz="1600" b="0" i="0" u="none" strike="noStrike">
                <a:solidFill>
                  <a:srgbClr val="2B2B2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早晚自习走神，睡前刷手机，第二天课堂补觉。</a:t>
            </a:r>
            <a:endParaRPr lang="en-US" sz="1100"/>
          </a:p>
        </p:txBody>
      </p:sp>
      <p:sp>
        <p:nvSpPr>
          <p:cNvPr id="12" name="AutoShape 12"/>
          <p:cNvSpPr txBox="1"/>
          <p:nvPr/>
        </p:nvSpPr>
        <p:spPr>
          <a:xfrm>
            <a:off x="1016000" y="5524500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500" b="0" i="0" u="none" strike="noStrike">
                <a:solidFill>
                  <a:srgbClr val="78736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这些问题现在改，成本最低；等到月考后再改，就要用成绩换了。</a:t>
            </a:r>
            <a:endParaRPr lang="en-US" sz="11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 txBox="1"/>
          <p:nvPr/>
        </p:nvSpPr>
        <p:spPr>
          <a:xfrm>
            <a:off x="1016000" y="762000"/>
            <a:ext cx="1016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000" b="1" i="0" u="none" strike="noStrike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从今天到期中，节奏这样排</a:t>
            </a:r>
            <a:endParaRPr lang="en-US" sz="1100"/>
          </a:p>
        </p:txBody>
      </p:sp>
      <p:cxnSp>
        <p:nvCxnSpPr>
          <p:cNvPr id="3" name="Connector 3"/>
          <p:cNvCxnSpPr/>
          <p:nvPr/>
        </p:nvCxnSpPr>
        <p:spPr>
          <a:xfrm rot="-85925">
            <a:off x="1016079" y="1581150"/>
            <a:ext cx="50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38100" cap="flat" cmpd="sng">
            <a:solidFill>
              <a:srgbClr val="C45A2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4" name="AutoShape 4"/>
          <p:cNvSpPr txBox="1"/>
          <p:nvPr/>
        </p:nvSpPr>
        <p:spPr>
          <a:xfrm>
            <a:off x="1016000" y="1778000"/>
            <a:ext cx="1016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78736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具体日期以年级组通知为准，这里按相对节奏排</a:t>
            </a:r>
            <a:endParaRPr lang="en-US" sz="1100"/>
          </a:p>
        </p:txBody>
      </p:sp>
      <p:cxnSp>
        <p:nvCxnSpPr>
          <p:cNvPr id="5" name="Connector 5"/>
          <p:cNvCxnSpPr/>
          <p:nvPr>
            <p:custDataLst>
              <p:tags r:id="rId1"/>
            </p:custDataLst>
          </p:nvPr>
        </p:nvCxnSpPr>
        <p:spPr>
          <a:xfrm rot="-4774">
            <a:off x="1524004" y="3549650"/>
            <a:ext cx="9144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ap="flat" cmpd="sng">
            <a:solidFill>
              <a:srgbClr val="C45A2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6" name="AutoShape 6"/>
          <p:cNvSpPr/>
          <p:nvPr>
            <p:custDataLst>
              <p:tags r:id="rId2"/>
            </p:custDataLst>
          </p:nvPr>
        </p:nvSpPr>
        <p:spPr>
          <a:xfrm>
            <a:off x="1714500" y="3403600"/>
            <a:ext cx="304800" cy="304800"/>
          </a:xfrm>
          <a:prstGeom prst="ellipse">
            <a:avLst/>
          </a:prstGeom>
          <a:solidFill>
            <a:srgbClr val="C45A2C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7" name="AutoShape 7"/>
          <p:cNvSpPr txBox="1"/>
          <p:nvPr>
            <p:custDataLst>
              <p:tags r:id="rId3"/>
            </p:custDataLst>
          </p:nvPr>
        </p:nvSpPr>
        <p:spPr>
          <a:xfrm>
            <a:off x="1016000" y="2540000"/>
            <a:ext cx="203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2B2B2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现在</a:t>
            </a:r>
            <a:endParaRPr lang="en-US" sz="1100"/>
          </a:p>
        </p:txBody>
      </p:sp>
      <p:sp>
        <p:nvSpPr>
          <p:cNvPr id="8" name="AutoShape 8"/>
          <p:cNvSpPr txBox="1"/>
          <p:nvPr>
            <p:custDataLst>
              <p:tags r:id="rId4"/>
            </p:custDataLst>
          </p:nvPr>
        </p:nvSpPr>
        <p:spPr>
          <a:xfrm>
            <a:off x="1016000" y="3937000"/>
            <a:ext cx="2032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33000"/>
              </a:lnSpc>
              <a:defRPr/>
            </a:pPr>
            <a:r>
              <a:rPr lang="en-US" sz="1400" b="0" i="0" u="none" strike="noStrike">
                <a:solidFill>
                  <a:srgbClr val="504B4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调整状态</a:t>
            </a:r>
            <a:endParaRPr lang="en-US" sz="1100"/>
          </a:p>
          <a:p>
            <a:pPr marL="0" indent="0" algn="ctr">
              <a:lnSpc>
                <a:spcPct val="133000"/>
              </a:lnSpc>
            </a:pPr>
            <a:r>
              <a:rPr lang="en-US" sz="1400" b="0" i="0" u="none" strike="noStrike">
                <a:solidFill>
                  <a:srgbClr val="504B4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补作业漏洞、立作息</a:t>
            </a:r>
            <a:endParaRPr lang="en-US" sz="1400" b="0" i="0" u="none" strike="noStrike">
              <a:solidFill>
                <a:srgbClr val="504B4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9" name="AutoShape 9"/>
          <p:cNvSpPr/>
          <p:nvPr>
            <p:custDataLst>
              <p:tags r:id="rId5"/>
            </p:custDataLst>
          </p:nvPr>
        </p:nvSpPr>
        <p:spPr>
          <a:xfrm>
            <a:off x="4508500" y="3403600"/>
            <a:ext cx="304800" cy="304800"/>
          </a:xfrm>
          <a:prstGeom prst="ellipse">
            <a:avLst/>
          </a:prstGeom>
          <a:solidFill>
            <a:srgbClr val="C45A2C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0" name="AutoShape 10"/>
          <p:cNvSpPr txBox="1"/>
          <p:nvPr>
            <p:custDataLst>
              <p:tags r:id="rId6"/>
            </p:custDataLst>
          </p:nvPr>
        </p:nvSpPr>
        <p:spPr>
          <a:xfrm>
            <a:off x="3810000" y="2540000"/>
            <a:ext cx="203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2B2B2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约10月</a:t>
            </a:r>
            <a:r>
              <a:rPr lang="zh-CN" altLang="en-US" sz="1500" b="1" i="0" u="none" strike="noStrike">
                <a:solidFill>
                  <a:srgbClr val="2B2B2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中</a:t>
            </a:r>
            <a:endParaRPr lang="zh-CN" altLang="en-US" sz="1500" b="1" i="0" u="none" strike="noStrike">
              <a:solidFill>
                <a:srgbClr val="2B2B2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1" name="AutoShape 11"/>
          <p:cNvSpPr txBox="1"/>
          <p:nvPr>
            <p:custDataLst>
              <p:tags r:id="rId7"/>
            </p:custDataLst>
          </p:nvPr>
        </p:nvSpPr>
        <p:spPr>
          <a:xfrm>
            <a:off x="3810000" y="3937000"/>
            <a:ext cx="2032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33000"/>
              </a:lnSpc>
              <a:defRPr/>
            </a:pPr>
            <a:r>
              <a:rPr lang="en-US" sz="1400" b="0" i="0" u="none" strike="noStrike">
                <a:solidFill>
                  <a:srgbClr val="504B4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第一次月考</a:t>
            </a:r>
            <a:endParaRPr lang="en-US" sz="1100"/>
          </a:p>
          <a:p>
            <a:pPr marL="0" indent="0" algn="ctr">
              <a:lnSpc>
                <a:spcPct val="133000"/>
              </a:lnSpc>
            </a:pPr>
            <a:r>
              <a:rPr lang="en-US" sz="1400" b="0" i="0" u="none" strike="noStrike">
                <a:solidFill>
                  <a:srgbClr val="504B4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摸清自己的真实位置</a:t>
            </a:r>
            <a:endParaRPr lang="en-US" sz="1400" b="0" i="0" u="none" strike="noStrike">
              <a:solidFill>
                <a:srgbClr val="504B4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2" name="AutoShape 12"/>
          <p:cNvSpPr/>
          <p:nvPr>
            <p:custDataLst>
              <p:tags r:id="rId8"/>
            </p:custDataLst>
          </p:nvPr>
        </p:nvSpPr>
        <p:spPr>
          <a:xfrm>
            <a:off x="7302500" y="3403600"/>
            <a:ext cx="304800" cy="304800"/>
          </a:xfrm>
          <a:prstGeom prst="ellipse">
            <a:avLst/>
          </a:prstGeom>
          <a:solidFill>
            <a:srgbClr val="C45A2C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3" name="AutoShape 13"/>
          <p:cNvSpPr txBox="1"/>
          <p:nvPr>
            <p:custDataLst>
              <p:tags r:id="rId9"/>
            </p:custDataLst>
          </p:nvPr>
        </p:nvSpPr>
        <p:spPr>
          <a:xfrm>
            <a:off x="6604000" y="2540000"/>
            <a:ext cx="203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2B2B2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约11月</a:t>
            </a:r>
            <a:r>
              <a:rPr lang="zh-CN" altLang="en-US" sz="1500" b="1" i="0" u="none" strike="noStrike">
                <a:solidFill>
                  <a:srgbClr val="2B2B2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初</a:t>
            </a:r>
            <a:endParaRPr lang="zh-CN" altLang="en-US" sz="1500" b="1" i="0" u="none" strike="noStrike">
              <a:solidFill>
                <a:srgbClr val="2B2B2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4" name="AutoShape 14"/>
          <p:cNvSpPr txBox="1"/>
          <p:nvPr>
            <p:custDataLst>
              <p:tags r:id="rId10"/>
            </p:custDataLst>
          </p:nvPr>
        </p:nvSpPr>
        <p:spPr>
          <a:xfrm>
            <a:off x="6604000" y="3937000"/>
            <a:ext cx="2032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33000"/>
              </a:lnSpc>
              <a:defRPr/>
            </a:pPr>
            <a:r>
              <a:rPr lang="en-US" sz="1400" b="0" i="0" u="none" strike="noStrike">
                <a:solidFill>
                  <a:srgbClr val="504B4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期中复习启动</a:t>
            </a:r>
            <a:endParaRPr lang="en-US" sz="1100"/>
          </a:p>
          <a:p>
            <a:pPr marL="0" indent="0" algn="ctr">
              <a:lnSpc>
                <a:spcPct val="133000"/>
              </a:lnSpc>
            </a:pPr>
            <a:r>
              <a:rPr lang="en-US" sz="1400" b="0" i="0" u="none" strike="noStrike">
                <a:solidFill>
                  <a:srgbClr val="504B4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开始整理错题本</a:t>
            </a:r>
            <a:endParaRPr lang="en-US" sz="1400" b="0" i="0" u="none" strike="noStrike">
              <a:solidFill>
                <a:srgbClr val="504B4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5" name="AutoShape 15"/>
          <p:cNvSpPr/>
          <p:nvPr>
            <p:custDataLst>
              <p:tags r:id="rId11"/>
            </p:custDataLst>
          </p:nvPr>
        </p:nvSpPr>
        <p:spPr>
          <a:xfrm>
            <a:off x="10096500" y="3403600"/>
            <a:ext cx="304800" cy="304800"/>
          </a:xfrm>
          <a:prstGeom prst="ellipse">
            <a:avLst/>
          </a:prstGeom>
          <a:solidFill>
            <a:srgbClr val="C45A2C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6" name="AutoShape 16"/>
          <p:cNvSpPr txBox="1"/>
          <p:nvPr>
            <p:custDataLst>
              <p:tags r:id="rId12"/>
            </p:custDataLst>
          </p:nvPr>
        </p:nvSpPr>
        <p:spPr>
          <a:xfrm>
            <a:off x="9398000" y="2540000"/>
            <a:ext cx="203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2B2B2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约11月</a:t>
            </a:r>
            <a:r>
              <a:rPr lang="zh-CN" altLang="en-US" sz="1500" b="1" i="0" u="none" strike="noStrike">
                <a:solidFill>
                  <a:srgbClr val="2B2B2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中</a:t>
            </a:r>
            <a:endParaRPr lang="zh-CN" altLang="en-US" sz="1500" b="1" i="0" u="none" strike="noStrike">
              <a:solidFill>
                <a:srgbClr val="2B2B2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7" name="AutoShape 17"/>
          <p:cNvSpPr txBox="1"/>
          <p:nvPr>
            <p:custDataLst>
              <p:tags r:id="rId13"/>
            </p:custDataLst>
          </p:nvPr>
        </p:nvSpPr>
        <p:spPr>
          <a:xfrm>
            <a:off x="9398000" y="3937000"/>
            <a:ext cx="2032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33000"/>
              </a:lnSpc>
              <a:defRPr/>
            </a:pPr>
            <a:r>
              <a:rPr lang="en-US" sz="1400" b="0" i="0" u="none" strike="noStrike">
                <a:solidFill>
                  <a:srgbClr val="504B4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期中考试</a:t>
            </a:r>
            <a:endParaRPr lang="en-US" sz="1100"/>
          </a:p>
          <a:p>
            <a:pPr marL="0" indent="0" algn="ctr">
              <a:lnSpc>
                <a:spcPct val="133000"/>
              </a:lnSpc>
            </a:pPr>
            <a:r>
              <a:rPr lang="en-US" sz="1400" b="0" i="0" u="none" strike="noStrike">
                <a:solidFill>
                  <a:srgbClr val="504B4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高一上学期第一次大考</a:t>
            </a:r>
            <a:endParaRPr lang="en-US" sz="1400" b="0" i="0" u="none" strike="noStrike">
              <a:solidFill>
                <a:srgbClr val="504B4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8" name="AutoShape 18"/>
          <p:cNvSpPr txBox="1"/>
          <p:nvPr/>
        </p:nvSpPr>
        <p:spPr>
          <a:xfrm>
            <a:off x="1016000" y="5715000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C45A2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记住：月考是诊断，期中是审判。月考暴露问题，期中检验整改。</a:t>
            </a:r>
            <a:endParaRPr lang="en-US" sz="11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2B2B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 txBox="1"/>
          <p:nvPr/>
        </p:nvSpPr>
        <p:spPr>
          <a:xfrm>
            <a:off x="1016000" y="1016000"/>
            <a:ext cx="1016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DCB48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写在最后</a:t>
            </a:r>
            <a:endParaRPr lang="en-US" sz="1100"/>
          </a:p>
        </p:txBody>
      </p:sp>
      <p:cxnSp>
        <p:nvCxnSpPr>
          <p:cNvPr id="3" name="Connector 3"/>
          <p:cNvCxnSpPr/>
          <p:nvPr/>
        </p:nvCxnSpPr>
        <p:spPr>
          <a:xfrm rot="-57290">
            <a:off x="1016053" y="1581150"/>
            <a:ext cx="76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38100" cap="flat" cmpd="sng">
            <a:solidFill>
              <a:srgbClr val="DC783C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4" name="AutoShape 4"/>
          <p:cNvSpPr txBox="1"/>
          <p:nvPr/>
        </p:nvSpPr>
        <p:spPr>
          <a:xfrm>
            <a:off x="1016000" y="2159000"/>
            <a:ext cx="1016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6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一、跑道上那股劲，别过了这个周末就散。</a:t>
            </a:r>
            <a:endParaRPr lang="en-US" sz="1100"/>
          </a:p>
        </p:txBody>
      </p:sp>
      <p:sp>
        <p:nvSpPr>
          <p:cNvPr id="5" name="AutoShape 5"/>
          <p:cNvSpPr txBox="1"/>
          <p:nvPr/>
        </p:nvSpPr>
        <p:spPr>
          <a:xfrm>
            <a:off x="1016000" y="3048000"/>
            <a:ext cx="1016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6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二、高中没有白走的路，每一节晚自习都作数。</a:t>
            </a:r>
            <a:endParaRPr lang="en-US" sz="1100"/>
          </a:p>
        </p:txBody>
      </p:sp>
      <p:sp>
        <p:nvSpPr>
          <p:cNvPr id="6" name="AutoShape 6"/>
          <p:cNvSpPr txBox="1"/>
          <p:nvPr/>
        </p:nvSpPr>
        <p:spPr>
          <a:xfrm>
            <a:off x="1016000" y="3937000"/>
            <a:ext cx="1016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6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三、我们是一个班——一起起跑，也一起冲线。</a:t>
            </a:r>
            <a:endParaRPr lang="en-US" sz="1100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DIAGRAM_VIRTUALLY_FRAME" val="{&quot;height&quot;:210.0025098347066,&quot;left&quot;:80,&quot;top&quot;:180,&quot;width&quot;:840}"/>
</p:tagLst>
</file>

<file path=ppt/tags/tag2.xml><?xml version="1.0" encoding="utf-8"?>
<p:tagLst xmlns:p="http://schemas.openxmlformats.org/presentationml/2006/main">
  <p:tag name="KSO_WM_DIAGRAM_VIRTUALLY_FRAME" val="{&quot;height&quot;:210.0025098347066,&quot;left&quot;:80,&quot;top&quot;:180,&quot;width&quot;:840}"/>
</p:tagLst>
</file>

<file path=ppt/tags/tag3.xml><?xml version="1.0" encoding="utf-8"?>
<p:tagLst xmlns:p="http://schemas.openxmlformats.org/presentationml/2006/main">
  <p:tag name="KSO_WM_DIAGRAM_VIRTUALLY_FRAME" val="{&quot;height&quot;:210.0025098347066,&quot;left&quot;:80,&quot;top&quot;:180,&quot;width&quot;:840}"/>
</p:tagLst>
</file>

<file path=ppt/tags/tag4.xml><?xml version="1.0" encoding="utf-8"?>
<p:tagLst xmlns:p="http://schemas.openxmlformats.org/presentationml/2006/main">
  <p:tag name="KSO_WM_DIAGRAM_VIRTUALLY_FRAME" val="{&quot;height&quot;:210.0025098347066,&quot;left&quot;:80,&quot;top&quot;:180,&quot;width&quot;:840}"/>
</p:tagLst>
</file>

<file path=ppt/tags/tag5.xml><?xml version="1.0" encoding="utf-8"?>
<p:tagLst xmlns:p="http://schemas.openxmlformats.org/presentationml/2006/main">
  <p:tag name="KSO_WM_DIAGRAM_VIRTUALLY_FRAME" val="{&quot;height&quot;:210.0025098347066,&quot;left&quot;:80,&quot;top&quot;:180,&quot;width&quot;:840}"/>
</p:tagLst>
</file>

<file path=ppt/tags/tag6.xml><?xml version="1.0" encoding="utf-8"?>
<p:tagLst xmlns:p="http://schemas.openxmlformats.org/presentationml/2006/main">
  <p:tag name="KSO_WM_DIAGRAM_VIRTUALLY_FRAME" val="{&quot;height&quot;:210.0025098347066,&quot;left&quot;:80,&quot;top&quot;:180,&quot;width&quot;:840}"/>
</p:tagLst>
</file>

<file path=ppt/tags/tag7.xml><?xml version="1.0" encoding="utf-8"?>
<p:tagLst xmlns:p="http://schemas.openxmlformats.org/presentationml/2006/main">
  <p:tag name="KSO_WM_DIAGRAM_VIRTUALLY_FRAME" val="{&quot;height&quot;:210.0025098347066,&quot;left&quot;:80,&quot;top&quot;:180,&quot;width&quot;:840}"/>
</p:tagLst>
</file>

<file path=ppt/tags/tag8.xml><?xml version="1.0" encoding="utf-8"?>
<p:tagLst xmlns:p="http://schemas.openxmlformats.org/presentationml/2006/main">
  <p:tag name="KSO_WM_DIAGRAM_VIRTUALLY_FRAME" val="{&quot;height&quot;:210.0025098347066,&quot;left&quot;:80,&quot;top&quot;:180,&quot;width&quot;:840}"/>
</p:tagLst>
</file>

<file path=ppt/tags/tag9.xml><?xml version="1.0" encoding="utf-8"?>
<p:tagLst xmlns:p="http://schemas.openxmlformats.org/presentationml/2006/main">
  <p:tag name="KSO_WM_DIAGRAM_VIRTUALLY_FRAME" val="{&quot;height&quot;:210.0025098347066,&quot;left&quot;:80,&quot;top&quot;:180,&quot;width&quot;:840}"/>
</p:tagLst>
</file>

<file path=ppt/tags/tag10.xml><?xml version="1.0" encoding="utf-8"?>
<p:tagLst xmlns:p="http://schemas.openxmlformats.org/presentationml/2006/main">
  <p:tag name="KSO_WM_DIAGRAM_VIRTUALLY_FRAME" val="{&quot;height&quot;:210.0025098347066,&quot;left&quot;:80,&quot;top&quot;:180,&quot;width&quot;:840}"/>
</p:tagLst>
</file>

<file path=ppt/tags/tag11.xml><?xml version="1.0" encoding="utf-8"?>
<p:tagLst xmlns:p="http://schemas.openxmlformats.org/presentationml/2006/main">
  <p:tag name="KSO_WM_DIAGRAM_VIRTUALLY_FRAME" val="{&quot;height&quot;:210.0025098347066,&quot;left&quot;:80,&quot;top&quot;:180,&quot;width&quot;:840}"/>
</p:tagLst>
</file>

<file path=ppt/tags/tag12.xml><?xml version="1.0" encoding="utf-8"?>
<p:tagLst xmlns:p="http://schemas.openxmlformats.org/presentationml/2006/main">
  <p:tag name="KSO_WM_DIAGRAM_VIRTUALLY_FRAME" val="{&quot;height&quot;:225,&quot;left&quot;:80,&quot;top&quot;:160,&quot;width&quot;:800}"/>
</p:tagLst>
</file>

<file path=ppt/tags/tag13.xml><?xml version="1.0" encoding="utf-8"?>
<p:tagLst xmlns:p="http://schemas.openxmlformats.org/presentationml/2006/main">
  <p:tag name="KSO_WM_DIAGRAM_VIRTUALLY_FRAME" val="{&quot;height&quot;:225,&quot;left&quot;:80,&quot;top&quot;:160,&quot;width&quot;:800}"/>
</p:tagLst>
</file>

<file path=ppt/tags/tag14.xml><?xml version="1.0" encoding="utf-8"?>
<p:tagLst xmlns:p="http://schemas.openxmlformats.org/presentationml/2006/main">
  <p:tag name="KSO_WM_DIAGRAM_VIRTUALLY_FRAME" val="{&quot;height&quot;:225,&quot;left&quot;:80,&quot;top&quot;:160,&quot;width&quot;:800}"/>
</p:tagLst>
</file>

<file path=ppt/tags/tag15.xml><?xml version="1.0" encoding="utf-8"?>
<p:tagLst xmlns:p="http://schemas.openxmlformats.org/presentationml/2006/main">
  <p:tag name="KSO_WM_DIAGRAM_VIRTUALLY_FRAME" val="{&quot;height&quot;:225,&quot;left&quot;:80,&quot;top&quot;:160,&quot;width&quot;:800}"/>
</p:tagLst>
</file>

<file path=ppt/tags/tag16.xml><?xml version="1.0" encoding="utf-8"?>
<p:tagLst xmlns:p="http://schemas.openxmlformats.org/presentationml/2006/main">
  <p:tag name="KSO_WM_DIAGRAM_VIRTUALLY_FRAME" val="{&quot;height&quot;:225,&quot;left&quot;:80,&quot;top&quot;:160,&quot;width&quot;:800}"/>
</p:tagLst>
</file>

<file path=ppt/tags/tag17.xml><?xml version="1.0" encoding="utf-8"?>
<p:tagLst xmlns:p="http://schemas.openxmlformats.org/presentationml/2006/main">
  <p:tag name="KSO_WM_DIAGRAM_VIRTUALLY_FRAME" val="{&quot;height&quot;:225,&quot;left&quot;:80,&quot;top&quot;:160,&quot;width&quot;:800}"/>
</p:tagLst>
</file>

<file path=ppt/tags/tag18.xml><?xml version="1.0" encoding="utf-8"?>
<p:tagLst xmlns:p="http://schemas.openxmlformats.org/presentationml/2006/main">
  <p:tag name="KSO_WM_DIAGRAM_VIRTUALLY_FRAME" val="{&quot;height&quot;:225,&quot;left&quot;:80,&quot;top&quot;:160,&quot;width&quot;:800}"/>
</p:tagLst>
</file>

<file path=ppt/tags/tag19.xml><?xml version="1.0" encoding="utf-8"?>
<p:tagLst xmlns:p="http://schemas.openxmlformats.org/presentationml/2006/main">
  <p:tag name="KSO_WM_DIAGRAM_VIRTUALLY_FRAME" val="{&quot;height&quot;:225,&quot;left&quot;:80,&quot;top&quot;:160,&quot;width&quot;:800}"/>
</p:tagLst>
</file>

<file path=ppt/tags/tag20.xml><?xml version="1.0" encoding="utf-8"?>
<p:tagLst xmlns:p="http://schemas.openxmlformats.org/presentationml/2006/main">
  <p:tag name="KSO_WM_DIAGRAM_VIRTUALLY_FRAME" val="{&quot;height&quot;:190,&quot;left&quot;:80,&quot;top&quot;:200,&quot;width&quot;:820}"/>
</p:tagLst>
</file>

<file path=ppt/tags/tag21.xml><?xml version="1.0" encoding="utf-8"?>
<p:tagLst xmlns:p="http://schemas.openxmlformats.org/presentationml/2006/main">
  <p:tag name="KSO_WM_DIAGRAM_VIRTUALLY_FRAME" val="{&quot;height&quot;:190,&quot;left&quot;:80,&quot;top&quot;:200,&quot;width&quot;:820}"/>
</p:tagLst>
</file>

<file path=ppt/tags/tag22.xml><?xml version="1.0" encoding="utf-8"?>
<p:tagLst xmlns:p="http://schemas.openxmlformats.org/presentationml/2006/main">
  <p:tag name="KSO_WM_DIAGRAM_VIRTUALLY_FRAME" val="{&quot;height&quot;:190,&quot;left&quot;:80,&quot;top&quot;:200,&quot;width&quot;:820}"/>
</p:tagLst>
</file>

<file path=ppt/tags/tag23.xml><?xml version="1.0" encoding="utf-8"?>
<p:tagLst xmlns:p="http://schemas.openxmlformats.org/presentationml/2006/main">
  <p:tag name="KSO_WM_DIAGRAM_VIRTUALLY_FRAME" val="{&quot;height&quot;:190,&quot;left&quot;:80,&quot;top&quot;:200,&quot;width&quot;:820}"/>
</p:tagLst>
</file>

<file path=ppt/tags/tag24.xml><?xml version="1.0" encoding="utf-8"?>
<p:tagLst xmlns:p="http://schemas.openxmlformats.org/presentationml/2006/main">
  <p:tag name="KSO_WM_DIAGRAM_VIRTUALLY_FRAME" val="{&quot;height&quot;:190,&quot;left&quot;:80,&quot;top&quot;:200,&quot;width&quot;:820}"/>
</p:tagLst>
</file>

<file path=ppt/tags/tag25.xml><?xml version="1.0" encoding="utf-8"?>
<p:tagLst xmlns:p="http://schemas.openxmlformats.org/presentationml/2006/main">
  <p:tag name="KSO_WM_DIAGRAM_VIRTUALLY_FRAME" val="{&quot;height&quot;:190,&quot;left&quot;:80,&quot;top&quot;:200,&quot;width&quot;:820}"/>
</p:tagLst>
</file>

<file path=ppt/tags/tag26.xml><?xml version="1.0" encoding="utf-8"?>
<p:tagLst xmlns:p="http://schemas.openxmlformats.org/presentationml/2006/main">
  <p:tag name="KSO_WM_DIAGRAM_VIRTUALLY_FRAME" val="{&quot;height&quot;:190,&quot;left&quot;:80,&quot;top&quot;:200,&quot;width&quot;:820}"/>
</p:tagLst>
</file>

<file path=ppt/tags/tag27.xml><?xml version="1.0" encoding="utf-8"?>
<p:tagLst xmlns:p="http://schemas.openxmlformats.org/presentationml/2006/main">
  <p:tag name="KSO_WM_DIAGRAM_VIRTUALLY_FRAME" val="{&quot;height&quot;:190,&quot;left&quot;:80,&quot;top&quot;:200,&quot;width&quot;:820}"/>
</p:tagLst>
</file>

<file path=ppt/tags/tag28.xml><?xml version="1.0" encoding="utf-8"?>
<p:tagLst xmlns:p="http://schemas.openxmlformats.org/presentationml/2006/main">
  <p:tag name="KSO_WM_DIAGRAM_VIRTUALLY_FRAME" val="{&quot;height&quot;:190,&quot;left&quot;:80,&quot;top&quot;:200,&quot;width&quot;:820}"/>
</p:tagLst>
</file>

<file path=ppt/tags/tag29.xml><?xml version="1.0" encoding="utf-8"?>
<p:tagLst xmlns:p="http://schemas.openxmlformats.org/presentationml/2006/main">
  <p:tag name="KSO_WM_DIAGRAM_VIRTUALLY_FRAME" val="{&quot;height&quot;:190,&quot;left&quot;:80,&quot;top&quot;:200,&quot;width&quot;:820}"/>
</p:tagLst>
</file>

<file path=ppt/tags/tag30.xml><?xml version="1.0" encoding="utf-8"?>
<p:tagLst xmlns:p="http://schemas.openxmlformats.org/presentationml/2006/main">
  <p:tag name="KSO_WM_DIAGRAM_VIRTUALLY_FRAME" val="{&quot;height&quot;:190,&quot;left&quot;:80,&quot;top&quot;:200,&quot;width&quot;:820}"/>
</p:tagLst>
</file>

<file path=ppt/tags/tag31.xml><?xml version="1.0" encoding="utf-8"?>
<p:tagLst xmlns:p="http://schemas.openxmlformats.org/presentationml/2006/main">
  <p:tag name="KSO_WM_DIAGRAM_VIRTUALLY_FRAME" val="{&quot;height&quot;:190,&quot;left&quot;:80,&quot;top&quot;:200,&quot;width&quot;:820}"/>
</p:tagLst>
</file>

<file path=ppt/tags/tag32.xml><?xml version="1.0" encoding="utf-8"?>
<p:tagLst xmlns:p="http://schemas.openxmlformats.org/presentationml/2006/main">
  <p:tag name="KSO_WM_DIAGRAM_VIRTUALLY_FRAME" val="{&quot;height&quot;:190,&quot;left&quot;:80,&quot;top&quot;:200,&quot;width&quot;:820}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823</Words>
  <Application>WPS 演示</Application>
  <PresentationFormat/>
  <Paragraphs>111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8</vt:i4>
      </vt:variant>
    </vt:vector>
  </HeadingPairs>
  <TitlesOfParts>
    <vt:vector size="18" baseType="lpstr">
      <vt:lpstr>Arial</vt:lpstr>
      <vt:lpstr>宋体</vt:lpstr>
      <vt:lpstr>Wingdings</vt:lpstr>
      <vt:lpstr>Arial</vt:lpstr>
      <vt:lpstr>Noto Sans SC</vt:lpstr>
      <vt:lpstr>Noto Serif SC</vt:lpstr>
      <vt:lpstr>微软雅黑</vt:lpstr>
      <vt:lpstr>Arial Unicode MS</vt:lpstr>
      <vt:lpstr>Office 主题​​</vt:lpstr>
      <vt:lpstr>默认主题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G***g</cp:lastModifiedBy>
  <cp:revision>1</cp:revision>
  <dcterms:created xsi:type="dcterms:W3CDTF">2026-10-11T14:21:34Z</dcterms:created>
  <dcterms:modified xsi:type="dcterms:W3CDTF">2026-10-11T14:21:34Z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{"Label":"1","ContentProducer":"001191110102MACQD9K64010000","ProduceID":"7695413629324397542","ReservedCode1":"","ContentPropagator":"","PropagateID":"","ReservedCode2":""}</vt:lpwstr>
  </property>
  <property fmtid="{D5CDD505-2E9C-101B-9397-08002B2CF9AE}" pid="3" name="KSOProductBuildVer">
    <vt:lpwstr>2052-12.1.0.28505</vt:lpwstr>
  </property>
  <property fmtid="{D5CDD505-2E9C-101B-9397-08002B2CF9AE}" pid="4" name="ICV">
    <vt:lpwstr>A60C12CF0B4D4230890B5FDDF1906530_12</vt:lpwstr>
  </property>
</Properties>
</file>