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256" r:id="rId4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x="12192000" cy="6858000"/>
  <p:notesSz cx="6857365" cy="9143365"/>
  <p:kinsoku lang="zh-CN" invalStChars="!%),.:;?]}¨·ˇˉ་―‖’”…‰∶、。〃々〉》」』】〕〗！＂＇％），．：；？］｀｜｝～￠" invalEndChars="([{·‘“〈《「『【〔〖（．［｛￡￥"/>
  <p:defaultTextStyle>
    <a:defPPr>
      <a:defRPr lang="zh-CN"/>
    </a:defPPr>
    <a:lvl1pPr marL="0" indent="0" algn="l" defTabSz="914400" fontAlgn="auto" hangingPunct="1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 panose="020B0604020202020204" pitchFamily="34" charset="0"/>
        <a:ea typeface="Arial" panose="020B0604020202020204" pitchFamily="34" charset="0"/>
        <a:cs typeface="Arial" panose="020B0604020202020204" pitchFamily="34" charset="0"/>
      </a:defRPr>
    </a:lvl1pPr>
    <a:lvl2pPr marL="457200" indent="0" algn="l" defTabSz="914400" fontAlgn="auto" hangingPunct="1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 panose="020B0604020202020204" pitchFamily="34" charset="0"/>
        <a:ea typeface="Arial" panose="020B0604020202020204" pitchFamily="34" charset="0"/>
        <a:cs typeface="Arial" panose="020B0604020202020204" pitchFamily="34" charset="0"/>
      </a:defRPr>
    </a:lvl2pPr>
    <a:lvl3pPr marL="914400" indent="0" algn="l" defTabSz="914400" fontAlgn="auto" hangingPunct="1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 panose="020B0604020202020204" pitchFamily="34" charset="0"/>
        <a:ea typeface="Arial" panose="020B0604020202020204" pitchFamily="34" charset="0"/>
        <a:cs typeface="Arial" panose="020B0604020202020204" pitchFamily="34" charset="0"/>
      </a:defRPr>
    </a:lvl3pPr>
    <a:lvl4pPr marL="1371600" indent="0" algn="l" defTabSz="914400" fontAlgn="auto" hangingPunct="1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 panose="020B0604020202020204" pitchFamily="34" charset="0"/>
        <a:ea typeface="Arial" panose="020B0604020202020204" pitchFamily="34" charset="0"/>
        <a:cs typeface="Arial" panose="020B0604020202020204" pitchFamily="34" charset="0"/>
      </a:defRPr>
    </a:lvl4pPr>
    <a:lvl5pPr marL="1828800" indent="0" algn="l" defTabSz="914400" fontAlgn="auto" hangingPunct="1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 panose="020B0604020202020204" pitchFamily="34" charset="0"/>
        <a:ea typeface="Arial" panose="020B0604020202020204" pitchFamily="34" charset="0"/>
        <a:cs typeface="Arial" panose="020B0604020202020204" pitchFamily="34" charset="0"/>
      </a:defRPr>
    </a:lvl5pPr>
    <a:lvl6pPr marL="2286000" indent="0" algn="l" defTabSz="914400" fontAlgn="auto" hangingPunct="1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 panose="020B0604020202020204" pitchFamily="34" charset="0"/>
        <a:ea typeface="Arial" panose="020B0604020202020204" pitchFamily="34" charset="0"/>
        <a:cs typeface="Arial" panose="020B0604020202020204" pitchFamily="34" charset="0"/>
      </a:defRPr>
    </a:lvl6pPr>
    <a:lvl7pPr marL="2743200" indent="0" algn="l" defTabSz="914400" fontAlgn="auto" hangingPunct="1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 panose="020B0604020202020204" pitchFamily="34" charset="0"/>
        <a:ea typeface="Arial" panose="020B0604020202020204" pitchFamily="34" charset="0"/>
        <a:cs typeface="Arial" panose="020B0604020202020204" pitchFamily="34" charset="0"/>
      </a:defRPr>
    </a:lvl7pPr>
    <a:lvl8pPr marL="3200400" indent="0" algn="l" defTabSz="914400" fontAlgn="auto" hangingPunct="1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 panose="020B0604020202020204" pitchFamily="34" charset="0"/>
        <a:ea typeface="Arial" panose="020B0604020202020204" pitchFamily="34" charset="0"/>
        <a:cs typeface="Arial" panose="020B0604020202020204" pitchFamily="34" charset="0"/>
      </a:defRPr>
    </a:lvl8pPr>
    <a:lvl9pPr marL="3200400" indent="0" algn="l" defTabSz="914400" fontAlgn="auto" hangingPunct="1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 panose="020B0604020202020204" pitchFamily="34" charset="0"/>
        <a:ea typeface="Arial" panose="020B0604020202020204" pitchFamily="34" charset="0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16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65" autoAdjust="0"/>
    <p:restoredTop sz="100000" autoAdjust="0"/>
  </p:normalViewPr>
  <p:slideViewPr>
    <p:cSldViewPr snapToGrid="0">
      <p:cViewPr varScale="1">
        <p:scale>
          <a:sx n="84" d="100"/>
          <a:sy n="84" d="100"/>
        </p:scale>
        <p:origin x="0" y="0"/>
      </p:cViewPr>
      <p:guideLst>
        <p:guide orient="horz" pos="1616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0" y="0"/>
      </p:cViewPr>
      <p:guideLst/>
    </p:cSldViewPr>
  </p:notesViewPr>
  <p:gridSpacing cx="72009" cy="7200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"/>
          <p:cNvSpPr>
            <a:spLocks noGrp="1"/>
          </p:cNvSpPr>
          <p:nvPr>
            <p:ph type="sldNum" idx="5"/>
          </p:nvPr>
        </p:nvSpPr>
        <p:spPr>
          <a:xfrm>
            <a:off x="5180013" y="6502400"/>
            <a:ext cx="3962400" cy="3413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/>
          <a:lstStyle/>
          <a:p>
            <a:pPr algn="r"/>
            <a:fld id="{CAD2D6BD-DE1B-4B5F-8B41-2702339687B9}" type="slidenum">
              <a:rPr lang="en-US" altLang="zh-CN" sz="1200" b="0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文本框"/>
          <p:cNvSpPr>
            <a:spLocks noGrp="1"/>
          </p:cNvSpPr>
          <p:nvPr>
            <p:ph type="hd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/>
          <a:lstStyle/>
          <a:p>
            <a:pPr algn="l"/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文本框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/>
          <a:lstStyle/>
          <a:p>
            <a:pPr algn="r"/>
            <a:fld id="{CAD2D6BD-DE1B-4B5F-8B41-2702339687B9}" type="datetime1">
              <a:rPr lang="en-US" altLang="zh-CN" sz="120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对象"/>
          <p:cNvSpPr>
            <a:spLocks noGrp="1" noChangeAspect="1"/>
          </p:cNvSpPr>
          <p:nvPr>
            <p:ph type="sldImg" idx="2"/>
          </p:nvPr>
        </p:nvSpPr>
        <p:spPr>
          <a:xfrm>
            <a:off x="2857500" y="512763"/>
            <a:ext cx="3428999" cy="256698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11" name="文本框"/>
          <p:cNvSpPr>
            <a:spLocks noGrp="1"/>
          </p:cNvSpPr>
          <p:nvPr>
            <p:ph type="body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/>
          <a:lstStyle/>
          <a:p>
            <a:r>
              <a:rPr lang="en-US" altLang="zh-CN"/>
              <a:t>Click to 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12" name="文本框"/>
          <p:cNvSpPr>
            <a:spLocks noGrp="1"/>
          </p:cNvSpPr>
          <p:nvPr>
            <p:ph type="ftr" idx="4"/>
          </p:nvPr>
        </p:nvSpPr>
        <p:spPr>
          <a:xfrm>
            <a:off x="0" y="6502400"/>
            <a:ext cx="3962400" cy="3413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/>
          <a:lstStyle/>
          <a:p>
            <a:pPr algn="l"/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Arial" panose="020B0604020202020204" pitchFamily="34" charset="0"/>
      </a:defRPr>
    </a:lvl1pPr>
    <a:lvl2pPr marL="4572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Arial" panose="020B0604020202020204" pitchFamily="34" charset="0"/>
      </a:defRPr>
    </a:lvl2pPr>
    <a:lvl3pPr marL="9144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Arial" panose="020B0604020202020204" pitchFamily="34" charset="0"/>
      </a:defRPr>
    </a:lvl3pPr>
    <a:lvl4pPr marL="13716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Arial" panose="020B0604020202020204" pitchFamily="34" charset="0"/>
      </a:defRPr>
    </a:lvl4pPr>
    <a:lvl5pPr marL="18288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Arial" panose="020B0604020202020204" pitchFamily="34" charset="0"/>
      </a:defRPr>
    </a:lvl5pPr>
    <a:lvl6pPr marL="22860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Arial" panose="020B0604020202020204" pitchFamily="34" charset="0"/>
      </a:defRPr>
    </a:lvl6pPr>
    <a:lvl7pPr marL="27432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Arial" panose="020B0604020202020204" pitchFamily="34" charset="0"/>
      </a:defRPr>
    </a:lvl7pPr>
    <a:lvl8pPr marL="32004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Arial" panose="020B0604020202020204" pitchFamily="34" charset="0"/>
      </a:defRPr>
    </a:lvl8pPr>
    <a:lvl9pPr marL="32004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Arial" panose="020B0604020202020204" pitchFamily="34" charset="0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"/>
          <p:cNvSpPr>
            <a:spLocks noGrp="1"/>
          </p:cNvSpPr>
          <p:nvPr>
            <p:ph type="sldNum" idx="5"/>
          </p:nvPr>
        </p:nvSpPr>
        <p:spPr>
          <a:xfrm>
            <a:off x="5180013" y="6502400"/>
            <a:ext cx="3962400" cy="3413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/>
          <a:lstStyle/>
          <a:p>
            <a:pPr algn="r"/>
            <a:fld id="{CAD2D6BD-DE1B-4B5F-8B41-2702339687B9}" type="slidenum">
              <a:rPr lang="en-US" altLang="zh-CN" sz="1200" b="0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对象"/>
          <p:cNvSpPr>
            <a:spLocks noGrp="1" noChangeAspect="1"/>
          </p:cNvSpPr>
          <p:nvPr>
            <p:ph type="sldImg" idx="2"/>
          </p:nvPr>
        </p:nvSpPr>
        <p:spPr>
          <a:xfrm>
            <a:off x="2857500" y="512763"/>
            <a:ext cx="3428999" cy="256698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19" name="文本框"/>
          <p:cNvSpPr>
            <a:spLocks noGrp="1"/>
          </p:cNvSpPr>
          <p:nvPr>
            <p:ph type="body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/>
          <a:lstStyle/>
          <a:p>
            <a:pPr marL="0" indent="0" algn="l">
              <a:lnSpc>
                <a:spcPct val="100000"/>
              </a:lnSpc>
            </a:pPr>
            <a:r>
              <a:rPr lang="zh-CN" altLang="en-US" sz="1400" u="none" strike="noStrike">
                <a:solidFill>
                  <a:srgbClr val="000000"/>
                </a:solidFill>
              </a:rPr>
              <a:t>同学们好，今天我们开一节特别的班会课。最近学校QQ校园墙上出现了一些不和谐的声音，今天这节课我们就来聊聊：在网络世界里，我们该如何做一个文明、理性、友善的人。</a:t>
            </a:r>
            <a:endParaRPr lang="zh-CN" altLang="en-US" sz="1400" u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"/>
          <p:cNvSpPr>
            <a:spLocks noGrp="1"/>
          </p:cNvSpPr>
          <p:nvPr>
            <p:ph type="sldNum" idx="5"/>
          </p:nvPr>
        </p:nvSpPr>
        <p:spPr>
          <a:xfrm>
            <a:off x="5180013" y="6502400"/>
            <a:ext cx="3962400" cy="3413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/>
          <a:lstStyle/>
          <a:p>
            <a:pPr algn="r"/>
            <a:fld id="{CAD2D6BD-DE1B-4B5F-8B41-2702339687B9}" type="slidenum">
              <a:rPr lang="en-US" altLang="zh-CN" sz="1200" b="0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对象"/>
          <p:cNvSpPr>
            <a:spLocks noGrp="1" noChangeAspect="1"/>
          </p:cNvSpPr>
          <p:nvPr>
            <p:ph type="sldImg" idx="2"/>
          </p:nvPr>
        </p:nvSpPr>
        <p:spPr>
          <a:xfrm>
            <a:off x="2857500" y="512763"/>
            <a:ext cx="3428999" cy="256698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29" name="文本框"/>
          <p:cNvSpPr>
            <a:spLocks noGrp="1"/>
          </p:cNvSpPr>
          <p:nvPr>
            <p:ph type="body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/>
          <a:lstStyle/>
          <a:p>
            <a:pPr marL="0" indent="0" algn="l">
              <a:lnSpc>
                <a:spcPct val="100000"/>
              </a:lnSpc>
            </a:pPr>
            <a:r>
              <a:rPr lang="zh-CN" altLang="en-US" sz="1400" u="none" strike="noStrike">
                <a:solidFill>
                  <a:srgbClr val="000000"/>
                </a:solidFill>
              </a:rPr>
              <a:t>大家应该都刷过校园墙吧？最近墙上出现了一些不太友好的声音。我不点名具体是谁，但这些现象大家应该都有看到。现在请大家换位思考一下——如果被调侃、被议论的那个人是你，你会是什么感受？</a:t>
            </a:r>
            <a:endParaRPr lang="zh-CN" altLang="en-US" sz="1400" u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"/>
          <p:cNvSpPr>
            <a:spLocks noGrp="1"/>
          </p:cNvSpPr>
          <p:nvPr>
            <p:ph type="sldNum" idx="5"/>
          </p:nvPr>
        </p:nvSpPr>
        <p:spPr>
          <a:xfrm>
            <a:off x="5180013" y="6502400"/>
            <a:ext cx="3962400" cy="3413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/>
          <a:lstStyle/>
          <a:p>
            <a:pPr algn="r"/>
            <a:fld id="{CAD2D6BD-DE1B-4B5F-8B41-2702339687B9}" type="slidenum">
              <a:rPr lang="en-US" altLang="zh-CN" sz="1200" b="0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对象"/>
          <p:cNvSpPr>
            <a:spLocks noGrp="1" noChangeAspect="1"/>
          </p:cNvSpPr>
          <p:nvPr>
            <p:ph type="sldImg" idx="2"/>
          </p:nvPr>
        </p:nvSpPr>
        <p:spPr>
          <a:xfrm>
            <a:off x="2857500" y="512763"/>
            <a:ext cx="3428999" cy="256698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40" name="文本框"/>
          <p:cNvSpPr>
            <a:spLocks noGrp="1"/>
          </p:cNvSpPr>
          <p:nvPr>
            <p:ph type="body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/>
          <a:lstStyle/>
          <a:p>
            <a:pPr marL="0" indent="0" algn="l">
              <a:lnSpc>
                <a:spcPct val="100000"/>
              </a:lnSpc>
            </a:pPr>
            <a:r>
              <a:rPr lang="zh-CN" altLang="en-US" sz="1400" u="none" strike="noStrike">
                <a:solidFill>
                  <a:srgbClr val="000000"/>
                </a:solidFill>
              </a:rPr>
              <a:t>给大家讲一个典型案例。有同学觉得只是匿名吐槽一下，没什么大不了。但结果呢？帖子发酵，当事人被人肉、被孤立，最后不敢来上学。而发帖的人也被找到了，受到了处分。一条帖子，毁了两个人的高中生活。大家想想，这值得吗？</a:t>
            </a:r>
            <a:endParaRPr lang="zh-CN" altLang="en-US" sz="1400" u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"/>
          <p:cNvSpPr>
            <a:spLocks noGrp="1"/>
          </p:cNvSpPr>
          <p:nvPr>
            <p:ph type="sldNum" idx="5"/>
          </p:nvPr>
        </p:nvSpPr>
        <p:spPr>
          <a:xfrm>
            <a:off x="5180013" y="6502400"/>
            <a:ext cx="3962400" cy="3413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/>
          <a:lstStyle/>
          <a:p>
            <a:pPr algn="r"/>
            <a:fld id="{CAD2D6BD-DE1B-4B5F-8B41-2702339687B9}" type="slidenum">
              <a:rPr lang="en-US" altLang="zh-CN" sz="1200" b="0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0" name="对象"/>
          <p:cNvSpPr>
            <a:spLocks noGrp="1" noChangeAspect="1"/>
          </p:cNvSpPr>
          <p:nvPr>
            <p:ph type="sldImg" idx="2"/>
          </p:nvPr>
        </p:nvSpPr>
        <p:spPr>
          <a:xfrm>
            <a:off x="2857500" y="512763"/>
            <a:ext cx="3428999" cy="256698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51" name="文本框"/>
          <p:cNvSpPr>
            <a:spLocks noGrp="1"/>
          </p:cNvSpPr>
          <p:nvPr>
            <p:ph type="body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/>
          <a:lstStyle/>
          <a:p>
            <a:pPr marL="0" indent="0" algn="l">
              <a:lnSpc>
                <a:spcPct val="100000"/>
              </a:lnSpc>
            </a:pPr>
            <a:r>
              <a:rPr lang="zh-CN" altLang="en-US" sz="1400" u="none" strike="noStrike">
                <a:solidFill>
                  <a:srgbClr val="000000"/>
                </a:solidFill>
              </a:rPr>
              <a:t>很多同学觉得校园墙是"树洞"，反正匿名，想说什么说什么。但大家要想清楚——校园墙是公开平台，全校师生甚至校外的人都能看到。你发的每一句话，都不是只给你自己看的，而是在公共空间里留下了痕迹。</a:t>
            </a:r>
            <a:endParaRPr lang="zh-CN" altLang="en-US" sz="1400" u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"/>
          <p:cNvSpPr>
            <a:spLocks noGrp="1"/>
          </p:cNvSpPr>
          <p:nvPr>
            <p:ph type="sldNum" idx="5"/>
          </p:nvPr>
        </p:nvSpPr>
        <p:spPr>
          <a:xfrm>
            <a:off x="5180013" y="6502400"/>
            <a:ext cx="3962400" cy="3413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/>
          <a:lstStyle/>
          <a:p>
            <a:pPr algn="r"/>
            <a:fld id="{CAD2D6BD-DE1B-4B5F-8B41-2702339687B9}" type="slidenum">
              <a:rPr lang="en-US" altLang="zh-CN" sz="1200" b="0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0" name="对象"/>
          <p:cNvSpPr>
            <a:spLocks noGrp="1" noChangeAspect="1"/>
          </p:cNvSpPr>
          <p:nvPr>
            <p:ph type="sldImg" idx="2"/>
          </p:nvPr>
        </p:nvSpPr>
        <p:spPr>
          <a:xfrm>
            <a:off x="2857500" y="512763"/>
            <a:ext cx="3428999" cy="256698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61" name="文本框"/>
          <p:cNvSpPr>
            <a:spLocks noGrp="1"/>
          </p:cNvSpPr>
          <p:nvPr>
            <p:ph type="body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/>
          <a:lstStyle/>
          <a:p>
            <a:pPr marL="0" indent="0" algn="l">
              <a:lnSpc>
                <a:spcPct val="100000"/>
              </a:lnSpc>
            </a:pPr>
            <a:r>
              <a:rPr lang="zh-CN" altLang="en-US" sz="1400" u="none" strike="noStrike">
                <a:solidFill>
                  <a:srgbClr val="000000"/>
                </a:solidFill>
              </a:rPr>
              <a:t>有的同学觉得，反正匿名，骂了人也没人知道。但我要告诉大家——网络不是法外之地。你发的每一条内容，后台都有记录。真的出了事，学校和警方是完全可以追溯到人的。不要觉得匿名就可以为所欲为。</a:t>
            </a:r>
            <a:endParaRPr lang="zh-CN" altLang="en-US" sz="1400" u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"/>
          <p:cNvSpPr>
            <a:spLocks noGrp="1"/>
          </p:cNvSpPr>
          <p:nvPr>
            <p:ph type="sldNum" idx="5"/>
          </p:nvPr>
        </p:nvSpPr>
        <p:spPr>
          <a:xfrm>
            <a:off x="5180013" y="6502400"/>
            <a:ext cx="3962400" cy="3413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/>
          <a:lstStyle/>
          <a:p>
            <a:pPr algn="r"/>
            <a:fld id="{CAD2D6BD-DE1B-4B5F-8B41-2702339687B9}" type="slidenum">
              <a:rPr lang="en-US" altLang="zh-CN" sz="1200" b="0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对象"/>
          <p:cNvSpPr>
            <a:spLocks noGrp="1" noChangeAspect="1"/>
          </p:cNvSpPr>
          <p:nvPr>
            <p:ph type="sldImg" idx="2"/>
          </p:nvPr>
        </p:nvSpPr>
        <p:spPr>
          <a:xfrm>
            <a:off x="2857500" y="512763"/>
            <a:ext cx="3428999" cy="256698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71" name="文本框"/>
          <p:cNvSpPr>
            <a:spLocks noGrp="1"/>
          </p:cNvSpPr>
          <p:nvPr>
            <p:ph type="body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/>
          <a:lstStyle/>
          <a:p>
            <a:pPr marL="0" indent="0" algn="l">
              <a:lnSpc>
                <a:spcPct val="100000"/>
              </a:lnSpc>
            </a:pPr>
            <a:r>
              <a:rPr lang="zh-CN" altLang="en-US" sz="1400" u="none" strike="noStrike">
                <a:solidFill>
                  <a:srgbClr val="000000"/>
                </a:solidFill>
              </a:rPr>
              <a:t>有的同学觉得，网上说两句而已，又不会掉块肉。但网络暴力的伤害是真实的。它会让人焦虑、抑郁，会让人被孤立，会影响学习和生活，严重的甚至会出人命。你敲下的每一个字，都可能成为压垮别人的最后一根稻草。不要觉得"大家都在说，我也说一句没事"——雪崩的时候，没有一片雪花是无辜的。</a:t>
            </a:r>
            <a:endParaRPr lang="zh-CN" altLang="en-US" sz="1400" u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"/>
          <p:cNvSpPr>
            <a:spLocks noGrp="1"/>
          </p:cNvSpPr>
          <p:nvPr>
            <p:ph type="sldNum" idx="5"/>
          </p:nvPr>
        </p:nvSpPr>
        <p:spPr>
          <a:xfrm>
            <a:off x="5180013" y="6502400"/>
            <a:ext cx="3962400" cy="3413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/>
          <a:lstStyle/>
          <a:p>
            <a:pPr algn="r"/>
            <a:fld id="{CAD2D6BD-DE1B-4B5F-8B41-2702339687B9}" type="slidenum">
              <a:rPr lang="en-US" altLang="zh-CN" sz="1200" b="0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6" name="对象"/>
          <p:cNvSpPr>
            <a:spLocks noGrp="1" noChangeAspect="1"/>
          </p:cNvSpPr>
          <p:nvPr>
            <p:ph type="sldImg" idx="2"/>
          </p:nvPr>
        </p:nvSpPr>
        <p:spPr>
          <a:xfrm>
            <a:off x="2857500" y="512763"/>
            <a:ext cx="3428999" cy="256698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77" name="文本框"/>
          <p:cNvSpPr>
            <a:spLocks noGrp="1"/>
          </p:cNvSpPr>
          <p:nvPr>
            <p:ph type="body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/>
          <a:lstStyle/>
          <a:p>
            <a:pPr marL="0" indent="0" algn="l">
              <a:lnSpc>
                <a:spcPct val="100000"/>
              </a:lnSpc>
            </a:pPr>
            <a:r>
              <a:rPr lang="zh-CN" altLang="en-US" sz="1400" u="none" strike="noStrike">
                <a:solidFill>
                  <a:srgbClr val="000000"/>
                </a:solidFill>
              </a:rPr>
              <a:t>这一页大家要认真看。左边这些行为，都是绝对不能做的。右边是对应的后果。我不是吓唬大家，而是这些都是真实发生过的案例。不要觉得"别人都在发，我也发没事"——真出了事，第一个找的就是你。</a:t>
            </a:r>
            <a:endParaRPr lang="zh-CN" altLang="en-US" sz="1400" u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"/>
          <p:cNvSpPr>
            <a:spLocks noGrp="1"/>
          </p:cNvSpPr>
          <p:nvPr>
            <p:ph type="sldNum" idx="5"/>
          </p:nvPr>
        </p:nvSpPr>
        <p:spPr>
          <a:xfrm>
            <a:off x="5180013" y="6502400"/>
            <a:ext cx="3962400" cy="3413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/>
          <a:lstStyle/>
          <a:p>
            <a:pPr algn="r"/>
            <a:fld id="{CAD2D6BD-DE1B-4B5F-8B41-2702339687B9}" type="slidenum">
              <a:rPr lang="en-US" altLang="zh-CN" sz="1200" b="0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0" name="对象"/>
          <p:cNvSpPr>
            <a:spLocks noGrp="1" noChangeAspect="1"/>
          </p:cNvSpPr>
          <p:nvPr>
            <p:ph type="sldImg" idx="2"/>
          </p:nvPr>
        </p:nvSpPr>
        <p:spPr>
          <a:xfrm>
            <a:off x="2857500" y="512763"/>
            <a:ext cx="3428999" cy="256698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91" name="文本框"/>
          <p:cNvSpPr>
            <a:spLocks noGrp="1"/>
          </p:cNvSpPr>
          <p:nvPr>
            <p:ph type="body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/>
          <a:lstStyle/>
          <a:p>
            <a:pPr marL="0" indent="0" algn="l">
              <a:lnSpc>
                <a:spcPct val="100000"/>
              </a:lnSpc>
            </a:pPr>
            <a:r>
              <a:rPr lang="zh-CN" altLang="en-US" sz="1400" u="none" strike="noStrike">
                <a:solidFill>
                  <a:srgbClr val="000000"/>
                </a:solidFill>
              </a:rPr>
              <a:t>和同学有摩擦很正常，但发帖吐槽绝对不是解决办法。正确的做法是：先冷静，别在气头上做决定；然后当面沟通，很多话说开了就没事了；如果自己解决不了，就找老师、找心理老师帮忙。把矛盾化解在现实里，比发到网上让大家围观，要成熟得多。</a:t>
            </a:r>
            <a:endParaRPr lang="zh-CN" altLang="en-US" sz="1400" u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"/>
          <p:cNvSpPr>
            <a:spLocks noGrp="1"/>
          </p:cNvSpPr>
          <p:nvPr>
            <p:ph type="sldNum" idx="5"/>
          </p:nvPr>
        </p:nvSpPr>
        <p:spPr>
          <a:xfrm>
            <a:off x="5180013" y="6502400"/>
            <a:ext cx="3962400" cy="3413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/>
          <a:lstStyle/>
          <a:p>
            <a:pPr algn="r"/>
            <a:fld id="{CAD2D6BD-DE1B-4B5F-8B41-2702339687B9}" type="slidenum">
              <a:rPr lang="en-US" altLang="zh-CN" sz="1200" b="0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1" name="对象"/>
          <p:cNvSpPr>
            <a:spLocks noGrp="1" noChangeAspect="1"/>
          </p:cNvSpPr>
          <p:nvPr>
            <p:ph type="sldImg" idx="2"/>
          </p:nvPr>
        </p:nvSpPr>
        <p:spPr>
          <a:xfrm>
            <a:off x="2857500" y="512763"/>
            <a:ext cx="3428999" cy="256698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102" name="文本框"/>
          <p:cNvSpPr>
            <a:spLocks noGrp="1"/>
          </p:cNvSpPr>
          <p:nvPr>
            <p:ph type="body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/>
          <a:lstStyle/>
          <a:p>
            <a:pPr marL="0" indent="0" algn="l">
              <a:lnSpc>
                <a:spcPct val="100000"/>
              </a:lnSpc>
            </a:pPr>
            <a:r>
              <a:rPr lang="zh-CN" altLang="en-US" sz="1400" u="none" strike="noStrike">
                <a:solidFill>
                  <a:srgbClr val="000000"/>
                </a:solidFill>
              </a:rPr>
              <a:t>现在我们来做一个互动。这里有三个情景，大家和同桌讨论一分钟，想想如果是你，你会怎么做。等一下我请几位同学分享。第一个情景：看到同学在墙上被骂，你会跟风还是制止？第二个：和室友闹矛盾，你会发帖还是当面说？第三个：网友问你同学的隐私，你会给吗？好，开始讨论。</a:t>
            </a:r>
            <a:endParaRPr lang="zh-CN" altLang="en-US" sz="1400" u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"/>
          <p:cNvSpPr>
            <a:spLocks noGrp="1"/>
          </p:cNvSpPr>
          <p:nvPr>
            <p:ph type="sldNum" idx="5"/>
          </p:nvPr>
        </p:nvSpPr>
        <p:spPr>
          <a:xfrm>
            <a:off x="5180013" y="6502400"/>
            <a:ext cx="3962400" cy="3413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/>
          <a:lstStyle/>
          <a:p>
            <a:pPr algn="r"/>
            <a:fld id="{CAD2D6BD-DE1B-4B5F-8B41-2702339687B9}" type="slidenum">
              <a:rPr lang="en-US" altLang="zh-CN" sz="1200" b="0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0" name="对象"/>
          <p:cNvSpPr>
            <a:spLocks noGrp="1" noChangeAspect="1"/>
          </p:cNvSpPr>
          <p:nvPr>
            <p:ph type="sldImg" idx="2"/>
          </p:nvPr>
        </p:nvSpPr>
        <p:spPr>
          <a:xfrm>
            <a:off x="2857500" y="512763"/>
            <a:ext cx="3428999" cy="256698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111" name="文本框"/>
          <p:cNvSpPr>
            <a:spLocks noGrp="1"/>
          </p:cNvSpPr>
          <p:nvPr>
            <p:ph type="body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/>
          <a:lstStyle/>
          <a:p>
            <a:pPr marL="0" indent="0" algn="l">
              <a:lnSpc>
                <a:spcPct val="100000"/>
              </a:lnSpc>
            </a:pPr>
            <a:r>
              <a:rPr lang="zh-CN" altLang="en-US" sz="1400" u="none" strike="noStrike">
                <a:solidFill>
                  <a:srgbClr val="000000"/>
                </a:solidFill>
              </a:rPr>
              <a:t>现在大家都上网，难免会遇到网友。但网络是虚拟的，你不知道屏幕对面到底是谁。这"四不"大家一定要记住：不轻信、不透露、不见面、要举报。保护好自己，比什么都重要。</a:t>
            </a:r>
            <a:endParaRPr lang="zh-CN" altLang="en-US" sz="1400" u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"/>
          <p:cNvSpPr>
            <a:spLocks noGrp="1"/>
          </p:cNvSpPr>
          <p:nvPr>
            <p:ph type="sldNum" idx="5"/>
          </p:nvPr>
        </p:nvSpPr>
        <p:spPr>
          <a:xfrm>
            <a:off x="5180013" y="6502400"/>
            <a:ext cx="3962400" cy="3413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/>
          <a:lstStyle/>
          <a:p>
            <a:pPr algn="r"/>
            <a:fld id="{CAD2D6BD-DE1B-4B5F-8B41-2702339687B9}" type="slidenum">
              <a:rPr lang="en-US" altLang="zh-CN" sz="1200" b="0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3" name="对象"/>
          <p:cNvSpPr>
            <a:spLocks noGrp="1" noChangeAspect="1"/>
          </p:cNvSpPr>
          <p:nvPr>
            <p:ph type="sldImg" idx="2"/>
          </p:nvPr>
        </p:nvSpPr>
        <p:spPr>
          <a:xfrm>
            <a:off x="2857500" y="512763"/>
            <a:ext cx="3428999" cy="256698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124" name="文本框"/>
          <p:cNvSpPr>
            <a:spLocks noGrp="1"/>
          </p:cNvSpPr>
          <p:nvPr>
            <p:ph type="body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/>
          <a:lstStyle/>
          <a:p>
            <a:pPr marL="0" indent="0" algn="l">
              <a:lnSpc>
                <a:spcPct val="100000"/>
              </a:lnSpc>
            </a:pPr>
            <a:r>
              <a:rPr lang="zh-CN" altLang="en-US" sz="1400" u="none" strike="noStrike">
                <a:solidFill>
                  <a:srgbClr val="000000"/>
                </a:solidFill>
              </a:rPr>
              <a:t>最后教大家一个简单的方法。每次发帖之前，问自己三个问题：第一，这句话如果当面说，我还会说吗？很多人网上敢说，当面不敢，这就是问题。第二，如果被说的人是我，我能接受吗？换位思考一下。第三，发出去之后，我能承担所有后果吗？三个问题都答"是"，再点发送。有一个答"不"，就先别发。这个方法简单，但很管用。</a:t>
            </a:r>
            <a:endParaRPr lang="zh-CN" altLang="en-US" sz="1400" u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"/>
          <p:cNvSpPr>
            <a:spLocks noGrp="1"/>
          </p:cNvSpPr>
          <p:nvPr>
            <p:ph type="sldNum" idx="5"/>
          </p:nvPr>
        </p:nvSpPr>
        <p:spPr>
          <a:xfrm>
            <a:off x="5180013" y="6502400"/>
            <a:ext cx="3962400" cy="3413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/>
          <a:lstStyle/>
          <a:p>
            <a:pPr algn="r"/>
            <a:fld id="{CAD2D6BD-DE1B-4B5F-8B41-2702339687B9}" type="slidenum">
              <a:rPr lang="en-US" altLang="zh-CN" sz="1200" b="0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3" name="对象"/>
          <p:cNvSpPr>
            <a:spLocks noGrp="1" noChangeAspect="1"/>
          </p:cNvSpPr>
          <p:nvPr>
            <p:ph type="sldImg" idx="2"/>
          </p:nvPr>
        </p:nvSpPr>
        <p:spPr>
          <a:xfrm>
            <a:off x="2857500" y="512763"/>
            <a:ext cx="3428999" cy="256698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134" name="文本框"/>
          <p:cNvSpPr>
            <a:spLocks noGrp="1"/>
          </p:cNvSpPr>
          <p:nvPr>
            <p:ph type="body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/>
          <a:lstStyle/>
          <a:p>
            <a:pPr marL="0" indent="0" algn="l">
              <a:lnSpc>
                <a:spcPct val="100000"/>
              </a:lnSpc>
            </a:pPr>
            <a:r>
              <a:rPr lang="zh-CN" altLang="en-US" sz="1400" u="none" strike="noStrike">
                <a:solidFill>
                  <a:srgbClr val="000000"/>
                </a:solidFill>
              </a:rPr>
              <a:t>守护清朗网络空间，不是只有老师和学校要做的事。我们每个人都是其中的一员。首先我们自己要做到文明发言，不做键盘侠；其次，看到同学有异常，要及时提醒、及时报告。一个班级的氛围，是靠大家一起维护的。</a:t>
            </a:r>
            <a:endParaRPr lang="zh-CN" altLang="en-US" sz="1400" u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"/>
          <p:cNvSpPr>
            <a:spLocks noGrp="1"/>
          </p:cNvSpPr>
          <p:nvPr>
            <p:ph type="sldNum" idx="5"/>
          </p:nvPr>
        </p:nvSpPr>
        <p:spPr>
          <a:xfrm>
            <a:off x="5180013" y="6502400"/>
            <a:ext cx="3962400" cy="3413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/>
          <a:lstStyle/>
          <a:p>
            <a:pPr algn="r"/>
            <a:fld id="{CAD2D6BD-DE1B-4B5F-8B41-2702339687B9}" type="slidenum">
              <a:rPr lang="en-US" altLang="zh-CN" sz="1200" b="0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5" name="对象"/>
          <p:cNvSpPr>
            <a:spLocks noGrp="1" noChangeAspect="1"/>
          </p:cNvSpPr>
          <p:nvPr>
            <p:ph type="sldImg" idx="2"/>
          </p:nvPr>
        </p:nvSpPr>
        <p:spPr>
          <a:xfrm>
            <a:off x="2857500" y="512763"/>
            <a:ext cx="3428999" cy="256698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146" name="文本框"/>
          <p:cNvSpPr>
            <a:spLocks noGrp="1"/>
          </p:cNvSpPr>
          <p:nvPr>
            <p:ph type="body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/>
          <a:lstStyle/>
          <a:p>
            <a:pPr marL="0" indent="0" algn="l">
              <a:lnSpc>
                <a:spcPct val="100000"/>
              </a:lnSpc>
            </a:pPr>
            <a:r>
              <a:rPr lang="zh-CN" altLang="en-US" sz="1400" u="none" strike="noStrike">
                <a:solidFill>
                  <a:srgbClr val="000000"/>
                </a:solidFill>
              </a:rPr>
              <a:t>最后，我们一起来定一个班级网络文明公约。这六条，大家看看有没有要补充或者修改的。没有的话，课后请大家在公约上签名，贴在班级宣传栏里。记住，公约不是约束，是我们彼此的保护。希望大家都能遵守，一起维护一个温暖、友善的班级氛围。</a:t>
            </a:r>
            <a:endParaRPr lang="zh-CN" altLang="en-US" sz="1400" u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"/>
          <p:cNvSpPr>
            <a:spLocks noGrp="1"/>
          </p:cNvSpPr>
          <p:nvPr>
            <p:ph type="sldNum" idx="5"/>
          </p:nvPr>
        </p:nvSpPr>
        <p:spPr>
          <a:xfrm>
            <a:off x="5180013" y="6502400"/>
            <a:ext cx="3962400" cy="3413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/>
          <a:lstStyle/>
          <a:p>
            <a:pPr algn="r"/>
            <a:fld id="{CAD2D6BD-DE1B-4B5F-8B41-2702339687B9}" type="slidenum">
              <a:rPr lang="en-US" altLang="zh-CN" sz="1200" b="0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2" name="对象"/>
          <p:cNvSpPr>
            <a:spLocks noGrp="1" noChangeAspect="1"/>
          </p:cNvSpPr>
          <p:nvPr>
            <p:ph type="sldImg" idx="2"/>
          </p:nvPr>
        </p:nvSpPr>
        <p:spPr>
          <a:xfrm>
            <a:off x="2857500" y="512763"/>
            <a:ext cx="3428999" cy="256698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153" name="文本框"/>
          <p:cNvSpPr>
            <a:spLocks noGrp="1"/>
          </p:cNvSpPr>
          <p:nvPr>
            <p:ph type="body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/>
          <a:lstStyle/>
          <a:p>
            <a:pPr marL="0" indent="0" algn="l">
              <a:lnSpc>
                <a:spcPct val="100000"/>
              </a:lnSpc>
            </a:pPr>
            <a:r>
              <a:rPr lang="zh-CN" altLang="en-US" sz="1400" u="none" strike="noStrike">
                <a:solidFill>
                  <a:srgbClr val="000000"/>
                </a:solidFill>
              </a:rPr>
              <a:t>今天这节课就到这里。希望大家记住：网络不是法外之地，校园墙不是私人树洞。我们说的每一句话，都代表我们自己。从今天开始，做一个文明、理性、友善的网络参与者。谢谢大家。</a:t>
            </a:r>
            <a:endParaRPr lang="zh-CN" altLang="en-US" sz="1400" u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subTitle" idx="1"/>
          </p:nvPr>
        </p:nvSpPr>
        <p:spPr>
          <a:xfrm>
            <a:off x="1828800" y="3886199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文本框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框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文本框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文本框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框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文本框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68575" tIns="34275" rIns="68575" bIns="34275" anchor="ctr" anchorCtr="0"/>
          <a:lstStyle/>
          <a:p>
            <a: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68575" tIns="34275" rIns="68575" bIns="34275" anchor="t" anchorCtr="0"/>
          <a:lstStyle/>
          <a:p>
            <a:pPr marL="457200" indent="-36195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 panose="020B0604020202020204" pitchFamily="34" charset="0"/>
              <a:buChar char="•"/>
            </a:pPr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dt" idx="10"/>
          </p:nvPr>
        </p:nvSpPr>
        <p:spPr>
          <a:xfrm>
            <a:off x="628650" y="4767263"/>
            <a:ext cx="2057399" cy="273844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68575" tIns="34275" rIns="68575" bIns="34275" anchor="ctr" anchorCtr="0"/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endParaRPr lang="zh-CN" altLang="en-US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"/>
          <p:cNvSpPr>
            <a:spLocks noGrp="1"/>
          </p:cNvSpPr>
          <p:nvPr>
            <p:ph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68575" tIns="34275" rIns="68575" bIns="34275" anchor="ctr" anchorCtr="0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zh-CN" altLang="en-US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文本框"/>
          <p:cNvSpPr>
            <a:spLocks noGrp="1"/>
          </p:cNvSpPr>
          <p:nvPr>
            <p:ph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68575" tIns="34275" rIns="68575" bIns="34275" anchor="ctr" anchorCtr="0"/>
          <a:lstStyle/>
          <a:p>
            <a:pPr marL="0" indent="0" algn="r">
              <a:spcBef>
                <a:spcPts val="0"/>
              </a:spcBef>
              <a:spcAft>
                <a:spcPts val="0"/>
              </a:spcAft>
            </a:pPr>
            <a:fld id="{CAD2D6BD-DE1B-4B5F-8B41-2702339687B9}" type="slidenum">
              <a:rPr lang="en-US" altLang="zh-CN" sz="900" b="0" i="0" u="none" strike="noStrike" kern="0" cap="none" spc="0" baseline="0">
                <a:solidFill>
                  <a:srgbClr val="88888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</a:fld>
            <a:endParaRPr lang="zh-CN" altLang="en-US" sz="900" b="0" i="0" u="none" strike="noStrike" cap="none">
              <a:solidFill>
                <a:srgbClr val="88888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</p:titleStyle>
    <p:bodyStyle>
      <a:lvl1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6pPr>
      <a:lvl7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7pPr>
      <a:lvl8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8pPr>
      <a:lvl9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</p:titleStyle>
    <p:bodyStyle>
      <a:lvl1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6pPr>
      <a:lvl7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7pPr>
      <a:lvl8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8pPr>
      <a:lvl9pPr algn="l" defTabSz="914400" fontAlgn="auto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"/>
          <p:cNvSpPr/>
          <p:nvPr/>
        </p:nvSpPr>
        <p:spPr>
          <a:xfrm>
            <a:off x="0" y="0"/>
            <a:ext cx="12192000" cy="76200"/>
          </a:xfrm>
          <a:prstGeom prst="roundRect">
            <a:avLst>
              <a:gd name="adj" fmla="val 0"/>
            </a:avLst>
          </a:prstGeom>
          <a:solidFill>
            <a:srgbClr val="9C5C38"/>
          </a:solidFill>
          <a:ln w="25400" cap="flat" cmpd="sng">
            <a:noFill/>
            <a:prstDash val="solid"/>
            <a:round/>
          </a:ln>
        </p:spPr>
      </p:sp>
      <p:sp>
        <p:nvSpPr>
          <p:cNvPr id="14" name="矩形"/>
          <p:cNvSpPr/>
          <p:nvPr/>
        </p:nvSpPr>
        <p:spPr>
          <a:xfrm>
            <a:off x="1015999" y="1778000"/>
            <a:ext cx="10159999" cy="1015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4400" b="0" i="0" u="none" strike="noStrike" kern="0" cap="none" spc="0" baseline="0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文明用网，理性发声，友善待人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5" name="直线连接线"/>
          <p:cNvCxnSpPr/>
          <p:nvPr/>
        </p:nvCxnSpPr>
        <p:spPr>
          <a:xfrm>
            <a:off x="4826016" y="3168650"/>
            <a:ext cx="2540000" cy="12699"/>
          </a:xfrm>
          <a:prstGeom prst="straightConnector1">
            <a:avLst/>
          </a:prstGeom>
          <a:solidFill>
            <a:srgbClr val="DEE0E3"/>
          </a:solidFill>
          <a:ln w="25400" cap="flat" cmpd="sng">
            <a:solidFill>
              <a:srgbClr val="9C5C38"/>
            </a:solidFill>
            <a:prstDash val="solid"/>
            <a:round/>
          </a:ln>
        </p:spPr>
      </p:cxnSp>
      <p:sp>
        <p:nvSpPr>
          <p:cNvPr id="16" name="矩形"/>
          <p:cNvSpPr/>
          <p:nvPr/>
        </p:nvSpPr>
        <p:spPr>
          <a:xfrm>
            <a:off x="1016000" y="3556000"/>
            <a:ext cx="10160000" cy="1090295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200" b="0" i="0" u="none" strike="noStrike" kern="0" cap="none" spc="0" baseline="0">
                <a:solidFill>
                  <a:srgbClr val="5A5A5A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—— </a:t>
            </a:r>
            <a:r>
              <a:rPr lang="zh-CN" altLang="en-US" sz="2200" b="0" i="0" u="none" strike="noStrike" kern="0" cap="none" spc="0" baseline="0">
                <a:solidFill>
                  <a:srgbClr val="5A5A5A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高一（</a:t>
            </a:r>
            <a:r>
              <a:rPr lang="en-US" altLang="zh-CN" sz="2200" b="0" i="0" u="none" strike="noStrike" kern="0" cap="none" spc="0" baseline="0">
                <a:solidFill>
                  <a:srgbClr val="5A5A5A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6</a:t>
            </a:r>
            <a:r>
              <a:rPr lang="zh-CN" altLang="en-US" sz="2200" b="0" i="0" u="none" strike="noStrike" kern="0" cap="none" spc="0" baseline="0">
                <a:solidFill>
                  <a:srgbClr val="5A5A5A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）班</a:t>
            </a:r>
            <a:r>
              <a:rPr lang="en-US" altLang="zh-CN" sz="2200" b="0" i="0" u="none" strike="noStrike" kern="0" cap="none" spc="0" baseline="0">
                <a:solidFill>
                  <a:srgbClr val="5A5A5A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主题班会 ——</a:t>
            </a:r>
            <a:endParaRPr lang="en-US" altLang="zh-CN" sz="2200" b="0" i="0" u="none" strike="noStrike" kern="0" cap="none" spc="0" baseline="0">
              <a:solidFill>
                <a:srgbClr val="5A5A5A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600" b="1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2026.10.</a:t>
            </a:r>
            <a:r>
              <a:rPr lang="en-US" altLang="zh-CN" sz="1600" b="1" i="0" u="none" strike="noStrike" kern="0" cap="none" spc="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Arial" panose="020B0604020202020204" pitchFamily="34" charset="0"/>
              </a:rPr>
              <a:t>16</a:t>
            </a:r>
            <a:endParaRPr lang="en-US" altLang="zh-CN" sz="1600" b="1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矩形"/>
          <p:cNvSpPr/>
          <p:nvPr/>
        </p:nvSpPr>
        <p:spPr>
          <a:xfrm>
            <a:off x="1015999" y="5334000"/>
            <a:ext cx="10159999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800" b="0" i="0" u="none" strike="noStrike" kern="0" cap="none" spc="0" baseline="0">
                <a:solidFill>
                  <a:srgbClr val="78787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守护清朗网络空间，共建温暖班级氛围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"/>
          <p:cNvSpPr/>
          <p:nvPr/>
        </p:nvSpPr>
        <p:spPr>
          <a:xfrm>
            <a:off x="1015999" y="762000"/>
            <a:ext cx="10159999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3200" b="0" i="0" u="none" strike="noStrike" kern="0" cap="none" spc="0" baseline="0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校园墙最近怎么了？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21" name="直线连接线"/>
          <p:cNvCxnSpPr/>
          <p:nvPr/>
        </p:nvCxnSpPr>
        <p:spPr>
          <a:xfrm>
            <a:off x="1016040" y="1644650"/>
            <a:ext cx="1016000" cy="12700"/>
          </a:xfrm>
          <a:prstGeom prst="straightConnector1">
            <a:avLst/>
          </a:prstGeom>
          <a:solidFill>
            <a:srgbClr val="DEE0E3"/>
          </a:solidFill>
          <a:ln w="38100" cap="flat" cmpd="sng">
            <a:solidFill>
              <a:srgbClr val="9C5C38"/>
            </a:solidFill>
            <a:prstDash val="solid"/>
            <a:round/>
          </a:ln>
        </p:spPr>
      </p:cxnSp>
      <p:sp>
        <p:nvSpPr>
          <p:cNvPr id="22" name="矩形"/>
          <p:cNvSpPr/>
          <p:nvPr/>
        </p:nvSpPr>
        <p:spPr>
          <a:xfrm>
            <a:off x="1015999" y="2159000"/>
            <a:ext cx="10159999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0" i="0" u="none" strike="noStrike" kern="0" cap="none" spc="0" baseline="0">
                <a:solidFill>
                  <a:srgbClr val="5A5A5A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最近校园墙上出现了一些这样的声音——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矩形"/>
          <p:cNvSpPr/>
          <p:nvPr/>
        </p:nvSpPr>
        <p:spPr>
          <a:xfrm>
            <a:off x="1524000" y="2920999"/>
            <a:ext cx="9144000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· 对同学外貌、穿着的恶意调侃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矩形"/>
          <p:cNvSpPr/>
          <p:nvPr/>
        </p:nvSpPr>
        <p:spPr>
          <a:xfrm>
            <a:off x="1524000" y="3683000"/>
            <a:ext cx="9144000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· 未经证实的"八卦"和小道消息疯传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矩形"/>
          <p:cNvSpPr/>
          <p:nvPr/>
        </p:nvSpPr>
        <p:spPr>
          <a:xfrm>
            <a:off x="1524000" y="4445000"/>
            <a:ext cx="9144000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· 因为一点摩擦就在墙上公开宣泄情绪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26" name="直线连接线"/>
          <p:cNvCxnSpPr/>
          <p:nvPr/>
        </p:nvCxnSpPr>
        <p:spPr>
          <a:xfrm>
            <a:off x="1016004" y="5454650"/>
            <a:ext cx="10159999" cy="12700"/>
          </a:xfrm>
          <a:prstGeom prst="straightConnector1">
            <a:avLst/>
          </a:prstGeom>
          <a:solidFill>
            <a:srgbClr val="DEE0E3"/>
          </a:solidFill>
          <a:ln w="12700" cap="flat" cmpd="sng">
            <a:solidFill>
              <a:srgbClr val="C8BEB4"/>
            </a:solidFill>
            <a:prstDash val="solid"/>
            <a:round/>
          </a:ln>
        </p:spPr>
      </p:cxnSp>
      <p:sp>
        <p:nvSpPr>
          <p:cNvPr id="27" name="矩形"/>
          <p:cNvSpPr/>
          <p:nvPr/>
        </p:nvSpPr>
        <p:spPr>
          <a:xfrm>
            <a:off x="1015999" y="5715000"/>
            <a:ext cx="10159999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思考：这些话，如果你是被说的那个人，你会怎么想？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"/>
          <p:cNvSpPr/>
          <p:nvPr/>
        </p:nvSpPr>
        <p:spPr>
          <a:xfrm>
            <a:off x="1015999" y="634999"/>
            <a:ext cx="10159999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800" b="0" i="0" u="none" strike="noStrike" kern="0" cap="none" spc="0" baseline="0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一条匿名帖，能引发多大的连锁反应？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31" name="直线连接线"/>
          <p:cNvCxnSpPr/>
          <p:nvPr/>
        </p:nvCxnSpPr>
        <p:spPr>
          <a:xfrm>
            <a:off x="1016040" y="1390650"/>
            <a:ext cx="1016000" cy="12700"/>
          </a:xfrm>
          <a:prstGeom prst="straightConnector1">
            <a:avLst/>
          </a:prstGeom>
          <a:solidFill>
            <a:srgbClr val="DEE0E3"/>
          </a:solidFill>
          <a:ln w="38100" cap="flat" cmpd="sng">
            <a:solidFill>
              <a:srgbClr val="9C5C38"/>
            </a:solidFill>
            <a:prstDash val="solid"/>
            <a:round/>
          </a:ln>
        </p:spPr>
      </p:cxnSp>
      <p:pic>
        <p:nvPicPr>
          <p:cNvPr id="32" name="图片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015999" y="1778000"/>
            <a:ext cx="4063999" cy="4063999"/>
          </a:xfrm>
          <a:prstGeom prst="roundRect">
            <a:avLst>
              <a:gd name="adj" fmla="val 16666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33" name="矩形"/>
          <p:cNvSpPr/>
          <p:nvPr/>
        </p:nvSpPr>
        <p:spPr>
          <a:xfrm>
            <a:off x="5588000" y="1778000"/>
            <a:ext cx="5588000" cy="4444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一个典型案例（示意）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矩形"/>
          <p:cNvSpPr/>
          <p:nvPr/>
        </p:nvSpPr>
        <p:spPr>
          <a:xfrm>
            <a:off x="5588000" y="2349500"/>
            <a:ext cx="5588000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8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起因：</a:t>
            </a:r>
            <a:r>
              <a:rPr lang="zh-CN" altLang="en-US" sz="18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一条匿名帖吐槽某同学"装"，配了偷拍照片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矩形"/>
          <p:cNvSpPr/>
          <p:nvPr/>
        </p:nvSpPr>
        <p:spPr>
          <a:xfrm>
            <a:off x="5588000" y="3111500"/>
            <a:ext cx="5588000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8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发酵：</a:t>
            </a:r>
            <a:r>
              <a:rPr lang="zh-CN" altLang="en-US" sz="18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评论区跟风调侃，有人爆出班级、姓名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矩形"/>
          <p:cNvSpPr/>
          <p:nvPr/>
        </p:nvSpPr>
        <p:spPr>
          <a:xfrm>
            <a:off x="5588000" y="3873500"/>
            <a:ext cx="558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8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后果：</a:t>
            </a:r>
            <a:r>
              <a:rPr lang="zh-CN" altLang="en-US" sz="18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当事人被孤立，不敢来上学，心理受创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矩形"/>
          <p:cNvSpPr/>
          <p:nvPr/>
        </p:nvSpPr>
        <p:spPr>
          <a:xfrm>
            <a:off x="5588000" y="4635500"/>
            <a:ext cx="558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8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追责：</a:t>
            </a:r>
            <a:r>
              <a:rPr lang="zh-CN" altLang="en-US" sz="18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发帖人被找到，校规处分+家长介入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矩形"/>
          <p:cNvSpPr/>
          <p:nvPr/>
        </p:nvSpPr>
        <p:spPr>
          <a:xfrm>
            <a:off x="5588000" y="5397500"/>
            <a:ext cx="558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800" b="0" i="0" u="none" strike="noStrike" kern="0" cap="none" spc="0" baseline="0">
                <a:solidFill>
                  <a:srgbClr val="78787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以为只是"吐槽一下"，结果毁了两个人的高中生活。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"/>
          <p:cNvSpPr/>
          <p:nvPr/>
        </p:nvSpPr>
        <p:spPr>
          <a:xfrm>
            <a:off x="1015999" y="762000"/>
            <a:ext cx="10159999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3200" b="0" i="0" u="none" strike="noStrike" kern="0" cap="none" spc="0" baseline="0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校园墙是私人树洞还是公共广场？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42" name="直线连接线"/>
          <p:cNvCxnSpPr/>
          <p:nvPr/>
        </p:nvCxnSpPr>
        <p:spPr>
          <a:xfrm>
            <a:off x="1016040" y="1644650"/>
            <a:ext cx="1016000" cy="12700"/>
          </a:xfrm>
          <a:prstGeom prst="straightConnector1">
            <a:avLst/>
          </a:prstGeom>
          <a:solidFill>
            <a:srgbClr val="DEE0E3"/>
          </a:solidFill>
          <a:ln w="38100" cap="flat" cmpd="sng">
            <a:solidFill>
              <a:srgbClr val="9C5C38"/>
            </a:solidFill>
            <a:prstDash val="solid"/>
            <a:round/>
          </a:ln>
        </p:spPr>
      </p:cxnSp>
      <p:sp>
        <p:nvSpPr>
          <p:cNvPr id="43" name="矩形"/>
          <p:cNvSpPr/>
          <p:nvPr/>
        </p:nvSpPr>
        <p:spPr>
          <a:xfrm>
            <a:off x="1015999" y="2159000"/>
            <a:ext cx="457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200" b="0" i="0" u="none" strike="noStrike" kern="0" cap="none" spc="0" baseline="0">
                <a:solidFill>
                  <a:srgbClr val="969696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错误认知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矩形"/>
          <p:cNvSpPr/>
          <p:nvPr/>
        </p:nvSpPr>
        <p:spPr>
          <a:xfrm>
            <a:off x="1015999" y="2794000"/>
            <a:ext cx="4572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5A5A5A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"这是我的树洞，我想吐槽就吐槽"</a:t>
            </a:r>
            <a:endParaRPr lang="en-US" altLang="zh-CN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5A5A5A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"反正没人知道是我，随便说"</a:t>
            </a:r>
            <a:endParaRPr lang="zh-CN" altLang="en-US" sz="1900" b="0" i="0" u="none" strike="noStrike" kern="0" cap="none" spc="0" baseline="0">
              <a:solidFill>
                <a:srgbClr val="5A5A5A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</p:txBody>
      </p:sp>
      <p:sp>
        <p:nvSpPr>
          <p:cNvPr id="45" name="矩形"/>
          <p:cNvSpPr/>
          <p:nvPr/>
        </p:nvSpPr>
        <p:spPr>
          <a:xfrm>
            <a:off x="5461000" y="3048000"/>
            <a:ext cx="1269999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6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VS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6" name="矩形"/>
          <p:cNvSpPr/>
          <p:nvPr/>
        </p:nvSpPr>
        <p:spPr>
          <a:xfrm>
            <a:off x="6603999" y="2159000"/>
            <a:ext cx="457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2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正确认知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7" name="矩形"/>
          <p:cNvSpPr/>
          <p:nvPr/>
        </p:nvSpPr>
        <p:spPr>
          <a:xfrm>
            <a:off x="6603999" y="2794000"/>
            <a:ext cx="4572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校园墙是公开平台，全校师生都能看到</a:t>
            </a:r>
            <a:endParaRPr lang="en-US" altLang="zh-CN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你的每一句话，都在影响别人</a:t>
            </a:r>
            <a:endParaRPr lang="zh-CN" altLang="en-US" sz="1900" b="0" i="0" u="none" strike="noStrike" kern="0" cap="none" spc="0" baseline="0">
              <a:solidFill>
                <a:srgbClr val="2B2B2B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</p:txBody>
      </p:sp>
      <p:cxnSp>
        <p:nvCxnSpPr>
          <p:cNvPr id="48" name="直线连接线"/>
          <p:cNvCxnSpPr/>
          <p:nvPr/>
        </p:nvCxnSpPr>
        <p:spPr>
          <a:xfrm>
            <a:off x="1016004" y="4946650"/>
            <a:ext cx="10159999" cy="12700"/>
          </a:xfrm>
          <a:prstGeom prst="straightConnector1">
            <a:avLst/>
          </a:prstGeom>
          <a:solidFill>
            <a:srgbClr val="DEE0E3"/>
          </a:solidFill>
          <a:ln w="12700" cap="flat" cmpd="sng">
            <a:solidFill>
              <a:srgbClr val="C8BEB4"/>
            </a:solidFill>
            <a:prstDash val="solid"/>
            <a:round/>
          </a:ln>
        </p:spPr>
      </p:cxnSp>
      <p:sp>
        <p:nvSpPr>
          <p:cNvPr id="49" name="矩形"/>
          <p:cNvSpPr/>
          <p:nvPr/>
        </p:nvSpPr>
        <p:spPr>
          <a:xfrm>
            <a:off x="1015999" y="5334000"/>
            <a:ext cx="10159999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记住：发出去的每一条内容，都是公开的表达，不是私人情绪垃圾桶。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矩形"/>
          <p:cNvSpPr/>
          <p:nvPr/>
        </p:nvSpPr>
        <p:spPr>
          <a:xfrm>
            <a:off x="1015999" y="762000"/>
            <a:ext cx="10159999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3200" b="0" i="0" u="none" strike="noStrike" kern="0" cap="none" spc="0" baseline="0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匿名发言真的等于"隐身"吗？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53" name="直线连接线"/>
          <p:cNvCxnSpPr/>
          <p:nvPr/>
        </p:nvCxnSpPr>
        <p:spPr>
          <a:xfrm>
            <a:off x="1016040" y="1644650"/>
            <a:ext cx="1016000" cy="12700"/>
          </a:xfrm>
          <a:prstGeom prst="straightConnector1">
            <a:avLst/>
          </a:prstGeom>
          <a:solidFill>
            <a:srgbClr val="DEE0E3"/>
          </a:solidFill>
          <a:ln w="38100" cap="flat" cmpd="sng">
            <a:solidFill>
              <a:srgbClr val="9C5C38"/>
            </a:solidFill>
            <a:prstDash val="solid"/>
            <a:round/>
          </a:ln>
        </p:spPr>
      </p:cxnSp>
      <p:sp>
        <p:nvSpPr>
          <p:cNvPr id="54" name="矩形"/>
          <p:cNvSpPr/>
          <p:nvPr/>
        </p:nvSpPr>
        <p:spPr>
          <a:xfrm>
            <a:off x="1015999" y="2159000"/>
            <a:ext cx="10159999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0" i="0" u="none" strike="noStrike" kern="0" cap="none" spc="0" baseline="0">
                <a:solidFill>
                  <a:srgbClr val="5A5A5A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很多人觉得：反正匿名，没人知道是我。但事实是——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5" name="矩形"/>
          <p:cNvSpPr/>
          <p:nvPr/>
        </p:nvSpPr>
        <p:spPr>
          <a:xfrm>
            <a:off x="1524000" y="3048000"/>
            <a:ext cx="9144000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· 匿名只是"别人不知道你是谁"，不是"你说的话不存在"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6" name="矩形"/>
          <p:cNvSpPr/>
          <p:nvPr/>
        </p:nvSpPr>
        <p:spPr>
          <a:xfrm>
            <a:off x="1524000" y="3810000"/>
            <a:ext cx="9144000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· 网络发言同样受法律和校规约束，不是法外之地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7" name="矩形"/>
          <p:cNvSpPr/>
          <p:nvPr/>
        </p:nvSpPr>
        <p:spPr>
          <a:xfrm>
            <a:off x="1524000" y="4572000"/>
            <a:ext cx="9144000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· 恶意辱骂、造谣诽谤、人身攻击，都要承担相应后果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58" name="直线连接线"/>
          <p:cNvCxnSpPr/>
          <p:nvPr/>
        </p:nvCxnSpPr>
        <p:spPr>
          <a:xfrm>
            <a:off x="1016004" y="5581648"/>
            <a:ext cx="10159999" cy="12700"/>
          </a:xfrm>
          <a:prstGeom prst="straightConnector1">
            <a:avLst/>
          </a:prstGeom>
          <a:solidFill>
            <a:srgbClr val="DEE0E3"/>
          </a:solidFill>
          <a:ln w="12700" cap="flat" cmpd="sng">
            <a:solidFill>
              <a:srgbClr val="C8BEB4"/>
            </a:solidFill>
            <a:prstDash val="solid"/>
            <a:round/>
          </a:ln>
        </p:spPr>
      </p:cxnSp>
      <p:sp>
        <p:nvSpPr>
          <p:cNvPr id="59" name="矩形"/>
          <p:cNvSpPr/>
          <p:nvPr/>
        </p:nvSpPr>
        <p:spPr>
          <a:xfrm>
            <a:off x="1015999" y="5841998"/>
            <a:ext cx="10159999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匿名不是护身符，你的每一句话都要负责。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矩形"/>
          <p:cNvSpPr/>
          <p:nvPr/>
        </p:nvSpPr>
        <p:spPr>
          <a:xfrm>
            <a:off x="1015999" y="634999"/>
            <a:ext cx="10159999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3000" b="0" i="0" u="none" strike="noStrike" kern="0" cap="none" spc="0" baseline="0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网络暴力的伤害，比你想象的更深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63" name="直线连接线"/>
          <p:cNvCxnSpPr/>
          <p:nvPr/>
        </p:nvCxnSpPr>
        <p:spPr>
          <a:xfrm>
            <a:off x="1016040" y="1390650"/>
            <a:ext cx="1016000" cy="12700"/>
          </a:xfrm>
          <a:prstGeom prst="straightConnector1">
            <a:avLst/>
          </a:prstGeom>
          <a:solidFill>
            <a:srgbClr val="DEE0E3"/>
          </a:solidFill>
          <a:ln w="38100" cap="flat" cmpd="sng">
            <a:solidFill>
              <a:srgbClr val="9C5C38"/>
            </a:solidFill>
            <a:prstDash val="solid"/>
            <a:round/>
          </a:ln>
        </p:spPr>
      </p:cxnSp>
      <p:sp>
        <p:nvSpPr>
          <p:cNvPr id="64" name="矩形"/>
          <p:cNvSpPr/>
          <p:nvPr/>
        </p:nvSpPr>
        <p:spPr>
          <a:xfrm>
            <a:off x="1015999" y="1905000"/>
            <a:ext cx="5588000" cy="507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它不只是"网上说说"而已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5" name="矩形"/>
          <p:cNvSpPr/>
          <p:nvPr/>
        </p:nvSpPr>
        <p:spPr>
          <a:xfrm>
            <a:off x="1015999" y="2539999"/>
            <a:ext cx="5588000" cy="888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4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心理伤害：</a:t>
            </a: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焦虑、抑郁、自我怀疑，甚至产生轻生念头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6" name="矩形"/>
          <p:cNvSpPr/>
          <p:nvPr/>
        </p:nvSpPr>
        <p:spPr>
          <a:xfrm>
            <a:off x="1015999" y="3556000"/>
            <a:ext cx="5588000" cy="888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4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社交伤害：</a:t>
            </a: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被孤立、被标签化，现实中也没人愿意接近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7" name="矩形"/>
          <p:cNvSpPr/>
          <p:nvPr/>
        </p:nvSpPr>
        <p:spPr>
          <a:xfrm>
            <a:off x="1015999" y="4572000"/>
            <a:ext cx="558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4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现实影响：</a:t>
            </a: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成绩下滑、不敢上学，严重时危及人身安全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68" name="图片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7366000" y="1905000"/>
            <a:ext cx="3555998" cy="3555998"/>
          </a:xfrm>
          <a:prstGeom prst="roundRect">
            <a:avLst>
              <a:gd name="adj" fmla="val 16666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69" name="矩形"/>
          <p:cNvSpPr/>
          <p:nvPr/>
        </p:nvSpPr>
        <p:spPr>
          <a:xfrm>
            <a:off x="1015999" y="5715000"/>
            <a:ext cx="10159999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你敲下的每一个字，都可能成为压垮别人的最后一根稻草。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矩形"/>
          <p:cNvSpPr/>
          <p:nvPr/>
        </p:nvSpPr>
        <p:spPr>
          <a:xfrm>
            <a:off x="1015999" y="762000"/>
            <a:ext cx="10159999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3200" b="0" i="0" u="none" strike="noStrike" kern="0" cap="none" spc="0" baseline="0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哪些行为会触碰红线？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73" name="直线连接线"/>
          <p:cNvCxnSpPr/>
          <p:nvPr/>
        </p:nvCxnSpPr>
        <p:spPr>
          <a:xfrm>
            <a:off x="1016040" y="1644650"/>
            <a:ext cx="1016000" cy="12700"/>
          </a:xfrm>
          <a:prstGeom prst="straightConnector1">
            <a:avLst/>
          </a:prstGeom>
          <a:solidFill>
            <a:srgbClr val="DEE0E3"/>
          </a:solidFill>
          <a:ln w="38100" cap="flat" cmpd="sng">
            <a:solidFill>
              <a:srgbClr val="9C5C38"/>
            </a:solidFill>
            <a:prstDash val="solid"/>
            <a:round/>
          </a:ln>
        </p:spPr>
      </p:cxnSp>
      <p:graphicFrame>
        <p:nvGraphicFramePr>
          <p:cNvPr id="74" name="表格"/>
          <p:cNvGraphicFramePr>
            <a:graphicFrameLocks noGrp="1"/>
          </p:cNvGraphicFramePr>
          <p:nvPr/>
        </p:nvGraphicFramePr>
        <p:xfrm>
          <a:off x="1015999" y="2159000"/>
          <a:ext cx="10159999" cy="5587773"/>
        </p:xfrm>
        <a:graphic>
          <a:graphicData uri="http://schemas.openxmlformats.org/drawingml/2006/table">
            <a:tbl>
              <a:tblPr bandRow="1">
                <a:noFill/>
              </a:tblPr>
              <a:tblGrid>
                <a:gridCol w="5079986"/>
                <a:gridCol w="5079986"/>
              </a:tblGrid>
              <a:tr h="107945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</a:pPr>
                      <a:r>
                        <a:rPr lang="zh-CN" altLang="en-US" sz="1900" b="0" i="0" u="none" strike="noStrike" kern="0" cap="none" spc="0" baseline="0">
                          <a:solidFill>
                            <a:srgbClr val="FFFFFF"/>
                          </a:solidFill>
                          <a:latin typeface="Noto Sans SC" panose="020B0200000000000000" charset="-122"/>
                          <a:ea typeface="Noto Sans SC" panose="020B0200000000000000" charset="-122"/>
                          <a:cs typeface="Noto Sans SC" panose="020B0200000000000000" charset="-122"/>
                          <a:sym typeface="Noto Sans SC" panose="020B0200000000000000" charset="-122"/>
                        </a:rPr>
                        <a:t>红线行为</a:t>
                      </a:r>
                      <a:endParaRPr lang="zh-CN" altLang="en-US" sz="1100" b="0" i="0" u="none" strike="noStrike" kern="0" cap="none" spc="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101600" marR="101600" marT="101600" marB="101600" vert="horz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C5C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</a:pPr>
                      <a:r>
                        <a:rPr lang="zh-CN" altLang="en-US" sz="1900" b="0" i="0" u="none" strike="noStrike" kern="0" cap="none" spc="0" baseline="0">
                          <a:solidFill>
                            <a:srgbClr val="FFFFFF"/>
                          </a:solidFill>
                          <a:latin typeface="Noto Sans SC" panose="020B0200000000000000" charset="-122"/>
                          <a:ea typeface="Noto Sans SC" panose="020B0200000000000000" charset="-122"/>
                          <a:cs typeface="Noto Sans SC" panose="020B0200000000000000" charset="-122"/>
                          <a:sym typeface="Noto Sans SC" panose="020B0200000000000000" charset="-122"/>
                        </a:rPr>
                        <a:t>相应后果</a:t>
                      </a:r>
                      <a:endParaRPr lang="zh-CN" altLang="en-US" sz="1100" b="0" i="0" u="none" strike="noStrike" kern="0" cap="none" spc="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101600" marR="101600" marT="101600" marB="101600" vert="horz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C5C38"/>
                    </a:solidFill>
                  </a:tcPr>
                </a:tc>
              </a:tr>
              <a:tr h="1130257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</a:pPr>
                      <a:r>
                        <a:rPr lang="zh-CN" altLang="en-US" sz="1800" b="0" i="0" u="none" strike="noStrike" kern="0" cap="none" spc="0" baseline="0">
                          <a:solidFill>
                            <a:srgbClr val="1F2329"/>
                          </a:solidFill>
                          <a:latin typeface="Noto Sans SC" panose="020B0200000000000000" charset="-122"/>
                          <a:ea typeface="Noto Sans SC" panose="020B0200000000000000" charset="-122"/>
                          <a:cs typeface="Noto Sans SC" panose="020B0200000000000000" charset="-122"/>
                          <a:sym typeface="Noto Sans SC" panose="020B0200000000000000" charset="-122"/>
                        </a:rPr>
                        <a:t>恶意辱骂、人身攻击</a:t>
                      </a:r>
                      <a:endParaRPr lang="zh-CN" altLang="en-US" sz="1100" b="0" i="0" u="none" strike="noStrike" kern="0" cap="none" spc="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101600" marR="101600" marT="101600" marB="101600" vert="horz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</a:pPr>
                      <a:r>
                        <a:rPr lang="zh-CN" altLang="en-US" sz="1800" b="0" i="0" u="none" strike="noStrike" kern="0" cap="none" spc="0" baseline="0">
                          <a:solidFill>
                            <a:srgbClr val="1F2329"/>
                          </a:solidFill>
                          <a:latin typeface="Noto Sans SC" panose="020B0200000000000000" charset="-122"/>
                          <a:ea typeface="Noto Sans SC" panose="020B0200000000000000" charset="-122"/>
                          <a:cs typeface="Noto Sans SC" panose="020B0200000000000000" charset="-122"/>
                          <a:sym typeface="Noto Sans SC" panose="020B0200000000000000" charset="-122"/>
                        </a:rPr>
                        <a:t>校规处分，严重者涉法律责任</a:t>
                      </a:r>
                      <a:endParaRPr lang="zh-CN" altLang="en-US" sz="1100" b="0" i="0" u="none" strike="noStrike" kern="0" cap="none" spc="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101600" marR="101600" marT="101600" marB="101600" vert="horz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30257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</a:pPr>
                      <a:r>
                        <a:rPr lang="zh-CN" altLang="en-US" sz="1800" b="0" i="0" u="none" strike="noStrike" kern="0" cap="none" spc="0" baseline="0">
                          <a:solidFill>
                            <a:srgbClr val="1F2329"/>
                          </a:solidFill>
                          <a:latin typeface="Noto Sans SC" panose="020B0200000000000000" charset="-122"/>
                          <a:ea typeface="Noto Sans SC" panose="020B0200000000000000" charset="-122"/>
                          <a:cs typeface="Noto Sans SC" panose="020B0200000000000000" charset="-122"/>
                          <a:sym typeface="Noto Sans SC" panose="020B0200000000000000" charset="-122"/>
                        </a:rPr>
                        <a:t>造谣、传播未经证实的信息</a:t>
                      </a:r>
                      <a:endParaRPr lang="zh-CN" altLang="en-US" sz="1100" b="0" i="0" u="none" strike="noStrike" kern="0" cap="none" spc="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101600" marR="101600" marT="101600" marB="101600" vert="horz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</a:pPr>
                      <a:r>
                        <a:rPr lang="zh-CN" altLang="en-US" sz="1800" b="0" i="0" u="none" strike="noStrike" kern="0" cap="none" spc="0" baseline="0">
                          <a:solidFill>
                            <a:srgbClr val="1F2329"/>
                          </a:solidFill>
                          <a:latin typeface="Noto Sans SC" panose="020B0200000000000000" charset="-122"/>
                          <a:ea typeface="Noto Sans SC" panose="020B0200000000000000" charset="-122"/>
                          <a:cs typeface="Noto Sans SC" panose="020B0200000000000000" charset="-122"/>
                          <a:sym typeface="Noto Sans SC" panose="020B0200000000000000" charset="-122"/>
                        </a:rPr>
                        <a:t>删除内容+批评教育，情节严重者处分</a:t>
                      </a:r>
                      <a:endParaRPr lang="zh-CN" altLang="en-US" sz="1100" b="0" i="0" u="none" strike="noStrike" kern="0" cap="none" spc="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101600" marR="101600" marT="101600" marB="101600" vert="horz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30257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</a:pPr>
                      <a:r>
                        <a:rPr lang="zh-CN" altLang="en-US" sz="1800" b="0" i="0" u="none" strike="noStrike" kern="0" cap="none" spc="0" baseline="0">
                          <a:solidFill>
                            <a:srgbClr val="1F2329"/>
                          </a:solidFill>
                          <a:latin typeface="Noto Sans SC" panose="020B0200000000000000" charset="-122"/>
                          <a:ea typeface="Noto Sans SC" panose="020B0200000000000000" charset="-122"/>
                          <a:cs typeface="Noto Sans SC" panose="020B0200000000000000" charset="-122"/>
                          <a:sym typeface="Noto Sans SC" panose="020B0200000000000000" charset="-122"/>
                        </a:rPr>
                        <a:t>泄露他人隐私、人肉搜索</a:t>
                      </a:r>
                      <a:endParaRPr lang="zh-CN" altLang="en-US" sz="1100" b="0" i="0" u="none" strike="noStrike" kern="0" cap="none" spc="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101600" marR="101600" marT="101600" marB="101600" vert="horz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</a:pPr>
                      <a:r>
                        <a:rPr lang="zh-CN" altLang="en-US" sz="1800" b="0" i="0" u="none" strike="noStrike" kern="0" cap="none" spc="0" baseline="0">
                          <a:solidFill>
                            <a:srgbClr val="1F2329"/>
                          </a:solidFill>
                          <a:latin typeface="Noto Sans SC" panose="020B0200000000000000" charset="-122"/>
                          <a:ea typeface="Noto Sans SC" panose="020B0200000000000000" charset="-122"/>
                          <a:cs typeface="Noto Sans SC" panose="020B0200000000000000" charset="-122"/>
                          <a:sym typeface="Noto Sans SC" panose="020B0200000000000000" charset="-122"/>
                        </a:rPr>
                        <a:t>侵犯隐私权，可追究法律责任</a:t>
                      </a:r>
                      <a:endParaRPr lang="zh-CN" altLang="en-US" sz="1100" b="0" i="0" u="none" strike="noStrike" kern="0" cap="none" spc="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101600" marR="101600" marT="101600" marB="101600" vert="horz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17551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</a:pPr>
                      <a:r>
                        <a:rPr lang="zh-CN" altLang="en-US" sz="1800" b="0" i="0" u="none" strike="noStrike" kern="0" cap="none" spc="0" baseline="0">
                          <a:solidFill>
                            <a:srgbClr val="1F2329"/>
                          </a:solidFill>
                          <a:latin typeface="Noto Sans SC" panose="020B0200000000000000" charset="-122"/>
                          <a:ea typeface="Noto Sans SC" panose="020B0200000000000000" charset="-122"/>
                          <a:cs typeface="Noto Sans SC" panose="020B0200000000000000" charset="-122"/>
                          <a:sym typeface="Noto Sans SC" panose="020B0200000000000000" charset="-122"/>
                        </a:rPr>
                        <a:t>煽动对立、拉帮结派</a:t>
                      </a:r>
                      <a:endParaRPr lang="zh-CN" altLang="en-US" sz="1100" b="0" i="0" u="none" strike="noStrike" kern="0" cap="none" spc="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101600" marR="101600" marT="101600" marB="101600" vert="horz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</a:pPr>
                      <a:r>
                        <a:rPr lang="zh-CN" altLang="en-US" sz="1800" b="0" i="0" u="none" strike="noStrike" kern="0" cap="none" spc="0" baseline="0">
                          <a:solidFill>
                            <a:srgbClr val="1F2329"/>
                          </a:solidFill>
                          <a:latin typeface="Noto Sans SC" panose="020B0200000000000000" charset="-122"/>
                          <a:ea typeface="Noto Sans SC" panose="020B0200000000000000" charset="-122"/>
                          <a:cs typeface="Noto Sans SC" panose="020B0200000000000000" charset="-122"/>
                          <a:sym typeface="Noto Sans SC" panose="020B0200000000000000" charset="-122"/>
                        </a:rPr>
                        <a:t>扰乱校园秩序，校规严肃处理</a:t>
                      </a:r>
                      <a:endParaRPr lang="zh-CN" altLang="en-US" sz="1100" b="0" i="0" u="none" strike="noStrike" kern="0" cap="none" spc="0" baseline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L="101600" marR="101600" marT="101600" marB="101600" vert="horz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5" name="矩形"/>
          <p:cNvSpPr/>
          <p:nvPr/>
        </p:nvSpPr>
        <p:spPr>
          <a:xfrm>
            <a:off x="1015999" y="5969000"/>
            <a:ext cx="10159999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78787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以上行为，没有"不知道"这一说——发之前先想清楚。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矩形"/>
          <p:cNvSpPr/>
          <p:nvPr/>
        </p:nvSpPr>
        <p:spPr>
          <a:xfrm>
            <a:off x="1015999" y="762000"/>
            <a:ext cx="10159999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3000" b="0" i="0" u="none" strike="noStrike" kern="0" cap="none" spc="0" baseline="0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和同学有矛盾，除了发帖吐槽还有更好的办法吗？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79" name="直线连接线"/>
          <p:cNvCxnSpPr/>
          <p:nvPr/>
        </p:nvCxnSpPr>
        <p:spPr>
          <a:xfrm>
            <a:off x="1016040" y="1644650"/>
            <a:ext cx="1016000" cy="12700"/>
          </a:xfrm>
          <a:prstGeom prst="straightConnector1">
            <a:avLst/>
          </a:prstGeom>
          <a:solidFill>
            <a:srgbClr val="DEE0E3"/>
          </a:solidFill>
          <a:ln w="38100" cap="flat" cmpd="sng">
            <a:solidFill>
              <a:srgbClr val="9C5C38"/>
            </a:solidFill>
            <a:prstDash val="solid"/>
            <a:round/>
          </a:ln>
        </p:spPr>
      </p:cxnSp>
      <p:sp>
        <p:nvSpPr>
          <p:cNvPr id="80" name="矩形"/>
          <p:cNvSpPr/>
          <p:nvPr/>
        </p:nvSpPr>
        <p:spPr>
          <a:xfrm>
            <a:off x="1015999" y="2286000"/>
            <a:ext cx="2285999" cy="507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2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第一步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1" name="矩形"/>
          <p:cNvSpPr/>
          <p:nvPr/>
        </p:nvSpPr>
        <p:spPr>
          <a:xfrm>
            <a:off x="1015999" y="2920999"/>
            <a:ext cx="2285999" cy="1015998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先冷静</a:t>
            </a:r>
            <a:endParaRPr lang="en-US" altLang="zh-CN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不冲动发帖</a:t>
            </a:r>
            <a:endParaRPr lang="zh-CN" altLang="en-US" sz="1900" b="0" i="0" u="none" strike="noStrike" kern="0" cap="none" spc="0" baseline="0">
              <a:solidFill>
                <a:srgbClr val="3C3C3C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</p:txBody>
      </p:sp>
      <p:sp>
        <p:nvSpPr>
          <p:cNvPr id="82" name="矩形"/>
          <p:cNvSpPr/>
          <p:nvPr/>
        </p:nvSpPr>
        <p:spPr>
          <a:xfrm>
            <a:off x="3683000" y="2286000"/>
            <a:ext cx="2286000" cy="507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2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第二步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3" name="矩形"/>
          <p:cNvSpPr/>
          <p:nvPr/>
        </p:nvSpPr>
        <p:spPr>
          <a:xfrm>
            <a:off x="3683000" y="2920999"/>
            <a:ext cx="2286000" cy="1015998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当面沟通</a:t>
            </a:r>
            <a:endParaRPr lang="en-US" altLang="zh-CN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找对方好好说</a:t>
            </a:r>
            <a:endParaRPr lang="zh-CN" altLang="en-US" sz="1900" b="0" i="0" u="none" strike="noStrike" kern="0" cap="none" spc="0" baseline="0">
              <a:solidFill>
                <a:srgbClr val="3C3C3C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</p:txBody>
      </p:sp>
      <p:sp>
        <p:nvSpPr>
          <p:cNvPr id="84" name="矩形"/>
          <p:cNvSpPr/>
          <p:nvPr/>
        </p:nvSpPr>
        <p:spPr>
          <a:xfrm>
            <a:off x="6350000" y="2286000"/>
            <a:ext cx="2286000" cy="507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2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第三步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5" name="矩形"/>
          <p:cNvSpPr/>
          <p:nvPr/>
        </p:nvSpPr>
        <p:spPr>
          <a:xfrm>
            <a:off x="6350000" y="2920999"/>
            <a:ext cx="2286000" cy="1015998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寻求帮助</a:t>
            </a:r>
            <a:endParaRPr lang="en-US" altLang="zh-CN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找班主任、心理老师</a:t>
            </a:r>
            <a:endParaRPr lang="zh-CN" altLang="en-US" sz="1900" b="0" i="0" u="none" strike="noStrike" kern="0" cap="none" spc="0" baseline="0">
              <a:solidFill>
                <a:srgbClr val="3C3C3C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</p:txBody>
      </p:sp>
      <p:sp>
        <p:nvSpPr>
          <p:cNvPr id="86" name="矩形"/>
          <p:cNvSpPr/>
          <p:nvPr/>
        </p:nvSpPr>
        <p:spPr>
          <a:xfrm>
            <a:off x="9017000" y="2286000"/>
            <a:ext cx="2286000" cy="507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2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第四步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7" name="矩形"/>
          <p:cNvSpPr/>
          <p:nvPr/>
        </p:nvSpPr>
        <p:spPr>
          <a:xfrm>
            <a:off x="9017000" y="2920999"/>
            <a:ext cx="2286000" cy="1015998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化解在源头</a:t>
            </a:r>
            <a:endParaRPr lang="en-US" altLang="zh-CN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不把矛盾带到网上</a:t>
            </a:r>
            <a:endParaRPr lang="zh-CN" altLang="en-US" sz="1900" b="0" i="0" u="none" strike="noStrike" kern="0" cap="none" spc="0" baseline="0">
              <a:solidFill>
                <a:srgbClr val="3C3C3C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</p:txBody>
      </p:sp>
      <p:cxnSp>
        <p:nvCxnSpPr>
          <p:cNvPr id="88" name="直线连接线"/>
          <p:cNvCxnSpPr/>
          <p:nvPr/>
        </p:nvCxnSpPr>
        <p:spPr>
          <a:xfrm>
            <a:off x="1016004" y="4819650"/>
            <a:ext cx="10159999" cy="12699"/>
          </a:xfrm>
          <a:prstGeom prst="straightConnector1">
            <a:avLst/>
          </a:prstGeom>
          <a:solidFill>
            <a:srgbClr val="DEE0E3"/>
          </a:solidFill>
          <a:ln w="12700" cap="flat" cmpd="sng">
            <a:solidFill>
              <a:srgbClr val="C8BEB4"/>
            </a:solidFill>
            <a:prstDash val="solid"/>
            <a:round/>
          </a:ln>
        </p:spPr>
      </p:cxnSp>
      <p:sp>
        <p:nvSpPr>
          <p:cNvPr id="89" name="矩形"/>
          <p:cNvSpPr/>
          <p:nvPr/>
        </p:nvSpPr>
        <p:spPr>
          <a:xfrm>
            <a:off x="1015999" y="5207000"/>
            <a:ext cx="10159999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矛盾在现实里解决，比发到网上公开处刑，体面得多。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矩形"/>
          <p:cNvSpPr/>
          <p:nvPr/>
        </p:nvSpPr>
        <p:spPr>
          <a:xfrm>
            <a:off x="1015999" y="634999"/>
            <a:ext cx="10159999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3000" b="0" i="0" u="none" strike="noStrike" kern="0" cap="none" spc="0" baseline="0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如果是你，你会怎么做？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93" name="直线连接线"/>
          <p:cNvCxnSpPr/>
          <p:nvPr/>
        </p:nvCxnSpPr>
        <p:spPr>
          <a:xfrm>
            <a:off x="1016040" y="1390650"/>
            <a:ext cx="1016000" cy="12700"/>
          </a:xfrm>
          <a:prstGeom prst="straightConnector1">
            <a:avLst/>
          </a:prstGeom>
          <a:solidFill>
            <a:srgbClr val="DEE0E3"/>
          </a:solidFill>
          <a:ln w="38100" cap="flat" cmpd="sng">
            <a:solidFill>
              <a:srgbClr val="9C5C38"/>
            </a:solidFill>
            <a:prstDash val="solid"/>
            <a:round/>
          </a:ln>
        </p:spPr>
      </p:cxnSp>
      <p:pic>
        <p:nvPicPr>
          <p:cNvPr id="94" name="图片"/>
          <p:cNvPicPr/>
          <p:nvPr/>
        </p:nvPicPr>
        <p:blipFill>
          <a:blip r:embed="rId1" cstate="print"/>
          <a:srcRect t="12500" b="12500"/>
          <a:stretch>
            <a:fillRect/>
          </a:stretch>
        </p:blipFill>
        <p:spPr>
          <a:xfrm>
            <a:off x="1015999" y="1714500"/>
            <a:ext cx="3556000" cy="2667000"/>
          </a:xfrm>
          <a:prstGeom prst="roundRect">
            <a:avLst>
              <a:gd name="adj" fmla="val 16666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95" name="矩形"/>
          <p:cNvSpPr/>
          <p:nvPr/>
        </p:nvSpPr>
        <p:spPr>
          <a:xfrm>
            <a:off x="5079998" y="1714500"/>
            <a:ext cx="6096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情景一：</a:t>
            </a: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刷到同学在墙上被匿名辱骂，评论区都在跟风。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6" name="矩形"/>
          <p:cNvSpPr/>
          <p:nvPr/>
        </p:nvSpPr>
        <p:spPr>
          <a:xfrm>
            <a:off x="5079998" y="2667000"/>
            <a:ext cx="6096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情景二：</a:t>
            </a: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和室友闹了矛盾，越想越气，很想发帖吐槽。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7" name="矩形"/>
          <p:cNvSpPr/>
          <p:nvPr/>
        </p:nvSpPr>
        <p:spPr>
          <a:xfrm>
            <a:off x="5079998" y="3619500"/>
            <a:ext cx="6096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情景三：</a:t>
            </a: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网友私信问你同班同学的手机号和住址。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98" name="直线连接线"/>
          <p:cNvCxnSpPr/>
          <p:nvPr/>
        </p:nvCxnSpPr>
        <p:spPr>
          <a:xfrm>
            <a:off x="1016004" y="4692650"/>
            <a:ext cx="10159999" cy="12699"/>
          </a:xfrm>
          <a:prstGeom prst="straightConnector1">
            <a:avLst/>
          </a:prstGeom>
          <a:solidFill>
            <a:srgbClr val="DEE0E3"/>
          </a:solidFill>
          <a:ln w="12700" cap="flat" cmpd="sng">
            <a:solidFill>
              <a:srgbClr val="C8BEB4"/>
            </a:solidFill>
            <a:prstDash val="solid"/>
            <a:round/>
          </a:ln>
        </p:spPr>
      </p:cxnSp>
      <p:sp>
        <p:nvSpPr>
          <p:cNvPr id="99" name="矩形"/>
          <p:cNvSpPr/>
          <p:nvPr/>
        </p:nvSpPr>
        <p:spPr>
          <a:xfrm>
            <a:off x="1015999" y="4953000"/>
            <a:ext cx="10159999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给大家一分钟，和同桌讨论一下——你会怎么做？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0" name="矩形"/>
          <p:cNvSpPr/>
          <p:nvPr/>
        </p:nvSpPr>
        <p:spPr>
          <a:xfrm>
            <a:off x="1015999" y="5588000"/>
            <a:ext cx="10159999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800" b="0" i="0" u="none" strike="noStrike" kern="0" cap="none" spc="0" baseline="0">
                <a:solidFill>
                  <a:srgbClr val="78787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（互动环节：请2-3位同学分享自己的选择和理由）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矩形"/>
          <p:cNvSpPr/>
          <p:nvPr/>
        </p:nvSpPr>
        <p:spPr>
          <a:xfrm>
            <a:off x="1015999" y="762000"/>
            <a:ext cx="10159999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3200" b="0" i="0" u="none" strike="noStrike" kern="0" cap="none" spc="0" baseline="0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网上的陌生人，真的可以信任吗？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4" name="直线连接线"/>
          <p:cNvCxnSpPr/>
          <p:nvPr/>
        </p:nvCxnSpPr>
        <p:spPr>
          <a:xfrm>
            <a:off x="1016040" y="1644650"/>
            <a:ext cx="1016000" cy="12700"/>
          </a:xfrm>
          <a:prstGeom prst="straightConnector1">
            <a:avLst/>
          </a:prstGeom>
          <a:solidFill>
            <a:srgbClr val="DEE0E3"/>
          </a:solidFill>
          <a:ln w="38100" cap="flat" cmpd="sng">
            <a:solidFill>
              <a:srgbClr val="9C5C38"/>
            </a:solidFill>
            <a:prstDash val="solid"/>
            <a:round/>
          </a:ln>
        </p:spPr>
      </p:cxnSp>
      <p:sp>
        <p:nvSpPr>
          <p:cNvPr id="105" name="矩形"/>
          <p:cNvSpPr/>
          <p:nvPr/>
        </p:nvSpPr>
        <p:spPr>
          <a:xfrm>
            <a:off x="1015999" y="2159000"/>
            <a:ext cx="10159999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0" i="0" u="none" strike="noStrike" kern="0" cap="none" spc="0" baseline="0">
                <a:solidFill>
                  <a:srgbClr val="5A5A5A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网络交友要保持警惕，记住这"四不"——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6" name="矩形"/>
          <p:cNvSpPr/>
          <p:nvPr/>
        </p:nvSpPr>
        <p:spPr>
          <a:xfrm>
            <a:off x="1524000" y="3048000"/>
            <a:ext cx="9144000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· 不轻信陌生人——对方说的身份、经历都可能是假的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7" name="矩形"/>
          <p:cNvSpPr/>
          <p:nvPr/>
        </p:nvSpPr>
        <p:spPr>
          <a:xfrm>
            <a:off x="1524000" y="3810000"/>
            <a:ext cx="9144000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· 不透露个人隐私——学校、住址、联系方式都别说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8" name="矩形"/>
          <p:cNvSpPr/>
          <p:nvPr/>
        </p:nvSpPr>
        <p:spPr>
          <a:xfrm>
            <a:off x="1524000" y="4572000"/>
            <a:ext cx="9144000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· 不约见网友——真要见面，必须有家长陪同、在公共场所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9" name="矩形"/>
          <p:cNvSpPr/>
          <p:nvPr/>
        </p:nvSpPr>
        <p:spPr>
          <a:xfrm>
            <a:off x="1524000" y="5334000"/>
            <a:ext cx="9144000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· 遇到不良信息及时举报——别犹豫，别觉得"多一事不如少一事"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矩形"/>
          <p:cNvSpPr/>
          <p:nvPr/>
        </p:nvSpPr>
        <p:spPr>
          <a:xfrm>
            <a:off x="1015999" y="634999"/>
            <a:ext cx="10159999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3000" b="0" i="0" u="none" strike="noStrike" kern="0" cap="none" spc="0" baseline="0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发之前，问自己三个问题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13" name="直线连接线"/>
          <p:cNvCxnSpPr/>
          <p:nvPr/>
        </p:nvCxnSpPr>
        <p:spPr>
          <a:xfrm>
            <a:off x="1016040" y="1390650"/>
            <a:ext cx="1016000" cy="12700"/>
          </a:xfrm>
          <a:prstGeom prst="straightConnector1">
            <a:avLst/>
          </a:prstGeom>
          <a:solidFill>
            <a:srgbClr val="DEE0E3"/>
          </a:solidFill>
          <a:ln w="38100" cap="flat" cmpd="sng">
            <a:solidFill>
              <a:srgbClr val="9C5C38"/>
            </a:solidFill>
            <a:prstDash val="solid"/>
            <a:round/>
          </a:ln>
        </p:spPr>
      </p:cxnSp>
      <p:sp>
        <p:nvSpPr>
          <p:cNvPr id="114" name="矩形"/>
          <p:cNvSpPr/>
          <p:nvPr/>
        </p:nvSpPr>
        <p:spPr>
          <a:xfrm>
            <a:off x="1015999" y="2031999"/>
            <a:ext cx="3048000" cy="507998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2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问题一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5" name="矩形"/>
          <p:cNvSpPr/>
          <p:nvPr/>
        </p:nvSpPr>
        <p:spPr>
          <a:xfrm>
            <a:off x="1015999" y="2667000"/>
            <a:ext cx="3048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这句话，</a:t>
            </a:r>
            <a:endParaRPr lang="en-US" altLang="zh-CN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如果当面说，</a:t>
            </a:r>
            <a:endParaRPr lang="en-US" altLang="zh-CN" sz="1900" b="0" i="0" u="none" strike="noStrike" kern="0" cap="none" spc="0" baseline="0">
              <a:solidFill>
                <a:srgbClr val="3C3C3C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我还会说吗？</a:t>
            </a:r>
            <a:endParaRPr lang="zh-CN" altLang="en-US" sz="1900" b="0" i="0" u="none" strike="noStrike" kern="0" cap="none" spc="0" baseline="0">
              <a:solidFill>
                <a:srgbClr val="3C3C3C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</p:txBody>
      </p:sp>
      <p:sp>
        <p:nvSpPr>
          <p:cNvPr id="116" name="矩形"/>
          <p:cNvSpPr/>
          <p:nvPr/>
        </p:nvSpPr>
        <p:spPr>
          <a:xfrm>
            <a:off x="4572000" y="2031999"/>
            <a:ext cx="3048000" cy="507998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2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问题二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7" name="矩形"/>
          <p:cNvSpPr/>
          <p:nvPr/>
        </p:nvSpPr>
        <p:spPr>
          <a:xfrm>
            <a:off x="4572000" y="2667000"/>
            <a:ext cx="3048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如果被说的人</a:t>
            </a:r>
            <a:endParaRPr lang="en-US" altLang="zh-CN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是我自己，</a:t>
            </a:r>
            <a:endParaRPr lang="en-US" altLang="zh-CN" sz="1900" b="0" i="0" u="none" strike="noStrike" kern="0" cap="none" spc="0" baseline="0">
              <a:solidFill>
                <a:srgbClr val="3C3C3C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我能接受吗？</a:t>
            </a:r>
            <a:endParaRPr lang="zh-CN" altLang="en-US" sz="1900" b="0" i="0" u="none" strike="noStrike" kern="0" cap="none" spc="0" baseline="0">
              <a:solidFill>
                <a:srgbClr val="3C3C3C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</p:txBody>
      </p:sp>
      <p:sp>
        <p:nvSpPr>
          <p:cNvPr id="118" name="矩形"/>
          <p:cNvSpPr/>
          <p:nvPr/>
        </p:nvSpPr>
        <p:spPr>
          <a:xfrm>
            <a:off x="8127999" y="2031999"/>
            <a:ext cx="3048000" cy="507998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2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问题三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9" name="矩形"/>
          <p:cNvSpPr/>
          <p:nvPr/>
        </p:nvSpPr>
        <p:spPr>
          <a:xfrm>
            <a:off x="8127999" y="2667000"/>
            <a:ext cx="3048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发出去之后，</a:t>
            </a:r>
            <a:endParaRPr lang="en-US" altLang="zh-CN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我能承担</a:t>
            </a:r>
            <a:endParaRPr lang="en-US" altLang="zh-CN" sz="1900" b="0" i="0" u="none" strike="noStrike" kern="0" cap="none" spc="0" baseline="0">
              <a:solidFill>
                <a:srgbClr val="3C3C3C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所有后果吗？</a:t>
            </a:r>
            <a:endParaRPr lang="zh-CN" altLang="en-US" sz="1900" b="0" i="0" u="none" strike="noStrike" kern="0" cap="none" spc="0" baseline="0">
              <a:solidFill>
                <a:srgbClr val="3C3C3C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</p:txBody>
      </p:sp>
      <p:cxnSp>
        <p:nvCxnSpPr>
          <p:cNvPr id="120" name="直线连接线"/>
          <p:cNvCxnSpPr/>
          <p:nvPr/>
        </p:nvCxnSpPr>
        <p:spPr>
          <a:xfrm>
            <a:off x="1016004" y="4819650"/>
            <a:ext cx="10159999" cy="12699"/>
          </a:xfrm>
          <a:prstGeom prst="straightConnector1">
            <a:avLst/>
          </a:prstGeom>
          <a:solidFill>
            <a:srgbClr val="DEE0E3"/>
          </a:solidFill>
          <a:ln w="12700" cap="flat" cmpd="sng">
            <a:solidFill>
              <a:srgbClr val="C8BEB4"/>
            </a:solidFill>
            <a:prstDash val="solid"/>
            <a:round/>
          </a:ln>
        </p:spPr>
      </p:cxnSp>
      <p:sp>
        <p:nvSpPr>
          <p:cNvPr id="121" name="矩形"/>
          <p:cNvSpPr/>
          <p:nvPr/>
        </p:nvSpPr>
        <p:spPr>
          <a:xfrm>
            <a:off x="1015999" y="5207000"/>
            <a:ext cx="10159999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2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三个问题都答"是"，再点发送。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2" name="矩形"/>
          <p:cNvSpPr/>
          <p:nvPr/>
        </p:nvSpPr>
        <p:spPr>
          <a:xfrm>
            <a:off x="1015999" y="5969000"/>
            <a:ext cx="10159999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800" b="0" i="0" u="none" strike="noStrike" kern="0" cap="none" spc="0" baseline="0">
                <a:solidFill>
                  <a:srgbClr val="78787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有一个答"不"，就先别发。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矩形"/>
          <p:cNvSpPr/>
          <p:nvPr/>
        </p:nvSpPr>
        <p:spPr>
          <a:xfrm>
            <a:off x="1015999" y="762000"/>
            <a:ext cx="10159999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3200" b="0" i="0" u="none" strike="noStrike" kern="0" cap="none" spc="0" baseline="0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作为班级一员，我们可以如何互相守护？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26" name="直线连接线"/>
          <p:cNvCxnSpPr/>
          <p:nvPr/>
        </p:nvCxnSpPr>
        <p:spPr>
          <a:xfrm>
            <a:off x="1016040" y="1644650"/>
            <a:ext cx="1016000" cy="12700"/>
          </a:xfrm>
          <a:prstGeom prst="straightConnector1">
            <a:avLst/>
          </a:prstGeom>
          <a:solidFill>
            <a:srgbClr val="DEE0E3"/>
          </a:solidFill>
          <a:ln w="38100" cap="flat" cmpd="sng">
            <a:solidFill>
              <a:srgbClr val="9C5C38"/>
            </a:solidFill>
            <a:prstDash val="solid"/>
            <a:round/>
          </a:ln>
        </p:spPr>
      </p:cxnSp>
      <p:sp>
        <p:nvSpPr>
          <p:cNvPr id="127" name="矩形"/>
          <p:cNvSpPr/>
          <p:nvPr/>
        </p:nvSpPr>
        <p:spPr>
          <a:xfrm>
            <a:off x="1015999" y="2159000"/>
            <a:ext cx="482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1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我们自己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8" name="矩形"/>
          <p:cNvSpPr/>
          <p:nvPr/>
        </p:nvSpPr>
        <p:spPr>
          <a:xfrm>
            <a:off x="1015999" y="2794000"/>
            <a:ext cx="4826000" cy="2031998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· 发言前三思，不做键盘侠</a:t>
            </a:r>
            <a:endParaRPr lang="en-US" altLang="zh-CN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· 看到不友好的内容，不转发、不跟风</a:t>
            </a:r>
            <a:endParaRPr lang="en-US" altLang="zh-CN" sz="1900" b="0" i="0" u="none" strike="noStrike" kern="0" cap="none" spc="0" baseline="0">
              <a:solidFill>
                <a:srgbClr val="3C3C3C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· 多点赞友善、温暖的正向内容</a:t>
            </a:r>
            <a:endParaRPr lang="zh-CN" altLang="en-US" sz="1900" b="0" i="0" u="none" strike="noStrike" kern="0" cap="none" spc="0" baseline="0">
              <a:solidFill>
                <a:srgbClr val="3C3C3C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</p:txBody>
      </p:sp>
      <p:sp>
        <p:nvSpPr>
          <p:cNvPr id="129" name="矩形"/>
          <p:cNvSpPr/>
          <p:nvPr/>
        </p:nvSpPr>
        <p:spPr>
          <a:xfrm>
            <a:off x="6350000" y="2159000"/>
            <a:ext cx="482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1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关注同学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0" name="矩形"/>
          <p:cNvSpPr/>
          <p:nvPr/>
        </p:nvSpPr>
        <p:spPr>
          <a:xfrm>
            <a:off x="6350000" y="2794000"/>
            <a:ext cx="4826000" cy="2031998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· 班干部、心理委员多留意同学状态</a:t>
            </a:r>
            <a:endParaRPr lang="en-US" altLang="zh-CN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· 发现同学在网上情绪不对，私下提醒</a:t>
            </a:r>
            <a:endParaRPr lang="en-US" altLang="zh-CN" sz="1900" b="0" i="0" u="none" strike="noStrike" kern="0" cap="none" spc="0" baseline="0">
              <a:solidFill>
                <a:srgbClr val="3C3C3C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· 情况严重时，及时告诉老师</a:t>
            </a:r>
            <a:endParaRPr lang="zh-CN" altLang="en-US" sz="1900" b="0" i="0" u="none" strike="noStrike" kern="0" cap="none" spc="0" baseline="0">
              <a:solidFill>
                <a:srgbClr val="3C3C3C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</p:txBody>
      </p:sp>
      <p:cxnSp>
        <p:nvCxnSpPr>
          <p:cNvPr id="131" name="直线连接线"/>
          <p:cNvCxnSpPr/>
          <p:nvPr/>
        </p:nvCxnSpPr>
        <p:spPr>
          <a:xfrm>
            <a:off x="1016004" y="5327650"/>
            <a:ext cx="10159999" cy="12700"/>
          </a:xfrm>
          <a:prstGeom prst="straightConnector1">
            <a:avLst/>
          </a:prstGeom>
          <a:solidFill>
            <a:srgbClr val="DEE0E3"/>
          </a:solidFill>
          <a:ln w="12700" cap="flat" cmpd="sng">
            <a:solidFill>
              <a:srgbClr val="C8BEB4"/>
            </a:solidFill>
            <a:prstDash val="solid"/>
            <a:round/>
          </a:ln>
        </p:spPr>
      </p:cxnSp>
      <p:sp>
        <p:nvSpPr>
          <p:cNvPr id="132" name="矩形"/>
          <p:cNvSpPr/>
          <p:nvPr/>
        </p:nvSpPr>
        <p:spPr>
          <a:xfrm>
            <a:off x="1015999" y="5651500"/>
            <a:ext cx="10159999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清朗的网络空间，不是一个人的事，是我们每个人的事。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矩形"/>
          <p:cNvSpPr/>
          <p:nvPr/>
        </p:nvSpPr>
        <p:spPr>
          <a:xfrm>
            <a:off x="1015999" y="634999"/>
            <a:ext cx="10159999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3000" b="0" i="0" u="none" strike="noStrike" kern="0" cap="none" spc="0" baseline="0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我们班的网络文明公约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36" name="直线连接线"/>
          <p:cNvCxnSpPr/>
          <p:nvPr/>
        </p:nvCxnSpPr>
        <p:spPr>
          <a:xfrm>
            <a:off x="1016040" y="1390650"/>
            <a:ext cx="1016000" cy="12700"/>
          </a:xfrm>
          <a:prstGeom prst="straightConnector1">
            <a:avLst/>
          </a:prstGeom>
          <a:solidFill>
            <a:srgbClr val="DEE0E3"/>
          </a:solidFill>
          <a:ln w="38100" cap="flat" cmpd="sng">
            <a:solidFill>
              <a:srgbClr val="9C5C38"/>
            </a:solidFill>
            <a:prstDash val="solid"/>
            <a:round/>
          </a:ln>
        </p:spPr>
      </p:cxnSp>
      <p:sp>
        <p:nvSpPr>
          <p:cNvPr id="137" name="矩形"/>
          <p:cNvSpPr/>
          <p:nvPr/>
        </p:nvSpPr>
        <p:spPr>
          <a:xfrm>
            <a:off x="1269998" y="1905000"/>
            <a:ext cx="4571999" cy="6984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一、</a:t>
            </a: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不匿名攻击他人，不做人肉搜索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8" name="矩形"/>
          <p:cNvSpPr/>
          <p:nvPr/>
        </p:nvSpPr>
        <p:spPr>
          <a:xfrm>
            <a:off x="1269998" y="2730500"/>
            <a:ext cx="4571999" cy="6984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二、</a:t>
            </a: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不传播未经证实的信息和八卦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9" name="矩形"/>
          <p:cNvSpPr/>
          <p:nvPr/>
        </p:nvSpPr>
        <p:spPr>
          <a:xfrm>
            <a:off x="1269998" y="3556000"/>
            <a:ext cx="4571999" cy="6984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三、</a:t>
            </a: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不在网上公开同学之间的矛盾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0" name="矩形"/>
          <p:cNvSpPr/>
          <p:nvPr/>
        </p:nvSpPr>
        <p:spPr>
          <a:xfrm>
            <a:off x="6350000" y="1905000"/>
            <a:ext cx="4572000" cy="6984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四、</a:t>
            </a: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看到不良信息，不转发、要举报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1" name="矩形"/>
          <p:cNvSpPr/>
          <p:nvPr/>
        </p:nvSpPr>
        <p:spPr>
          <a:xfrm>
            <a:off x="6350000" y="2730500"/>
            <a:ext cx="4572000" cy="6984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五、</a:t>
            </a: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同学有情绪，主动关心、及时报告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2" name="矩形"/>
          <p:cNvSpPr/>
          <p:nvPr/>
        </p:nvSpPr>
        <p:spPr>
          <a:xfrm>
            <a:off x="6350000" y="3556000"/>
            <a:ext cx="4572000" cy="6984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六、</a:t>
            </a:r>
            <a:r>
              <a:rPr lang="zh-CN" altLang="en-US" sz="19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保护个人隐私，不轻易约见网友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43" name="直线连接线"/>
          <p:cNvCxnSpPr/>
          <p:nvPr/>
        </p:nvCxnSpPr>
        <p:spPr>
          <a:xfrm>
            <a:off x="1016004" y="4692650"/>
            <a:ext cx="10159999" cy="12699"/>
          </a:xfrm>
          <a:prstGeom prst="straightConnector1">
            <a:avLst/>
          </a:prstGeom>
          <a:solidFill>
            <a:srgbClr val="DEE0E3"/>
          </a:solidFill>
          <a:ln w="12700" cap="flat" cmpd="sng">
            <a:solidFill>
              <a:srgbClr val="C8BEB4"/>
            </a:solidFill>
            <a:prstDash val="solid"/>
            <a:round/>
          </a:ln>
        </p:spPr>
      </p:cxnSp>
      <p:sp>
        <p:nvSpPr>
          <p:cNvPr id="144" name="矩形"/>
          <p:cNvSpPr/>
          <p:nvPr/>
        </p:nvSpPr>
        <p:spPr>
          <a:xfrm>
            <a:off x="1015999" y="5079998"/>
            <a:ext cx="10159999" cy="634999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100" b="0" i="0" u="none" strike="noStrike" kern="0" cap="none" spc="0" baseline="0">
                <a:solidFill>
                  <a:srgbClr val="9C5C3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公约不是约束，是我们彼此的保护。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圆角矩形"/>
          <p:cNvSpPr/>
          <p:nvPr/>
        </p:nvSpPr>
        <p:spPr>
          <a:xfrm>
            <a:off x="0" y="0"/>
            <a:ext cx="12192000" cy="76200"/>
          </a:xfrm>
          <a:prstGeom prst="roundRect">
            <a:avLst>
              <a:gd name="adj" fmla="val 0"/>
            </a:avLst>
          </a:prstGeom>
          <a:solidFill>
            <a:srgbClr val="9C5C38"/>
          </a:solidFill>
          <a:ln w="25400" cap="flat" cmpd="sng">
            <a:noFill/>
            <a:prstDash val="solid"/>
            <a:round/>
          </a:ln>
        </p:spPr>
      </p:sp>
      <p:sp>
        <p:nvSpPr>
          <p:cNvPr id="148" name="矩形"/>
          <p:cNvSpPr/>
          <p:nvPr/>
        </p:nvSpPr>
        <p:spPr>
          <a:xfrm>
            <a:off x="1015999" y="1650999"/>
            <a:ext cx="10159999" cy="888998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3600" b="0" i="0" u="none" strike="noStrike" kern="0" cap="none" spc="0" baseline="0">
                <a:solidFill>
                  <a:srgbClr val="2B2B2B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文明用网，从我们做起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49" name="直线连接线"/>
          <p:cNvCxnSpPr/>
          <p:nvPr/>
        </p:nvCxnSpPr>
        <p:spPr>
          <a:xfrm>
            <a:off x="4826016" y="2914650"/>
            <a:ext cx="2540000" cy="12699"/>
          </a:xfrm>
          <a:prstGeom prst="straightConnector1">
            <a:avLst/>
          </a:prstGeom>
          <a:solidFill>
            <a:srgbClr val="DEE0E3"/>
          </a:solidFill>
          <a:ln w="25400" cap="flat" cmpd="sng">
            <a:solidFill>
              <a:srgbClr val="9C5C38"/>
            </a:solidFill>
            <a:prstDash val="solid"/>
            <a:round/>
          </a:ln>
        </p:spPr>
      </p:cxnSp>
      <p:sp>
        <p:nvSpPr>
          <p:cNvPr id="150" name="矩形"/>
          <p:cNvSpPr/>
          <p:nvPr/>
        </p:nvSpPr>
        <p:spPr>
          <a:xfrm>
            <a:off x="1524000" y="3429000"/>
            <a:ext cx="9144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ctr">
              <a:lnSpc>
                <a:spcPct val="16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2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不攻击、不泄愤、不传谣</a:t>
            </a:r>
            <a:endParaRPr lang="en-US" altLang="zh-CN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marL="0" indent="0" algn="ctr">
              <a:lnSpc>
                <a:spcPct val="16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200" b="0" i="0" u="none" strike="noStrike" kern="0" cap="none" spc="0" baseline="0">
                <a:solidFill>
                  <a:srgbClr val="3C3C3C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先冷静、多沟通、善待人</a:t>
            </a:r>
            <a:endParaRPr lang="zh-CN" altLang="en-US" sz="2200" b="0" i="0" u="none" strike="noStrike" kern="0" cap="none" spc="0" baseline="0">
              <a:solidFill>
                <a:srgbClr val="3C3C3C"/>
              </a:solidFill>
              <a:latin typeface="Noto Serif SC" panose="02020200000000000000" charset="-122"/>
              <a:ea typeface="Noto Serif SC" panose="02020200000000000000" charset="-122"/>
              <a:cs typeface="Noto Serif SC" panose="02020200000000000000" charset="-122"/>
              <a:sym typeface="Noto Serif SC" panose="02020200000000000000" charset="-122"/>
            </a:endParaRPr>
          </a:p>
        </p:txBody>
      </p:sp>
      <p:sp>
        <p:nvSpPr>
          <p:cNvPr id="151" name="矩形"/>
          <p:cNvSpPr/>
          <p:nvPr/>
        </p:nvSpPr>
        <p:spPr>
          <a:xfrm>
            <a:off x="1015999" y="5588000"/>
            <a:ext cx="10159999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anchor="ctr" anchorCtr="0"/>
          <a:lstStyle/>
          <a:p>
            <a:pPr marL="0" indent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900" b="0" i="0" u="none" strike="noStrike" kern="0" cap="none" spc="0" baseline="0">
                <a:solidFill>
                  <a:srgbClr val="787878"/>
                </a:solidFill>
                <a:latin typeface="Noto Serif SC" panose="02020200000000000000" charset="-122"/>
                <a:ea typeface="Noto Serif SC" panose="02020200000000000000" charset="-122"/>
                <a:cs typeface="Noto Serif SC" panose="02020200000000000000" charset="-122"/>
                <a:sym typeface="Noto Serif SC" panose="02020200000000000000" charset="-122"/>
              </a:rPr>
              <a:t>让我们共同守护清朗网络空间，营造温暖互助的班级氛围</a:t>
            </a:r>
            <a:endParaRPr lang="zh-CN" altLang="en-US" sz="1100" b="0" i="0" u="none" strike="noStrike" kern="0" cap="none" spc="0" baseline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 主题​​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主题">
  <a:themeElements>
    <a:clrScheme name="默认主题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默认主题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默认主题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notesMaster1">
  <a:themeElements>
    <a:clrScheme name="notesMaster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notesMaster1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notesMaster1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Normal.eit</Template>
  <TotalTime>0</TotalTime>
  <Words>1598</Words>
  <Application>WPS 演示</Application>
  <PresentationFormat/>
  <Paragraphs>208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23" baseType="lpstr">
      <vt:lpstr>Arial</vt:lpstr>
      <vt:lpstr>宋体</vt:lpstr>
      <vt:lpstr>Wingdings</vt:lpstr>
      <vt:lpstr>Noto Serif SC</vt:lpstr>
      <vt:lpstr>Noto Sans SC</vt:lpstr>
      <vt:lpstr>微软雅黑</vt:lpstr>
      <vt:lpstr>Arial Unicode MS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G***g</cp:lastModifiedBy>
  <cp:revision>1</cp:revision>
  <dcterms:created xsi:type="dcterms:W3CDTF">2026-10-22T02:41:52Z</dcterms:created>
  <dcterms:modified xsi:type="dcterms:W3CDTF">2026-10-22T02:43:35Z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{"Label":"1","ContentProducer":"001191110102MACQD9K64010000","ProduceID":"7696714906930580481","ReservedCode1":"","ContentPropagator":"","PropagateID":"","ReservedCode2":""}</vt:lpwstr>
  </property>
  <property fmtid="{D5CDD505-2E9C-101B-9397-08002B2CF9AE}" pid="3" name="ICV">
    <vt:lpwstr>FAA92C6FE5C84C2CB67B59B5C0E3BC4B_13</vt:lpwstr>
  </property>
  <property fmtid="{D5CDD505-2E9C-101B-9397-08002B2CF9AE}" pid="4" name="KSOProductBuildVer">
    <vt:lpwstr>2052-12.1.0.28505</vt:lpwstr>
  </property>
</Properties>
</file>