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2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60" r:id="rId7"/>
    <p:sldId id="258" r:id="rId8"/>
    <p:sldId id="261" r:id="rId9"/>
    <p:sldId id="262" r:id="rId10"/>
    <p:sldId id="263" r:id="rId11"/>
    <p:sldId id="264" r:id="rId12"/>
    <p:sldId id="265" r:id="rId13"/>
    <p:sldId id="267" r:id="rId14"/>
    <p:sldId id="268" r:id="rId1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0"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L="457200"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L="914400"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L="1371600"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L="1828800"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L="2286000"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L="2743200"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L="3200400"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L="3657600"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0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0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各位同学，大家好！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今天，我们站在这里，意味着为期一周的军训生活画上了圆满的句号。但军训带给我们的，绝不仅仅是晒黑的皮肤和整齐的步伐。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今天晨会的主题是“军训结业了，但这三样东西别还给教官”。我们将一起探讨，在这段特殊的日子里，我们收获了哪些宝贵的精神财富，以及如何将这些品质融入到未来的高中学习和生活中去。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这一页，我们用六个关键词来回顾这七天的军训生活。每一个词背后，都是汗水与欢笑的交织。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“站军姿”磨练了我们的意志，让我们学会了坚韧；“齐步走”教会了我们团结，步伐一致才能行稳致远；“拉歌”是我们枯燥训练中的一抹亮色，展现了青春的活力。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“汗湿的背影”是我们努力的见证，“加练”是对自我的挑战，而最后的“结营敬礼”则是我们对这段时光的致敬与告别。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这七天，不仅是身体的锻炼，更是精神的洗礼。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大家好，今天我们来聊聊军训的深层意义。很多人觉得军训就是“吃苦”，但其实没苦硬吃是没有意义的。军训的价值，在于它给我们提供了一个特殊的环境，去学习那些在平时很难集中体验到的品质。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首先是团队合作。在军训中，一个人的步伐再整齐，如果排面不齐，整体就无法前进。这教会我们，个人的优秀是基础，但团队的协同才是关键。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其次是认识自己。在极限体能训练中，你会发现自己的潜力和边界；在集体的纪律要求下，你会看清自己的不足。军训就像一面镜子，照见真实的自己。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再者是学会与人相处。来自不同背景的人住在同一个屋檐下，你必须学会适应和沟通，这是未来社会生活的预演。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最后是包容不同。每个人都有自己的节奏和性格，团队的力量不在于所有人都一样，而在于能容纳差异，共同前行。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所以，军训不只是磨练意志，更是一堂关于自我认知和人际关系的必修课。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军训的号角已经吹响最后一声，操场上的汗水与呐喊仿佛还在耳边回响。但当迷彩褪去，回归日常，我们不禁要问自己：军训结束了，然后呢？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这不仅仅是一个结束，更是一个新的开始。军训教会我们的坚韧、自律与团队精神，不应随着军训的结束而消散，而应成为我们未来大学生活乃至人生道路上的宝贵财富。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这一页我们来谈谈“纪律”的价值。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大家军训时都站过军姿，很多人觉得这是一种惩罚。但其实，站军姿的意义不在于你站了多久，而在于当教官转身离开、不再盯着你的那一刻，你是否依然保持标准的姿势，一动不动。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这就是纪律的本质：它不是外在的约束，而是内化的自觉。正如我们在晚自习时，没有老师监督，你是否依然能静下心来学习？这种自律，才是我们从军训中真正学到的宝贵财富。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这一页我们来聊聊“抗挫”。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军训时，我们经历了从东倒西歪到踢出一条线的蜕变。这不是因为我们突然变得强壮了，而是因为我们在每一次想要放弃的时候，都告诉自己“再撑一下”。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种精神同样适用于高中的学习生活。面对第一次月考的失利，不要气馁。就像站军姿一样，哪怕腿抖了，哪怕觉得坚持不下去了，只要再撑一下，再坚持一会儿，你就会发现自己远比想象中更强大。抗挫不仅是面对失败的勇气，更是在逆境中持续前行的毅力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这一页我们来谈谈团队的价值。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大家看这个标题：“一个人错，全排重来”。这不仅仅是军训中的口号，更是团队协作的真实写照。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齐步走，考验的不是个人的速度，而是集体的步调一致。在团队中，任何一个人的失误，都可能导致整个团队的进度受阻，甚至需要从头再来。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正如那句引语所说：“小组题你会了不讲给同桌，等于整个排都在陪你重来。” 这告诉我们，团队的成功在于共享与互助，你的知识和能力，只有传递给伙伴，才能转化为团队的整体战斗力。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这一页作为过渡，我们从户外的操场回到室内的教室。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操场不仅仅是运动的场所，它教会我们的团队协作、坚韧不拔、遵守规则，这些品质和能力，在教室里学习知识、在未来的职场中打拼时，同样不可或缺。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这是一个从体能到心智的升华过程。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同学们，军训虽然结束了，但军训带给我们的精神财富不能丢。我们可以将军训期间养成的良好习惯，自然地迁移到我们的学习生活中来。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比如，我们在军训时能做到6点准时起床出操，那么在开学后，我们同样可以做到早读不迟到，甚至提前到达教室做好准备。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军训时我们把被子叠成方块，物品摆放整齐，这培养了我们的条理性。在教室，我们也应该把书桌收拾整齐，资料分类放好，这样学习效率才会更高。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军训时我们做到令行禁止，口令一下立刻执行。在学习上，老师布置的作业，我们也要有这种执行力，立刻动笔去做，不拖延、不等待。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希望大家能把军训的优良作风带到日常学习中，成为更优秀的自己。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这一页我们来看看如何通过三件小事来改变我们的学习状态。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第一件事，是关于早读的。我们建议大家提前2分钟进教室，坐好并把书翻到要读的页面。这不仅是为了遵守纪律，更是为了提前进入学习状态，让早读更高效。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第二件事，是关于作业的。今天的作业今天完成，不要拖到明天。利用放学前的碎片时间，能写多少写多少，这样晚上就不会有太多的负担，也能减少拖延带来的焦虑。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第三件事，是关于互助的。遇到不会的题目，不要独自苦思冥想，主动向旁边的同学请教一次。这不仅能快速解决问题，还能促进同学间的交流，加深对知识的理解。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希望大家从今天开始，坚持做好这三件小事，养成良好的学习习惯。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同学们，军训虽然短暂，但它带给我们的坚韧、自律和集体荣誉感是长久的。希望大家把军训中展现出的精气神带到未来的学习和生活中去。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.sv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8" Type="http://schemas.openxmlformats.org/officeDocument/2006/relationships/notesSlide" Target="../notesSlides/notesSlide3.xml"/><Relationship Id="rId17" Type="http://schemas.openxmlformats.org/officeDocument/2006/relationships/slideLayout" Target="../slideLayouts/slideLayout12.xml"/><Relationship Id="rId16" Type="http://schemas.openxmlformats.org/officeDocument/2006/relationships/tags" Target="../tags/tag16.xml"/><Relationship Id="rId15" Type="http://schemas.openxmlformats.org/officeDocument/2006/relationships/tags" Target="../tags/tag15.xml"/><Relationship Id="rId14" Type="http://schemas.openxmlformats.org/officeDocument/2006/relationships/tags" Target="../tags/tag14.xml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25.xml"/><Relationship Id="rId8" Type="http://schemas.openxmlformats.org/officeDocument/2006/relationships/tags" Target="../tags/tag24.xml"/><Relationship Id="rId7" Type="http://schemas.openxmlformats.org/officeDocument/2006/relationships/tags" Target="../tags/tag23.xml"/><Relationship Id="rId6" Type="http://schemas.openxmlformats.org/officeDocument/2006/relationships/tags" Target="../tags/tag22.xml"/><Relationship Id="rId5" Type="http://schemas.openxmlformats.org/officeDocument/2006/relationships/tags" Target="../tags/tag21.xml"/><Relationship Id="rId4" Type="http://schemas.openxmlformats.org/officeDocument/2006/relationships/tags" Target="../tags/tag20.xml"/><Relationship Id="rId3" Type="http://schemas.openxmlformats.org/officeDocument/2006/relationships/tags" Target="../tags/tag19.xml"/><Relationship Id="rId20" Type="http://schemas.openxmlformats.org/officeDocument/2006/relationships/notesSlide" Target="../notesSlides/notesSlide10.xml"/><Relationship Id="rId2" Type="http://schemas.openxmlformats.org/officeDocument/2006/relationships/tags" Target="../tags/tag18.xml"/><Relationship Id="rId19" Type="http://schemas.openxmlformats.org/officeDocument/2006/relationships/slideLayout" Target="../slideLayouts/slideLayout12.xml"/><Relationship Id="rId18" Type="http://schemas.openxmlformats.org/officeDocument/2006/relationships/tags" Target="../tags/tag34.xml"/><Relationship Id="rId17" Type="http://schemas.openxmlformats.org/officeDocument/2006/relationships/tags" Target="../tags/tag33.xml"/><Relationship Id="rId16" Type="http://schemas.openxmlformats.org/officeDocument/2006/relationships/tags" Target="../tags/tag32.xml"/><Relationship Id="rId15" Type="http://schemas.openxmlformats.org/officeDocument/2006/relationships/tags" Target="../tags/tag31.xml"/><Relationship Id="rId14" Type="http://schemas.openxmlformats.org/officeDocument/2006/relationships/tags" Target="../tags/tag30.xml"/><Relationship Id="rId13" Type="http://schemas.openxmlformats.org/officeDocument/2006/relationships/tags" Target="../tags/tag29.xml"/><Relationship Id="rId12" Type="http://schemas.openxmlformats.org/officeDocument/2006/relationships/tags" Target="../tags/tag28.xml"/><Relationship Id="rId11" Type="http://schemas.openxmlformats.org/officeDocument/2006/relationships/tags" Target="../tags/tag27.xml"/><Relationship Id="rId10" Type="http://schemas.openxmlformats.org/officeDocument/2006/relationships/tags" Target="../tags/tag26.xml"/><Relationship Id="rId1" Type="http://schemas.openxmlformats.org/officeDocument/2006/relationships/tags" Target="../tags/tag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3E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570230" y="1454785"/>
            <a:ext cx="11176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50000"/>
              </a:lnSpc>
              <a:defRPr/>
            </a:pPr>
            <a:r>
              <a:rPr lang="zh-CN" altLang="en-US" sz="8800" b="1" i="0" u="none" strike="noStrike">
                <a:solidFill>
                  <a:schemeClr val="accent6">
                    <a:lumMod val="50000"/>
                  </a:scheme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成长，</a:t>
            </a:r>
            <a:endParaRPr lang="zh-CN" altLang="en-US" sz="8800" b="1" i="0" u="none" strike="noStrike">
              <a:solidFill>
                <a:schemeClr val="accent6">
                  <a:lumMod val="50000"/>
                </a:schemeClr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marL="0" indent="0" algn="ctr">
              <a:lnSpc>
                <a:spcPct val="150000"/>
              </a:lnSpc>
              <a:defRPr/>
            </a:pPr>
            <a:r>
              <a:rPr lang="zh-CN" altLang="en-US" sz="8800" b="1" i="0" u="none" strike="noStrike">
                <a:solidFill>
                  <a:schemeClr val="accent6">
                    <a:lumMod val="50000"/>
                  </a:scheme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不止于汗水！</a:t>
            </a:r>
            <a:endParaRPr lang="zh-CN" altLang="en-US" sz="8800" b="1" i="0" u="none" strike="noStrike">
              <a:solidFill>
                <a:schemeClr val="accent6">
                  <a:lumMod val="50000"/>
                </a:schemeClr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508000" y="4889500"/>
            <a:ext cx="10978515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r">
              <a:lnSpc>
                <a:spcPct val="125000"/>
              </a:lnSpc>
              <a:defRPr/>
            </a:pPr>
            <a:r>
              <a:rPr lang="en-US" sz="28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—— 高一6</a:t>
            </a:r>
            <a:r>
              <a:rPr lang="zh-CN" altLang="en-US" sz="28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班</a:t>
            </a:r>
            <a:r>
              <a:rPr lang="en-US" sz="2800" b="0" i="0" u="none" strike="noStrike">
                <a:solidFill>
                  <a:schemeClr val="tx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晨会   2026.9.28</a:t>
            </a:r>
            <a:endParaRPr lang="en-US" sz="2800" b="0" i="0" u="none" strike="noStrike">
              <a:solidFill>
                <a:schemeClr val="tx1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14000" y="5461000"/>
            <a:ext cx="10160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3E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9525000" y="-1270000"/>
            <a:ext cx="3810000" cy="3810000"/>
          </a:xfrm>
          <a:prstGeom prst="ellipse">
            <a:avLst/>
          </a:prstGeom>
          <a:solidFill>
            <a:srgbClr val="4A5D3A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-1016000" y="5080000"/>
            <a:ext cx="2540000" cy="2540000"/>
          </a:xfrm>
          <a:prstGeom prst="ellipse">
            <a:avLst/>
          </a:prstGeom>
          <a:solidFill>
            <a:srgbClr val="B5543E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508000" y="508000"/>
            <a:ext cx="1117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这七天，我们一起经历过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1651000" y="1524000"/>
            <a:ext cx="2286000" cy="2286000"/>
          </a:xfrm>
          <a:prstGeom prst="roundRect">
            <a:avLst>
              <a:gd name="adj" fmla="val 0"/>
            </a:avLst>
          </a:prstGeom>
          <a:solidFill>
            <a:srgbClr val="4A5D3A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1651000" y="1524000"/>
            <a:ext cx="2286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200" b="0" i="0" u="none" strike="noStrike">
                <a:solidFill>
                  <a:srgbClr val="FFFFFF"/>
                </a:solidFill>
                <a:latin typeface="Noto Sans SC Medium" panose="020B0200000000000000" charset="-122"/>
                <a:ea typeface="Noto Sans SC Medium" panose="020B0200000000000000" charset="-122"/>
                <a:cs typeface="Noto Sans SC Medium" panose="020B0200000000000000" charset="-122"/>
                <a:sym typeface="Noto Sans SC Medium" panose="020B0200000000000000" charset="-122"/>
              </a:rPr>
              <a:t>站军姿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4191000" y="1524000"/>
            <a:ext cx="2286000" cy="2286000"/>
          </a:xfrm>
          <a:prstGeom prst="roundRect">
            <a:avLst>
              <a:gd name="adj" fmla="val 0"/>
            </a:avLst>
          </a:prstGeom>
          <a:solidFill>
            <a:srgbClr val="B5543E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4191000" y="1524000"/>
            <a:ext cx="2286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200" b="0" i="0" u="none" strike="noStrike">
                <a:solidFill>
                  <a:srgbClr val="FFFFFF"/>
                </a:solidFill>
                <a:latin typeface="Noto Sans SC Medium" panose="020B0200000000000000" charset="-122"/>
                <a:ea typeface="Noto Sans SC Medium" panose="020B0200000000000000" charset="-122"/>
                <a:cs typeface="Noto Sans SC Medium" panose="020B0200000000000000" charset="-122"/>
                <a:sym typeface="Noto Sans SC Medium" panose="020B0200000000000000" charset="-122"/>
              </a:rPr>
              <a:t>齐步走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6731000" y="1524000"/>
            <a:ext cx="2286000" cy="2286000"/>
          </a:xfrm>
          <a:prstGeom prst="roundRect">
            <a:avLst>
              <a:gd name="adj" fmla="val 0"/>
            </a:avLst>
          </a:prstGeom>
          <a:solidFill>
            <a:srgbClr val="E8843C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6731000" y="1524000"/>
            <a:ext cx="2286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200" b="0" i="0" u="none" strike="noStrike">
                <a:solidFill>
                  <a:srgbClr val="FFFFFF"/>
                </a:solidFill>
                <a:latin typeface="Noto Sans SC Medium" panose="020B0200000000000000" charset="-122"/>
                <a:ea typeface="Noto Sans SC Medium" panose="020B0200000000000000" charset="-122"/>
                <a:cs typeface="Noto Sans SC Medium" panose="020B0200000000000000" charset="-122"/>
                <a:sym typeface="Noto Sans SC Medium" panose="020B0200000000000000" charset="-122"/>
              </a:rPr>
              <a:t>拉歌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1651000" y="3937000"/>
            <a:ext cx="2286000" cy="2286000"/>
          </a:xfrm>
          <a:prstGeom prst="roundRect">
            <a:avLst>
              <a:gd name="adj" fmla="val 0"/>
            </a:avLst>
          </a:prstGeom>
          <a:solidFill>
            <a:srgbClr val="6B7F8E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1651000" y="3937000"/>
            <a:ext cx="2286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200" b="0" i="0" u="none" strike="noStrike">
                <a:solidFill>
                  <a:srgbClr val="FFFFFF"/>
                </a:solidFill>
                <a:latin typeface="Noto Sans SC Medium" panose="020B0200000000000000" charset="-122"/>
                <a:ea typeface="Noto Sans SC Medium" panose="020B0200000000000000" charset="-122"/>
                <a:cs typeface="Noto Sans SC Medium" panose="020B0200000000000000" charset="-122"/>
                <a:sym typeface="Noto Sans SC Medium" panose="020B0200000000000000" charset="-122"/>
              </a:rPr>
              <a:t>汗湿的背影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4191000" y="3937000"/>
            <a:ext cx="2286000" cy="2286000"/>
          </a:xfrm>
          <a:prstGeom prst="roundRect">
            <a:avLst>
              <a:gd name="adj" fmla="val 0"/>
            </a:avLst>
          </a:prstGeom>
          <a:solidFill>
            <a:srgbClr val="7A8450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4" name="AutoShape 14"/>
          <p:cNvSpPr/>
          <p:nvPr/>
        </p:nvSpPr>
        <p:spPr>
          <a:xfrm>
            <a:off x="4191000" y="3937000"/>
            <a:ext cx="2286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200">
                <a:solidFill>
                  <a:srgbClr val="FFFFFF"/>
                </a:solidFill>
                <a:latin typeface="Noto Sans SC Medium" panose="020B0200000000000000" charset="-122"/>
                <a:ea typeface="Noto Sans SC Medium" panose="020B0200000000000000" charset="-122"/>
                <a:cs typeface="Noto Sans SC Medium" panose="020B0200000000000000" charset="-122"/>
              </a:rPr>
              <a:t>集体活动</a:t>
            </a:r>
            <a:endParaRPr lang="en-US" sz="2200">
              <a:solidFill>
                <a:srgbClr val="FFFFFF"/>
              </a:solidFill>
              <a:latin typeface="Noto Sans SC Medium" panose="020B0200000000000000" charset="-122"/>
              <a:ea typeface="Noto Sans SC Medium" panose="020B0200000000000000" charset="-122"/>
              <a:cs typeface="Noto Sans SC Medium" panose="020B0200000000000000" charset="-122"/>
            </a:endParaRPr>
          </a:p>
        </p:txBody>
      </p:sp>
      <p:sp>
        <p:nvSpPr>
          <p:cNvPr id="15" name="AutoShape 15"/>
          <p:cNvSpPr/>
          <p:nvPr/>
        </p:nvSpPr>
        <p:spPr>
          <a:xfrm>
            <a:off x="6731000" y="3937000"/>
            <a:ext cx="2286000" cy="2286000"/>
          </a:xfrm>
          <a:prstGeom prst="roundRect">
            <a:avLst>
              <a:gd name="adj" fmla="val 0"/>
            </a:avLst>
          </a:prstGeom>
          <a:solidFill>
            <a:srgbClr val="5C4A3A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6" name="AutoShape 16"/>
          <p:cNvSpPr/>
          <p:nvPr/>
        </p:nvSpPr>
        <p:spPr>
          <a:xfrm>
            <a:off x="6731000" y="3937000"/>
            <a:ext cx="2286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200" b="0" i="0" u="none" strike="noStrike">
                <a:solidFill>
                  <a:srgbClr val="FFFFFF"/>
                </a:solidFill>
                <a:latin typeface="Noto Sans SC Medium" panose="020B0200000000000000" charset="-122"/>
                <a:ea typeface="Noto Sans SC Medium" panose="020B0200000000000000" charset="-122"/>
                <a:cs typeface="Noto Sans SC Medium" panose="020B0200000000000000" charset="-122"/>
                <a:sym typeface="Noto Sans SC Medium" panose="020B0200000000000000" charset="-122"/>
              </a:rPr>
              <a:t>结营</a:t>
            </a:r>
            <a:r>
              <a:rPr lang="zh-CN" altLang="en-US" sz="2200" b="0" i="0" u="none" strike="noStrike">
                <a:solidFill>
                  <a:srgbClr val="FFFFFF"/>
                </a:solidFill>
                <a:latin typeface="Noto Sans SC Medium" panose="020B0200000000000000" charset="-122"/>
                <a:ea typeface="Noto Sans SC Medium" panose="020B0200000000000000" charset="-122"/>
                <a:cs typeface="Noto Sans SC Medium" panose="020B0200000000000000" charset="-122"/>
                <a:sym typeface="Noto Sans SC Medium" panose="020B0200000000000000" charset="-122"/>
              </a:rPr>
              <a:t>式</a:t>
            </a:r>
            <a:endParaRPr lang="zh-CN" altLang="en-US" sz="2200" b="0" i="0" u="none" strike="noStrike">
              <a:solidFill>
                <a:srgbClr val="FFFFFF"/>
              </a:solidFill>
              <a:latin typeface="Noto Sans SC Medium" panose="020B0200000000000000" charset="-122"/>
              <a:ea typeface="Noto Sans SC Medium" panose="020B0200000000000000" charset="-122"/>
              <a:cs typeface="Noto Sans SC Medium" panose="020B0200000000000000" charset="-122"/>
              <a:sym typeface="Noto Sans SC Medium" panose="020B0200000000000000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3E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0" y="-1270000"/>
            <a:ext cx="3810000" cy="3810000"/>
          </a:xfrm>
          <a:prstGeom prst="ellipse">
            <a:avLst/>
          </a:prstGeom>
          <a:solidFill>
            <a:srgbClr val="4A5D3A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-1270000" y="5080000"/>
            <a:ext cx="3175000" cy="3175000"/>
          </a:xfrm>
          <a:prstGeom prst="ellipse">
            <a:avLst/>
          </a:prstGeom>
          <a:solidFill>
            <a:srgbClr val="B5543E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508000" y="508000"/>
            <a:ext cx="11176000" cy="698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b="1" i="0" u="none" strike="noStrike">
                <a:solidFill>
                  <a:srgbClr val="2D2D2D"/>
                </a:solidFill>
                <a:highlight>
                  <a:srgbClr val="FFFF00"/>
                </a:highlight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军训的意义，远不止'能吃苦'</a:t>
            </a:r>
            <a:endParaRPr lang="en-US" sz="3000" b="1" i="0" u="none" strike="noStrike">
              <a:solidFill>
                <a:srgbClr val="2D2D2D"/>
              </a:solidFill>
              <a:highlight>
                <a:srgbClr val="FFFF00"/>
              </a:highlight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508000" y="1270000"/>
            <a:ext cx="1117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没苦硬吃没有意义。七天军训，真正想教你的是这些——</a:t>
            </a:r>
            <a:endParaRPr lang="en-US" sz="1100"/>
          </a:p>
        </p:txBody>
      </p:sp>
      <p:sp>
        <p:nvSpPr>
          <p:cNvPr id="6" name="AutoShape 6"/>
          <p:cNvSpPr/>
          <p:nvPr>
            <p:custDataLst>
              <p:tags r:id="rId1"/>
            </p:custDataLst>
          </p:nvPr>
        </p:nvSpPr>
        <p:spPr>
          <a:xfrm>
            <a:off x="508000" y="2032000"/>
            <a:ext cx="5461000" cy="1905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E0DDD6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>
            <p:custDataLst>
              <p:tags r:id="rId2"/>
            </p:custDataLst>
          </p:nvPr>
        </p:nvSpPr>
        <p:spPr>
          <a:xfrm>
            <a:off x="812800" y="2336800"/>
            <a:ext cx="127000" cy="127000"/>
          </a:xfrm>
          <a:prstGeom prst="ellipse">
            <a:avLst/>
          </a:prstGeom>
          <a:solidFill>
            <a:srgbClr val="4A5D3A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>
            <p:custDataLst>
              <p:tags r:id="rId3"/>
            </p:custDataLst>
          </p:nvPr>
        </p:nvSpPr>
        <p:spPr>
          <a:xfrm>
            <a:off x="1066800" y="2260600"/>
            <a:ext cx="457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学会团队合作</a:t>
            </a:r>
            <a:endParaRPr lang="en-US" sz="2000" b="1" i="0" u="none" strike="noStrike">
              <a:solidFill>
                <a:srgbClr val="FF000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>
            <p:custDataLst>
              <p:tags r:id="rId4"/>
            </p:custDataLst>
          </p:nvPr>
        </p:nvSpPr>
        <p:spPr>
          <a:xfrm>
            <a:off x="812800" y="2794000"/>
            <a:ext cx="48514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42000"/>
              </a:lnSpc>
              <a:defRPr/>
            </a:pPr>
            <a:r>
              <a:rPr lang="en-US" sz="15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从一个人走齐步，到一个排走成一条线。你开始明白：光自己优秀不够，别人掉队了你也快不了。</a:t>
            </a:r>
            <a:endParaRPr lang="en-US" sz="1100"/>
          </a:p>
        </p:txBody>
      </p:sp>
      <p:sp>
        <p:nvSpPr>
          <p:cNvPr id="10" name="AutoShape 10"/>
          <p:cNvSpPr/>
          <p:nvPr>
            <p:custDataLst>
              <p:tags r:id="rId5"/>
            </p:custDataLst>
          </p:nvPr>
        </p:nvSpPr>
        <p:spPr>
          <a:xfrm>
            <a:off x="6223000" y="2032000"/>
            <a:ext cx="5461000" cy="1905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E0DDD6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1" name="AutoShape 11"/>
          <p:cNvSpPr/>
          <p:nvPr>
            <p:custDataLst>
              <p:tags r:id="rId6"/>
            </p:custDataLst>
          </p:nvPr>
        </p:nvSpPr>
        <p:spPr>
          <a:xfrm>
            <a:off x="6527800" y="2336800"/>
            <a:ext cx="127000" cy="127000"/>
          </a:xfrm>
          <a:prstGeom prst="ellipse">
            <a:avLst/>
          </a:prstGeom>
          <a:solidFill>
            <a:srgbClr val="B5543E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>
            <p:custDataLst>
              <p:tags r:id="rId7"/>
            </p:custDataLst>
          </p:nvPr>
        </p:nvSpPr>
        <p:spPr>
          <a:xfrm>
            <a:off x="6781800" y="2260600"/>
            <a:ext cx="457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学会认识自己</a:t>
            </a:r>
            <a:endParaRPr lang="en-US" sz="2000" b="1" i="0" u="none" strike="noStrike">
              <a:solidFill>
                <a:srgbClr val="FF000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3" name="AutoShape 13"/>
          <p:cNvSpPr/>
          <p:nvPr>
            <p:custDataLst>
              <p:tags r:id="rId8"/>
            </p:custDataLst>
          </p:nvPr>
        </p:nvSpPr>
        <p:spPr>
          <a:xfrm>
            <a:off x="6527800" y="2794000"/>
            <a:ext cx="48514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42000"/>
              </a:lnSpc>
              <a:defRPr/>
            </a:pPr>
            <a:r>
              <a:rPr lang="en-US" sz="15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腿抖的时候你才知道自己的极限在哪；被教官点名的时候你才看见自己的不足。军训是一面镜子。</a:t>
            </a:r>
            <a:endParaRPr lang="en-US" sz="1100"/>
          </a:p>
        </p:txBody>
      </p:sp>
      <p:sp>
        <p:nvSpPr>
          <p:cNvPr id="14" name="AutoShape 14"/>
          <p:cNvSpPr/>
          <p:nvPr>
            <p:custDataLst>
              <p:tags r:id="rId9"/>
            </p:custDataLst>
          </p:nvPr>
        </p:nvSpPr>
        <p:spPr>
          <a:xfrm>
            <a:off x="508000" y="4127500"/>
            <a:ext cx="5461000" cy="1905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E0DDD6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5" name="AutoShape 15"/>
          <p:cNvSpPr/>
          <p:nvPr>
            <p:custDataLst>
              <p:tags r:id="rId10"/>
            </p:custDataLst>
          </p:nvPr>
        </p:nvSpPr>
        <p:spPr>
          <a:xfrm>
            <a:off x="812800" y="4432300"/>
            <a:ext cx="127000" cy="127000"/>
          </a:xfrm>
          <a:prstGeom prst="ellipse">
            <a:avLst/>
          </a:prstGeom>
          <a:solidFill>
            <a:srgbClr val="E8843C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6" name="AutoShape 16"/>
          <p:cNvSpPr/>
          <p:nvPr>
            <p:custDataLst>
              <p:tags r:id="rId11"/>
            </p:custDataLst>
          </p:nvPr>
        </p:nvSpPr>
        <p:spPr>
          <a:xfrm>
            <a:off x="1066800" y="4356100"/>
            <a:ext cx="457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学会与人相处</a:t>
            </a:r>
            <a:endParaRPr lang="en-US" sz="2000" b="1" i="0" u="none" strike="noStrike">
              <a:solidFill>
                <a:srgbClr val="FF000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7" name="AutoShape 17"/>
          <p:cNvSpPr/>
          <p:nvPr>
            <p:custDataLst>
              <p:tags r:id="rId12"/>
            </p:custDataLst>
          </p:nvPr>
        </p:nvSpPr>
        <p:spPr>
          <a:xfrm>
            <a:off x="812800" y="4889500"/>
            <a:ext cx="48514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42000"/>
              </a:lnSpc>
              <a:defRPr/>
            </a:pPr>
            <a:r>
              <a:rPr lang="en-US" sz="15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10</a:t>
            </a:r>
            <a:r>
              <a:rPr lang="zh-CN" altLang="en-US" sz="15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多</a:t>
            </a:r>
            <a:r>
              <a:rPr lang="en-US" sz="15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个人一间寝室，作息不同、性格不同。你不能只和自己舒服的人待在一起——这就是社会的预演。</a:t>
            </a:r>
            <a:endParaRPr lang="en-US" sz="1100"/>
          </a:p>
        </p:txBody>
      </p:sp>
      <p:sp>
        <p:nvSpPr>
          <p:cNvPr id="18" name="AutoShape 18"/>
          <p:cNvSpPr/>
          <p:nvPr>
            <p:custDataLst>
              <p:tags r:id="rId13"/>
            </p:custDataLst>
          </p:nvPr>
        </p:nvSpPr>
        <p:spPr>
          <a:xfrm>
            <a:off x="6223000" y="4127500"/>
            <a:ext cx="5461000" cy="1905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12700" cap="flat" cmpd="sng">
            <a:solidFill>
              <a:srgbClr val="E0DDD6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9" name="AutoShape 19"/>
          <p:cNvSpPr/>
          <p:nvPr>
            <p:custDataLst>
              <p:tags r:id="rId14"/>
            </p:custDataLst>
          </p:nvPr>
        </p:nvSpPr>
        <p:spPr>
          <a:xfrm>
            <a:off x="6527800" y="4432300"/>
            <a:ext cx="127000" cy="127000"/>
          </a:xfrm>
          <a:prstGeom prst="ellipse">
            <a:avLst/>
          </a:prstGeom>
          <a:solidFill>
            <a:srgbClr val="6B7F8E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0" name="AutoShape 20"/>
          <p:cNvSpPr/>
          <p:nvPr>
            <p:custDataLst>
              <p:tags r:id="rId15"/>
            </p:custDataLst>
          </p:nvPr>
        </p:nvSpPr>
        <p:spPr>
          <a:xfrm>
            <a:off x="6781800" y="4356100"/>
            <a:ext cx="457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00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学会包容不同</a:t>
            </a:r>
            <a:endParaRPr lang="en-US" sz="2000" b="1" i="0" u="none" strike="noStrike">
              <a:solidFill>
                <a:srgbClr val="FF000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1" name="AutoShape 21"/>
          <p:cNvSpPr/>
          <p:nvPr>
            <p:custDataLst>
              <p:tags r:id="rId16"/>
            </p:custDataLst>
          </p:nvPr>
        </p:nvSpPr>
        <p:spPr>
          <a:xfrm>
            <a:off x="6527800" y="4889500"/>
            <a:ext cx="48514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42000"/>
              </a:lnSpc>
              <a:defRPr/>
            </a:pPr>
            <a:r>
              <a:rPr lang="en-US" sz="1500" b="0" i="0" u="none" strike="noStrike">
                <a:solidFill>
                  <a:srgbClr val="6666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有人走得快，有人学得慢；有人外向，有人沉默。没有“标准样子”，团队才能容下所有人。</a:t>
            </a:r>
            <a:endParaRPr lang="en-US" sz="1100"/>
          </a:p>
        </p:txBody>
      </p:sp>
      <p:sp>
        <p:nvSpPr>
          <p:cNvPr id="22" name="AutoShape 22"/>
          <p:cNvSpPr/>
          <p:nvPr/>
        </p:nvSpPr>
        <p:spPr>
          <a:xfrm>
            <a:off x="508000" y="6159500"/>
            <a:ext cx="1117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700" b="0" i="0" u="none" strike="noStrike">
                <a:solidFill>
                  <a:srgbClr val="4A5D3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意志磨练只是入口，关系与自我才是这七天真正的毕业题。</a:t>
            </a:r>
            <a:endParaRPr lang="en-US" sz="11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4A2E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1270000" y="-1270000"/>
            <a:ext cx="5080000" cy="5080000"/>
          </a:xfrm>
          <a:prstGeom prst="ellipse">
            <a:avLst/>
          </a:prstGeom>
          <a:solidFill>
            <a:srgbClr val="FFFFFF">
              <a:alpha val="3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10160000" y="4445000"/>
            <a:ext cx="3810000" cy="3810000"/>
          </a:xfrm>
          <a:prstGeom prst="ellipse">
            <a:avLst/>
          </a:prstGeom>
          <a:solidFill>
            <a:srgbClr val="E8843C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508000" y="2286000"/>
            <a:ext cx="11176000" cy="254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00000"/>
              </a:lnSpc>
              <a:defRPr/>
            </a:pPr>
            <a:r>
              <a:rPr lang="en-US" sz="6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军训结束了，</a:t>
            </a:r>
            <a:br>
              <a:rPr lang="en-US" sz="6000" b="1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6000" b="1" i="0" u="none" strike="noStrike">
                <a:solidFill>
                  <a:srgbClr val="E8843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然后呢？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3E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08000" y="1524000"/>
            <a:ext cx="3302000" cy="3556000"/>
          </a:xfrm>
          <a:prstGeom prst="roundRect">
            <a:avLst>
              <a:gd name="adj" fmla="val 0"/>
            </a:avLst>
          </a:prstGeom>
          <a:solidFill>
            <a:srgbClr val="4A5D3A">
              <a:alpha val="100000"/>
            </a:srgbClr>
          </a:solidFill>
          <a:ln cap="flat" cmpd="sng">
            <a:solidFill>
              <a:srgbClr val="324423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508000" y="2159000"/>
            <a:ext cx="3302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8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508000" y="5270500"/>
            <a:ext cx="330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4A5D3A"/>
                </a:solidFill>
                <a:highlight>
                  <a:srgbClr val="FFFF00"/>
                </a:highlight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纪律</a:t>
            </a:r>
            <a:endParaRPr lang="en-US" sz="4000" b="1" i="0" u="none" strike="noStrike">
              <a:solidFill>
                <a:srgbClr val="4A5D3A"/>
              </a:solidFill>
              <a:highlight>
                <a:srgbClr val="FFFF00"/>
              </a:highlight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4318000" y="1524000"/>
            <a:ext cx="7366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在没人盯着的时候，也站得直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4318000" y="2857500"/>
            <a:ext cx="7366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50000"/>
              </a:lnSpc>
              <a:defRPr/>
            </a:pPr>
            <a:r>
              <a:rPr lang="en-US" sz="1800" b="0" i="0" u="none" strike="noStrike">
                <a:solidFill>
                  <a:srgbClr val="44444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站军姿不是简单的罚站。当教官转身背对队列的那一刻，你依然保持纹丝不动——这才是你真正练到的东西。它不是做给他人看的表面姿态，而是内化于心、无需监督的自我约束。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4318000" y="4572000"/>
            <a:ext cx="76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4244975" y="4979035"/>
            <a:ext cx="786765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algn="l">
              <a:lnSpc>
                <a:spcPct val="150000"/>
              </a:lnSpc>
              <a:buSzTx/>
              <a:defRPr/>
            </a:pPr>
            <a:r>
              <a:rPr lang="en-US" sz="2800" b="1" i="0" u="none" strike="noStrike">
                <a:solidFill>
                  <a:srgbClr val="4A5D3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晚自习没有老师看，你能不能也坐得住？这就是纪律的最高境界——心中有尺，行有所止。</a:t>
            </a:r>
            <a:endParaRPr lang="en-US" sz="2800" b="1" i="0" u="none" strike="noStrike">
              <a:solidFill>
                <a:srgbClr val="4A5D3A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3E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9525000" y="-1270000"/>
            <a:ext cx="3810000" cy="3810000"/>
          </a:xfrm>
          <a:prstGeom prst="ellipse">
            <a:avLst/>
          </a:prstGeom>
          <a:solidFill>
            <a:srgbClr val="B5543E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-635000" y="5080000"/>
            <a:ext cx="2540000" cy="2540000"/>
          </a:xfrm>
          <a:prstGeom prst="ellipse">
            <a:avLst/>
          </a:prstGeom>
          <a:solidFill>
            <a:srgbClr val="E8843C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609600" y="1778000"/>
            <a:ext cx="3302000" cy="3048000"/>
          </a:xfrm>
          <a:prstGeom prst="roundRect">
            <a:avLst>
              <a:gd name="adj" fmla="val 0"/>
            </a:avLst>
          </a:prstGeom>
          <a:solidFill>
            <a:srgbClr val="B5543E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609600" y="2286000"/>
            <a:ext cx="3302000" cy="203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8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609600" y="5080000"/>
            <a:ext cx="330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B5543E"/>
                </a:solidFill>
                <a:highlight>
                  <a:srgbClr val="FFFF00"/>
                </a:highlight>
                <a:latin typeface="Noto Sans SC Medium" panose="020B0200000000000000" charset="-122"/>
                <a:ea typeface="Noto Sans SC Medium" panose="020B0200000000000000" charset="-122"/>
                <a:cs typeface="Noto Sans SC Medium" panose="020B0200000000000000" charset="-122"/>
                <a:sym typeface="Noto Sans SC Medium" panose="020B0200000000000000" charset="-122"/>
              </a:rPr>
              <a:t>抗挫</a:t>
            </a:r>
            <a:endParaRPr lang="en-US" sz="4000" b="1" i="0" u="none" strike="noStrike">
              <a:solidFill>
                <a:srgbClr val="B5543E"/>
              </a:solidFill>
              <a:highlight>
                <a:srgbClr val="FFFF00"/>
              </a:highlight>
              <a:latin typeface="Noto Sans SC Medium" panose="020B0200000000000000" charset="-122"/>
              <a:ea typeface="Noto Sans SC Medium" panose="020B0200000000000000" charset="-122"/>
              <a:cs typeface="Noto Sans SC Medium" panose="020B0200000000000000" charset="-122"/>
              <a:sym typeface="Noto Sans SC Medium" panose="020B0200000000000000" charset="-122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4318000" y="1651000"/>
            <a:ext cx="7366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腿抖了，还能再撑五分钟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4318000" y="2921000"/>
            <a:ext cx="7366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50000"/>
              </a:lnSpc>
              <a:defRPr/>
            </a:pPr>
            <a:r>
              <a:rPr lang="en-US" sz="1800" b="0" i="0" u="none" strike="noStrike">
                <a:solidFill>
                  <a:srgbClr val="44444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第一天正步踢得东倒西歪，第七天，你们踢出了一条线。不是突然变强了，是每次都多撑了一下。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4318000" y="4699000"/>
            <a:ext cx="76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4429125" y="4800600"/>
            <a:ext cx="7254875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50000"/>
              </a:lnSpc>
              <a:defRPr/>
            </a:pPr>
            <a:r>
              <a:rPr lang="en-US" sz="2800" i="0" u="none" strike="noStrike">
                <a:solidFill>
                  <a:srgbClr val="B5543E"/>
                </a:solidFill>
                <a:latin typeface="Noto Sans SC Medium" panose="020B0200000000000000" charset="-122"/>
                <a:ea typeface="Noto Sans SC Medium" panose="020B0200000000000000" charset="-122"/>
                <a:cs typeface="Noto Sans SC Medium" panose="020B0200000000000000" charset="-122"/>
                <a:sym typeface="Noto Sans SC Medium" panose="020B0200000000000000" charset="-122"/>
              </a:rPr>
              <a:t>高中第一次月考砸了，你能不能像站军姿那样，再撑一下？</a:t>
            </a:r>
            <a:endParaRPr lang="en-US" sz="2800" i="0" u="none" strike="noStrike">
              <a:solidFill>
                <a:srgbClr val="B5543E"/>
              </a:solidFill>
              <a:latin typeface="Noto Sans SC Medium" panose="020B0200000000000000" charset="-122"/>
              <a:ea typeface="Noto Sans SC Medium" panose="020B0200000000000000" charset="-122"/>
              <a:cs typeface="Noto Sans SC Medium" panose="020B0200000000000000" charset="-122"/>
              <a:sym typeface="Noto Sans SC Medium" panose="020B0200000000000000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3E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9525000" y="-1270000"/>
            <a:ext cx="3810000" cy="3810000"/>
          </a:xfrm>
          <a:prstGeom prst="ellipse">
            <a:avLst/>
          </a:prstGeom>
          <a:solidFill>
            <a:srgbClr val="E8843C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-635000" y="5080000"/>
            <a:ext cx="2540000" cy="2540000"/>
          </a:xfrm>
          <a:prstGeom prst="ellipse">
            <a:avLst/>
          </a:prstGeom>
          <a:solidFill>
            <a:srgbClr val="E8843C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609600" y="1651000"/>
            <a:ext cx="3302000" cy="3302000"/>
          </a:xfrm>
          <a:prstGeom prst="roundRect">
            <a:avLst>
              <a:gd name="adj" fmla="val 0"/>
            </a:avLst>
          </a:prstGeom>
          <a:solidFill>
            <a:srgbClr val="E8843C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609600" y="1651000"/>
            <a:ext cx="3302000" cy="330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8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609600" y="5207000"/>
            <a:ext cx="330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400" b="1" i="0" u="none" strike="noStrike">
                <a:solidFill>
                  <a:srgbClr val="2D2D2D"/>
                </a:solidFill>
                <a:highlight>
                  <a:srgbClr val="FFFF00"/>
                </a:highlight>
                <a:latin typeface="Noto Sans SC Medium" panose="020B0200000000000000" charset="-122"/>
                <a:ea typeface="Noto Sans SC Medium" panose="020B0200000000000000" charset="-122"/>
                <a:cs typeface="Noto Sans SC Medium" panose="020B0200000000000000" charset="-122"/>
                <a:sym typeface="Noto Sans SC Medium" panose="020B0200000000000000" charset="-122"/>
              </a:rPr>
              <a:t>团队</a:t>
            </a:r>
            <a:endParaRPr lang="en-US" sz="4400" b="1" i="0" u="none" strike="noStrike">
              <a:solidFill>
                <a:srgbClr val="2D2D2D"/>
              </a:solidFill>
              <a:highlight>
                <a:srgbClr val="FFFF00"/>
              </a:highlight>
              <a:latin typeface="Noto Sans SC Medium" panose="020B0200000000000000" charset="-122"/>
              <a:ea typeface="Noto Sans SC Medium" panose="020B0200000000000000" charset="-122"/>
              <a:cs typeface="Noto Sans SC Medium" panose="020B0200000000000000" charset="-122"/>
              <a:sym typeface="Noto Sans SC Medium" panose="020B0200000000000000" charset="-122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4318000" y="1524000"/>
            <a:ext cx="7366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zh-CN" altLang="en-US" sz="3200" b="1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同桌卡壳了，你开口</a:t>
            </a:r>
            <a:r>
              <a:rPr lang="zh-CN" altLang="en-US" sz="3200" b="1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讲一遍</a:t>
            </a:r>
            <a:endParaRPr lang="zh-CN" altLang="en-US" sz="3200" b="1" i="0" u="none" strike="noStrike">
              <a:solidFill>
                <a:srgbClr val="2D2D2D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4318000" y="2794000"/>
            <a:ext cx="736600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50000"/>
              </a:lnSpc>
              <a:defRPr/>
            </a:pPr>
            <a:r>
              <a:rPr lang="en-US" sz="1800" b="0" i="0" u="none" strike="noStrike">
                <a:solidFill>
                  <a:srgbClr val="44444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齐步走不是比谁走得快，而是所有人走成同一个节奏。在团队行进中，你的一步错，不仅是个人的失误，更是整个排都要陪你退回去重新开始。这就是团队的代价与责任。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4318000" y="4953000"/>
            <a:ext cx="7366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zh-CN" altLang="en-US" sz="3200" b="0" i="0" u="none" strike="noStrike">
                <a:solidFill>
                  <a:srgbClr val="C96A1F"/>
                </a:solidFill>
                <a:latin typeface="Noto Sans SC Medium" panose="020B0200000000000000" charset="-122"/>
                <a:ea typeface="Noto Sans SC Medium" panose="020B0200000000000000" charset="-122"/>
                <a:cs typeface="Noto Sans SC Medium" panose="020B0200000000000000" charset="-122"/>
                <a:sym typeface="Noto Sans SC Medium" panose="020B0200000000000000" charset="-122"/>
              </a:rPr>
              <a:t>讲一遍，其实你自己也记得更牢。</a:t>
            </a:r>
            <a:endParaRPr lang="zh-CN" altLang="en-US" sz="3200" b="0" i="0" u="none" strike="noStrike">
              <a:solidFill>
                <a:srgbClr val="C96A1F"/>
              </a:solidFill>
              <a:latin typeface="Noto Sans SC Medium" panose="020B0200000000000000" charset="-122"/>
              <a:ea typeface="Noto Sans SC Medium" panose="020B0200000000000000" charset="-122"/>
              <a:cs typeface="Noto Sans SC Medium" panose="020B0200000000000000" charset="-122"/>
              <a:sym typeface="Noto Sans SC Medium" panose="020B0200000000000000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4A2E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1270000" y="-1270000"/>
            <a:ext cx="5080000" cy="5080000"/>
          </a:xfrm>
          <a:prstGeom prst="ellipse">
            <a:avLst/>
          </a:prstGeom>
          <a:solidFill>
            <a:srgbClr val="FFFFFF">
              <a:alpha val="3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10160000" y="4445000"/>
            <a:ext cx="3810000" cy="3810000"/>
          </a:xfrm>
          <a:prstGeom prst="ellipse">
            <a:avLst/>
          </a:prstGeom>
          <a:solidFill>
            <a:srgbClr val="E8843C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0" y="2222500"/>
            <a:ext cx="12192000" cy="254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08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操场教你的，</a:t>
            </a:r>
            <a:endParaRPr lang="en-US" sz="1100"/>
          </a:p>
          <a:p>
            <a:pPr marL="0" indent="0" algn="ctr">
              <a:lnSpc>
                <a:spcPct val="108000"/>
              </a:lnSpc>
            </a:pPr>
            <a:r>
              <a:rPr lang="en-US" sz="4800" b="1" i="0" u="none" strike="noStrike">
                <a:solidFill>
                  <a:srgbClr val="E8843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教室都用得上。</a:t>
            </a:r>
            <a:endParaRPr lang="en-US" sz="4800" b="1" i="0" u="none" strike="noStrike">
              <a:solidFill>
                <a:srgbClr val="E8843C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3E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9525000" y="-1270000"/>
            <a:ext cx="3810000" cy="3810000"/>
          </a:xfrm>
          <a:prstGeom prst="ellipse">
            <a:avLst/>
          </a:prstGeom>
          <a:solidFill>
            <a:srgbClr val="4A5D3A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-635000" y="5080000"/>
            <a:ext cx="2540000" cy="2540000"/>
          </a:xfrm>
          <a:prstGeom prst="ellipse">
            <a:avLst/>
          </a:prstGeom>
          <a:solidFill>
            <a:srgbClr val="F59E0B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508000" y="508000"/>
            <a:ext cx="1117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从操场到教室，对照着做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1016000" y="1524000"/>
            <a:ext cx="4572000" cy="635000"/>
          </a:xfrm>
          <a:prstGeom prst="roundRect">
            <a:avLst>
              <a:gd name="adj" fmla="val 0"/>
            </a:avLst>
          </a:prstGeom>
          <a:solidFill>
            <a:srgbClr val="4A5D3A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1016000" y="1524000"/>
            <a:ext cx="457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军训时你做到的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6604000" y="1524000"/>
            <a:ext cx="4572000" cy="635000"/>
          </a:xfrm>
          <a:prstGeom prst="roundRect">
            <a:avLst>
              <a:gd name="adj" fmla="val 0"/>
            </a:avLst>
          </a:prstGeom>
          <a:solidFill>
            <a:srgbClr val="2D2D2D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6604000" y="1524000"/>
            <a:ext cx="457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开学后你要做的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1016000" y="2540000"/>
            <a:ext cx="4572000" cy="952500"/>
          </a:xfrm>
          <a:prstGeom prst="roundRect">
            <a:avLst>
              <a:gd name="adj" fmla="val 0"/>
            </a:avLst>
          </a:prstGeom>
          <a:solidFill>
            <a:srgbClr val="F0EDE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1143000" y="2540000"/>
            <a:ext cx="43180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0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6:00 准时起床出操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5842000" y="2819400"/>
            <a:ext cx="50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F59E0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→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6604000" y="2540000"/>
            <a:ext cx="4572000" cy="9525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6731000" y="2540000"/>
            <a:ext cx="43180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0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早读不迟到，提前坐好</a:t>
            </a:r>
            <a:endParaRPr lang="en-US" sz="1100"/>
          </a:p>
        </p:txBody>
      </p:sp>
      <p:cxnSp>
        <p:nvCxnSpPr>
          <p:cNvPr id="14" name="Connector 14"/>
          <p:cNvCxnSpPr/>
          <p:nvPr/>
        </p:nvCxnSpPr>
        <p:spPr>
          <a:xfrm rot="-4297">
            <a:off x="1016004" y="36131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E0E0E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" name="AutoShape 15"/>
          <p:cNvSpPr/>
          <p:nvPr/>
        </p:nvSpPr>
        <p:spPr>
          <a:xfrm>
            <a:off x="1016000" y="3746500"/>
            <a:ext cx="4572000" cy="952500"/>
          </a:xfrm>
          <a:prstGeom prst="roundRect">
            <a:avLst>
              <a:gd name="adj" fmla="val 0"/>
            </a:avLst>
          </a:prstGeom>
          <a:solidFill>
            <a:srgbClr val="F0EDE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6" name="AutoShape 16"/>
          <p:cNvSpPr/>
          <p:nvPr/>
        </p:nvSpPr>
        <p:spPr>
          <a:xfrm>
            <a:off x="1143000" y="3746500"/>
            <a:ext cx="43180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0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被子叠成方块，物品一条线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5842000" y="4025900"/>
            <a:ext cx="50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F59E0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→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6604000" y="3746500"/>
            <a:ext cx="4572000" cy="9525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9" name="AutoShape 19"/>
          <p:cNvSpPr/>
          <p:nvPr/>
        </p:nvSpPr>
        <p:spPr>
          <a:xfrm>
            <a:off x="6731000" y="3746500"/>
            <a:ext cx="43180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0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书桌收拾整齐，资料分类放好</a:t>
            </a:r>
            <a:endParaRPr lang="en-US" sz="1100"/>
          </a:p>
        </p:txBody>
      </p:sp>
      <p:cxnSp>
        <p:nvCxnSpPr>
          <p:cNvPr id="20" name="Connector 20"/>
          <p:cNvCxnSpPr/>
          <p:nvPr/>
        </p:nvCxnSpPr>
        <p:spPr>
          <a:xfrm rot="-4297">
            <a:off x="1016004" y="4819650"/>
            <a:ext cx="1016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E0E0E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1" name="AutoShape 21"/>
          <p:cNvSpPr/>
          <p:nvPr/>
        </p:nvSpPr>
        <p:spPr>
          <a:xfrm>
            <a:off x="1016000" y="4953000"/>
            <a:ext cx="4572000" cy="952500"/>
          </a:xfrm>
          <a:prstGeom prst="roundRect">
            <a:avLst>
              <a:gd name="adj" fmla="val 0"/>
            </a:avLst>
          </a:prstGeom>
          <a:solidFill>
            <a:srgbClr val="F0EDE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2" name="AutoShape 22"/>
          <p:cNvSpPr/>
          <p:nvPr/>
        </p:nvSpPr>
        <p:spPr>
          <a:xfrm>
            <a:off x="1143000" y="4953000"/>
            <a:ext cx="43180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0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口令一下，立刻执行，不磨蹭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5842000" y="5232400"/>
            <a:ext cx="50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F59E0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→</a:t>
            </a:r>
            <a:endParaRPr lang="en-US" sz="1100"/>
          </a:p>
        </p:txBody>
      </p:sp>
      <p:sp>
        <p:nvSpPr>
          <p:cNvPr id="24" name="AutoShape 24"/>
          <p:cNvSpPr/>
          <p:nvPr/>
        </p:nvSpPr>
        <p:spPr>
          <a:xfrm>
            <a:off x="6604000" y="4953000"/>
            <a:ext cx="4572000" cy="9525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5" name="AutoShape 25"/>
          <p:cNvSpPr/>
          <p:nvPr/>
        </p:nvSpPr>
        <p:spPr>
          <a:xfrm>
            <a:off x="6731000" y="4953000"/>
            <a:ext cx="43180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0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作业布置了就动笔，不等、不靠、不拖</a:t>
            </a:r>
            <a:endParaRPr lang="en-US" sz="11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3E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9525000" y="-1270000"/>
            <a:ext cx="3810000" cy="3810000"/>
          </a:xfrm>
          <a:prstGeom prst="ellipse">
            <a:avLst/>
          </a:prstGeom>
          <a:solidFill>
            <a:srgbClr val="4A5D3A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-635000" y="5080000"/>
            <a:ext cx="2540000" cy="2540000"/>
          </a:xfrm>
          <a:prstGeom prst="ellipse">
            <a:avLst/>
          </a:prstGeom>
          <a:solidFill>
            <a:srgbClr val="E8843C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508000" y="508000"/>
            <a:ext cx="1117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今天起，做三件小事</a:t>
            </a:r>
            <a:endParaRPr lang="en-US" sz="1100"/>
          </a:p>
        </p:txBody>
      </p:sp>
      <p:sp>
        <p:nvSpPr>
          <p:cNvPr id="5" name="AutoShape 5"/>
          <p:cNvSpPr/>
          <p:nvPr>
            <p:custDataLst>
              <p:tags r:id="rId1"/>
            </p:custDataLst>
          </p:nvPr>
        </p:nvSpPr>
        <p:spPr>
          <a:xfrm>
            <a:off x="508000" y="1905000"/>
            <a:ext cx="3454400" cy="4064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>
            <p:custDataLst>
              <p:tags r:id="rId2"/>
            </p:custDataLst>
          </p:nvPr>
        </p:nvSpPr>
        <p:spPr>
          <a:xfrm>
            <a:off x="508000" y="1905000"/>
            <a:ext cx="3454400" cy="76200"/>
          </a:xfrm>
          <a:prstGeom prst="roundRect">
            <a:avLst>
              <a:gd name="adj" fmla="val 0"/>
            </a:avLst>
          </a:prstGeom>
          <a:solidFill>
            <a:srgbClr val="4A5D3A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>
            <p:custDataLst>
              <p:tags r:id="rId3"/>
            </p:custDataLst>
          </p:nvPr>
        </p:nvSpPr>
        <p:spPr>
          <a:xfrm>
            <a:off x="762000" y="2286000"/>
            <a:ext cx="29464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4A5D3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</a:t>
            </a:r>
            <a:endParaRPr lang="en-US" sz="1100"/>
          </a:p>
        </p:txBody>
      </p:sp>
      <p:sp>
        <p:nvSpPr>
          <p:cNvPr id="8" name="AutoShape 8"/>
          <p:cNvSpPr/>
          <p:nvPr>
            <p:custDataLst>
              <p:tags r:id="rId4"/>
            </p:custDataLst>
          </p:nvPr>
        </p:nvSpPr>
        <p:spPr>
          <a:xfrm>
            <a:off x="762000" y="3429000"/>
            <a:ext cx="29464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000" b="0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早读提前2分钟进教室</a:t>
            </a:r>
            <a:endParaRPr lang="en-US" sz="1100"/>
          </a:p>
        </p:txBody>
      </p:sp>
      <p:cxnSp>
        <p:nvCxnSpPr>
          <p:cNvPr id="9" name="Connector 9"/>
          <p:cNvCxnSpPr/>
          <p:nvPr>
            <p:custDataLst>
              <p:tags r:id="rId5"/>
            </p:custDataLst>
          </p:nvPr>
        </p:nvCxnSpPr>
        <p:spPr>
          <a:xfrm rot="-14817">
            <a:off x="762014" y="4438650"/>
            <a:ext cx="29464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000000">
                <a:alpha val="8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" name="AutoShape 10"/>
          <p:cNvSpPr/>
          <p:nvPr>
            <p:custDataLst>
              <p:tags r:id="rId6"/>
            </p:custDataLst>
          </p:nvPr>
        </p:nvSpPr>
        <p:spPr>
          <a:xfrm>
            <a:off x="762000" y="4699000"/>
            <a:ext cx="29464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500" b="0" i="0" u="none" strike="noStrike">
                <a:solidFill>
                  <a:srgbClr val="88888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坐好，把书翻到今天要读的那一页。提前进入状态，让早读的效率更高，开启元气满满的一天。</a:t>
            </a:r>
            <a:endParaRPr lang="en-US" sz="1100"/>
          </a:p>
        </p:txBody>
      </p:sp>
      <p:sp>
        <p:nvSpPr>
          <p:cNvPr id="11" name="AutoShape 11"/>
          <p:cNvSpPr/>
          <p:nvPr>
            <p:custDataLst>
              <p:tags r:id="rId7"/>
            </p:custDataLst>
          </p:nvPr>
        </p:nvSpPr>
        <p:spPr>
          <a:xfrm>
            <a:off x="4368800" y="1905000"/>
            <a:ext cx="3454400" cy="4064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>
            <p:custDataLst>
              <p:tags r:id="rId8"/>
            </p:custDataLst>
          </p:nvPr>
        </p:nvSpPr>
        <p:spPr>
          <a:xfrm>
            <a:off x="4368800" y="1905000"/>
            <a:ext cx="3454400" cy="76200"/>
          </a:xfrm>
          <a:prstGeom prst="roundRect">
            <a:avLst>
              <a:gd name="adj" fmla="val 0"/>
            </a:avLst>
          </a:prstGeom>
          <a:solidFill>
            <a:srgbClr val="B5543E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>
            <p:custDataLst>
              <p:tags r:id="rId9"/>
            </p:custDataLst>
          </p:nvPr>
        </p:nvSpPr>
        <p:spPr>
          <a:xfrm>
            <a:off x="4622800" y="2286000"/>
            <a:ext cx="29464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B5543E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</a:t>
            </a:r>
            <a:endParaRPr lang="en-US" sz="1100"/>
          </a:p>
        </p:txBody>
      </p:sp>
      <p:sp>
        <p:nvSpPr>
          <p:cNvPr id="14" name="AutoShape 14"/>
          <p:cNvSpPr/>
          <p:nvPr>
            <p:custDataLst>
              <p:tags r:id="rId10"/>
            </p:custDataLst>
          </p:nvPr>
        </p:nvSpPr>
        <p:spPr>
          <a:xfrm>
            <a:off x="4622800" y="3429000"/>
            <a:ext cx="29464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000" b="0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今天的作业，不拖到明天</a:t>
            </a:r>
            <a:endParaRPr lang="en-US" sz="1100"/>
          </a:p>
        </p:txBody>
      </p:sp>
      <p:cxnSp>
        <p:nvCxnSpPr>
          <p:cNvPr id="15" name="Connector 15"/>
          <p:cNvCxnSpPr/>
          <p:nvPr>
            <p:custDataLst>
              <p:tags r:id="rId11"/>
            </p:custDataLst>
          </p:nvPr>
        </p:nvCxnSpPr>
        <p:spPr>
          <a:xfrm rot="-14817">
            <a:off x="4622814" y="4438650"/>
            <a:ext cx="29464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000000">
                <a:alpha val="8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" name="AutoShape 16"/>
          <p:cNvSpPr/>
          <p:nvPr>
            <p:custDataLst>
              <p:tags r:id="rId12"/>
            </p:custDataLst>
          </p:nvPr>
        </p:nvSpPr>
        <p:spPr>
          <a:xfrm>
            <a:off x="4622800" y="4699000"/>
            <a:ext cx="29464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500" b="0" i="0" u="none" strike="noStrike">
                <a:solidFill>
                  <a:srgbClr val="88888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放学前能写多少写多少，别留给晚上的自己。减少拖延，让夜晚拥有更多属于自己的休息和放松时间。</a:t>
            </a:r>
            <a:endParaRPr lang="en-US" sz="1100"/>
          </a:p>
        </p:txBody>
      </p:sp>
      <p:sp>
        <p:nvSpPr>
          <p:cNvPr id="17" name="AutoShape 17"/>
          <p:cNvSpPr/>
          <p:nvPr>
            <p:custDataLst>
              <p:tags r:id="rId13"/>
            </p:custDataLst>
          </p:nvPr>
        </p:nvSpPr>
        <p:spPr>
          <a:xfrm>
            <a:off x="8229600" y="1905000"/>
            <a:ext cx="3454400" cy="4064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8" name="AutoShape 18"/>
          <p:cNvSpPr/>
          <p:nvPr>
            <p:custDataLst>
              <p:tags r:id="rId14"/>
            </p:custDataLst>
          </p:nvPr>
        </p:nvSpPr>
        <p:spPr>
          <a:xfrm>
            <a:off x="8229600" y="1905000"/>
            <a:ext cx="3454400" cy="76200"/>
          </a:xfrm>
          <a:prstGeom prst="roundRect">
            <a:avLst>
              <a:gd name="adj" fmla="val 0"/>
            </a:avLst>
          </a:prstGeom>
          <a:solidFill>
            <a:srgbClr val="E8843C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9" name="AutoShape 19"/>
          <p:cNvSpPr/>
          <p:nvPr>
            <p:custDataLst>
              <p:tags r:id="rId15"/>
            </p:custDataLst>
          </p:nvPr>
        </p:nvSpPr>
        <p:spPr>
          <a:xfrm>
            <a:off x="8483600" y="2286000"/>
            <a:ext cx="29464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E8843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</a:t>
            </a:r>
            <a:endParaRPr lang="en-US" sz="1100"/>
          </a:p>
        </p:txBody>
      </p:sp>
      <p:sp>
        <p:nvSpPr>
          <p:cNvPr id="20" name="AutoShape 20"/>
          <p:cNvSpPr/>
          <p:nvPr>
            <p:custDataLst>
              <p:tags r:id="rId16"/>
            </p:custDataLst>
          </p:nvPr>
        </p:nvSpPr>
        <p:spPr>
          <a:xfrm>
            <a:off x="8483600" y="3429000"/>
            <a:ext cx="29464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2000" b="0" i="0" u="none" strike="noStrike">
                <a:solidFill>
                  <a:srgbClr val="2D2D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不会的题，主动问同学一次</a:t>
            </a:r>
            <a:endParaRPr lang="en-US" sz="1100"/>
          </a:p>
        </p:txBody>
      </p:sp>
      <p:cxnSp>
        <p:nvCxnSpPr>
          <p:cNvPr id="21" name="Connector 21"/>
          <p:cNvCxnSpPr/>
          <p:nvPr>
            <p:custDataLst>
              <p:tags r:id="rId17"/>
            </p:custDataLst>
          </p:nvPr>
        </p:nvCxnSpPr>
        <p:spPr>
          <a:xfrm rot="-14817">
            <a:off x="8483614" y="4438650"/>
            <a:ext cx="29464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000000">
                <a:alpha val="8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" name="AutoShape 22"/>
          <p:cNvSpPr/>
          <p:nvPr>
            <p:custDataLst>
              <p:tags r:id="rId18"/>
            </p:custDataLst>
          </p:nvPr>
        </p:nvSpPr>
        <p:spPr>
          <a:xfrm>
            <a:off x="8483600" y="4699000"/>
            <a:ext cx="29464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500" b="0" i="0" u="none" strike="noStrike">
                <a:solidFill>
                  <a:srgbClr val="88888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一个人卡住，全排都走不动。主动交流不仅能快速解决问题，还能通过讨论加深对知识点的理解。</a:t>
            </a:r>
            <a:endParaRPr lang="en-US" sz="11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4A2E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1270000" y="-1270000"/>
            <a:ext cx="5080000" cy="5080000"/>
          </a:xfrm>
          <a:prstGeom prst="ellipse">
            <a:avLst/>
          </a:prstGeom>
          <a:solidFill>
            <a:srgbClr val="FFFFFF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10160000" y="4445000"/>
            <a:ext cx="3810000" cy="3810000"/>
          </a:xfrm>
          <a:prstGeom prst="ellipse">
            <a:avLst/>
          </a:prstGeom>
          <a:solidFill>
            <a:srgbClr val="E8843C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635000" y="2286000"/>
            <a:ext cx="109220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33000"/>
              </a:lnSpc>
              <a:defRPr/>
            </a:pP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军训会结束，</a:t>
            </a:r>
            <a:br>
              <a:rPr lang="en-US" sz="4800" b="1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但你站出来的那个样子，</a:t>
            </a:r>
            <a:r>
              <a:rPr lang="en-US" sz="4800" b="1" i="0" u="none" strike="noStrike">
                <a:solidFill>
                  <a:srgbClr val="E8843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别丢</a:t>
            </a:r>
            <a:r>
              <a:rPr lang="en-US" sz="4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。</a:t>
            </a:r>
            <a:endParaRPr lang="en-US" sz="110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2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3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4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5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6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7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8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9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10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11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12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13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14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15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16.xml><?xml version="1.0" encoding="utf-8"?>
<p:tagLst xmlns:p="http://schemas.openxmlformats.org/presentationml/2006/main">
  <p:tag name="KSO_WM_DIAGRAM_VIRTUALLY_FRAME" val="{&quot;height&quot;:315,&quot;left&quot;:40,&quot;top&quot;:160,&quot;width&quot;:880}"/>
</p:tagLst>
</file>

<file path=ppt/tags/tag17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18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19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20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21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22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23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24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25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26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27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28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29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30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31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32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33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ags/tag34.xml><?xml version="1.0" encoding="utf-8"?>
<p:tagLst xmlns:p="http://schemas.openxmlformats.org/presentationml/2006/main">
  <p:tag name="KSO_WM_DIAGRAM_VIRTUALLY_FRAME" val="{&quot;height&quot;:320,&quot;left&quot;:40,&quot;top&quot;:150,&quot;width&quot;:880}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976</Words>
  <Application>WPS 演示</Application>
  <PresentationFormat/>
  <Paragraphs>122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Arial</vt:lpstr>
      <vt:lpstr>宋体</vt:lpstr>
      <vt:lpstr>Wingdings</vt:lpstr>
      <vt:lpstr>Arial</vt:lpstr>
      <vt:lpstr>Noto Sans SC</vt:lpstr>
      <vt:lpstr>Noto Sans SC Medium</vt:lpstr>
      <vt:lpstr>微软雅黑</vt:lpstr>
      <vt:lpstr>Arial Unicode MS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G***g</cp:lastModifiedBy>
  <cp:revision>5</cp:revision>
  <dcterms:created xsi:type="dcterms:W3CDTF">2026-09-27T15:18:00Z</dcterms:created>
  <dcterms:modified xsi:type="dcterms:W3CDTF">2026-09-28T07:23:51Z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{"Label":"1","ContentProducer":"001191110102MACQD9K64010000","ProduceID":"7690234224506982610","ReservedCode1":"","ContentPropagator":"","PropagateID":"","ReservedCode2":""}</vt:lpwstr>
  </property>
  <property fmtid="{D5CDD505-2E9C-101B-9397-08002B2CF9AE}" pid="3" name="ICV">
    <vt:lpwstr>31814DCC88C944F7971AB81758245EF3_12</vt:lpwstr>
  </property>
  <property fmtid="{D5CDD505-2E9C-101B-9397-08002B2CF9AE}" pid="4" name="KSOProductBuildVer">
    <vt:lpwstr>2052-12.1.0.28505</vt:lpwstr>
  </property>
</Properties>
</file>