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gs" Target="tags/tag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image" Target="file:///D:\qq&#25991;&#20214;\712321467\Image\C2C\Image2\%7b75232B38-A165-1FB7-499C-2E1C792CACB5%7d.png" TargetMode="External"/><Relationship Id="rId18" Type="http://schemas.openxmlformats.org/officeDocument/2006/relationships/image" Target="../media/image1.pn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073743875" descr="学科网 zxxk.com"/>
          <p:cNvPicPr>
            <a:picLocks noChangeAspect="1"/>
          </p:cNvPicPr>
          <p:nvPr/>
        </p:nvPicPr>
        <p:blipFill>
          <a:blip r:embed="rId18" r:link="rId19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8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9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5.png"/><Relationship Id="rId2" Type="http://schemas.openxmlformats.org/officeDocument/2006/relationships/image" Target="../media/image17.jpeg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.xml"/><Relationship Id="rId3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5" Type="http://schemas.openxmlformats.org/officeDocument/2006/relationships/image" Target="../media/image19.png"/><Relationship Id="rId4" Type="http://schemas.openxmlformats.org/officeDocument/2006/relationships/image" Target="../media/image10.png"/><Relationship Id="rId3" Type="http://schemas.openxmlformats.org/officeDocument/2006/relationships/image" Target="../media/image23.png"/><Relationship Id="rId2" Type="http://schemas.openxmlformats.org/officeDocument/2006/relationships/image" Target="../media/image26.jpeg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8.png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10.png"/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7" Type="http://schemas.openxmlformats.org/officeDocument/2006/relationships/image" Target="../media/image35.png"/><Relationship Id="rId6" Type="http://schemas.openxmlformats.org/officeDocument/2006/relationships/image" Target="../media/image10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6.xml"/><Relationship Id="rId5" Type="http://schemas.openxmlformats.org/officeDocument/2006/relationships/image" Target="../media/image37.png"/><Relationship Id="rId4" Type="http://schemas.openxmlformats.org/officeDocument/2006/relationships/image" Target="../media/image7.png"/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-638" y="0"/>
            <a:ext cx="12192000" cy="6858000"/>
          </a:xfrm>
          <a:prstGeom prst="roundRect">
            <a:avLst/>
          </a:prstGeom>
          <a:solidFill>
            <a:srgbClr val="000000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-251003" y="739007"/>
            <a:ext cx="12382500" cy="1280447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8500"/>
              </a:lnSpc>
            </a:pPr>
            <a:r>
              <a:rPr lang="zh-CN" altLang="en-US" sz="5700" b="1" i="0">
                <a:solidFill>
                  <a:srgbClr val="FFFFFF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班级公约｜自律者方得自由</a:t>
            </a:r>
            <a:endParaRPr lang="zh-CN" altLang="en-US" sz="5700" b="1" i="0">
              <a:solidFill>
                <a:srgbClr val="FFFFFF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4921872" y="2083118"/>
            <a:ext cx="2794000" cy="50800"/>
          </a:xfrm>
          <a:prstGeom prst="roundRect">
            <a:avLst/>
          </a:prstGeom>
          <a:solidFill>
            <a:srgbClr val="4CAF5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-250917" y="2199189"/>
            <a:ext cx="12382500" cy="8255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4800"/>
              </a:lnSpc>
            </a:pPr>
            <a:r>
              <a:rPr lang="zh-CN" altLang="en-US" sz="3200" b="1" i="0">
                <a:solidFill>
                  <a:srgbClr val="FFFFFF">
                    <a:alpha val="94901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新学期·第一课 共建我们的理想班级</a:t>
            </a:r>
            <a:endParaRPr lang="zh-CN" altLang="en-US" sz="3200" b="1" i="0">
              <a:solidFill>
                <a:srgbClr val="FFFFFF">
                  <a:alpha val="94901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6" name="文本3"/>
          <p:cNvSpPr txBox="1"/>
          <p:nvPr/>
        </p:nvSpPr>
        <p:spPr>
          <a:xfrm>
            <a:off x="539744" y="2815657"/>
            <a:ext cx="11112500" cy="7620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3000"/>
              </a:lnSpc>
            </a:pPr>
            <a:r>
              <a:rPr lang="zh-CN" altLang="en-US" sz="2000" b="0" i="0">
                <a:solidFill>
                  <a:srgbClr val="FFFFFF">
                    <a:alpha val="8196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“ 规矩不是冰冷的约束，而是守护我们每个人自由成长的底气 ”</a:t>
            </a:r>
            <a:endParaRPr lang="zh-CN" altLang="en-US" sz="2000" b="0" i="0">
              <a:solidFill>
                <a:srgbClr val="FFFFFF">
                  <a:alpha val="8196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7" name="形状3"/>
          <p:cNvSpPr txBox="1"/>
          <p:nvPr/>
        </p:nvSpPr>
        <p:spPr>
          <a:xfrm>
            <a:off x="7722032" y="4212593"/>
            <a:ext cx="3048000" cy="457200"/>
          </a:xfrm>
          <a:prstGeom prst="roundRect">
            <a:avLst/>
          </a:prstGeom>
          <a:solidFill>
            <a:srgbClr val="4CAF50">
              <a:alpha val="25098"/>
            </a:srgbClr>
          </a:solidFill>
          <a:ln w="12700">
            <a:solidFill>
              <a:srgbClr val="FFFFFF">
                <a:alpha val="25098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7487974" y="4117067"/>
            <a:ext cx="3238500" cy="6477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3100"/>
              </a:lnSpc>
            </a:pPr>
            <a:r>
              <a:rPr lang="zh-CN" altLang="en-US" sz="2100" b="1" dirty="0">
                <a:solidFill>
                  <a:srgbClr val="FFFFFF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高一</a:t>
            </a:r>
            <a:r>
              <a:rPr lang="en-US" altLang="zh-CN" sz="2100" b="1" dirty="0">
                <a:solidFill>
                  <a:srgbClr val="FFFFFF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6</a:t>
            </a:r>
            <a:r>
              <a:rPr lang="zh-CN" altLang="en-US" sz="2100" b="1" i="0" dirty="0">
                <a:solidFill>
                  <a:srgbClr val="FFFFFF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班 · 主题班会</a:t>
            </a:r>
            <a:endParaRPr lang="zh-CN" altLang="en-US" sz="2100" b="1" i="0" dirty="0">
              <a:solidFill>
                <a:srgbClr val="FFFFFF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11982" y="145771"/>
            <a:ext cx="10858500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5100"/>
              </a:lnSpc>
            </a:pPr>
            <a:r>
              <a:rPr lang="zh-CN" altLang="en-US" sz="34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老师自我介绍 &amp; 班级定位</a:t>
            </a:r>
            <a:endParaRPr lang="zh-CN" altLang="en-US" sz="34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657892" y="1812852"/>
            <a:ext cx="3429000" cy="1057275"/>
          </a:xfrm>
          <a:prstGeom prst="roundRect">
            <a:avLst/>
          </a:prstGeom>
          <a:solidFill>
            <a:srgbClr val="FFFFFF">
              <a:alpha val="65098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3"/>
          <p:cNvSpPr txBox="1"/>
          <p:nvPr/>
        </p:nvSpPr>
        <p:spPr>
          <a:xfrm>
            <a:off x="657806" y="1755619"/>
            <a:ext cx="3429000" cy="50800"/>
          </a:xfrm>
          <a:prstGeom prst="roundRect">
            <a:avLst/>
          </a:prstGeom>
          <a:solidFill>
            <a:srgbClr val="4CAF5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文本2"/>
          <p:cNvSpPr txBox="1"/>
          <p:nvPr/>
        </p:nvSpPr>
        <p:spPr>
          <a:xfrm>
            <a:off x="753142" y="1971599"/>
            <a:ext cx="3238500" cy="76415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500"/>
              </a:lnSpc>
            </a:pPr>
            <a:r>
              <a:rPr lang="zh-CN" altLang="en-US" sz="30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01 我的带班风格</a:t>
            </a:r>
            <a:endParaRPr lang="zh-CN" altLang="en-US" sz="30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7" name="文本3"/>
          <p:cNvSpPr txBox="1"/>
          <p:nvPr/>
        </p:nvSpPr>
        <p:spPr>
          <a:xfrm>
            <a:off x="5650982" y="1756039"/>
            <a:ext cx="5886450" cy="366621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5400"/>
              </a:lnSpc>
            </a:pPr>
            <a:r>
              <a:rPr lang="zh-CN" altLang="en-US" sz="2800" b="0" i="0">
                <a:solidFill>
                  <a:srgbClr val="00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      </a:t>
            </a:r>
            <a:r>
              <a:rPr lang="zh-CN" altLang="en-US" sz="28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拒绝用吼叫和指责管理班级，我会包容大家初来乍到的陌生与紧张。但对于屡教不改、恶意破坏班级秩序、影响集体的行为，我会始终坚守原则，绝不妥协。</a:t>
            </a:r>
            <a:endParaRPr lang="zh-CN" altLang="en-US" sz="28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8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72" y="3440821"/>
            <a:ext cx="4760709" cy="31322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05514" y="130121"/>
            <a:ext cx="10858500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5100"/>
              </a:lnSpc>
            </a:pPr>
            <a:r>
              <a:rPr lang="zh-CN" altLang="en-US" sz="34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老师自我介绍 &amp; 班级定位</a:t>
            </a:r>
            <a:endParaRPr lang="zh-CN" altLang="en-US" sz="34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形状4"/>
          <p:cNvSpPr txBox="1"/>
          <p:nvPr/>
        </p:nvSpPr>
        <p:spPr>
          <a:xfrm>
            <a:off x="1148867" y="1354242"/>
            <a:ext cx="3429000" cy="1009650"/>
          </a:xfrm>
          <a:prstGeom prst="roundRect">
            <a:avLst/>
          </a:prstGeom>
          <a:solidFill>
            <a:srgbClr val="FFFFFF">
              <a:alpha val="65098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形状5"/>
          <p:cNvSpPr txBox="1"/>
          <p:nvPr/>
        </p:nvSpPr>
        <p:spPr>
          <a:xfrm>
            <a:off x="1154954" y="1350750"/>
            <a:ext cx="3429000" cy="50800"/>
          </a:xfrm>
          <a:prstGeom prst="roundRect">
            <a:avLst/>
          </a:prstGeom>
          <a:solidFill>
            <a:srgbClr val="4CAF5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6" name="文本4"/>
          <p:cNvSpPr txBox="1"/>
          <p:nvPr/>
        </p:nvSpPr>
        <p:spPr>
          <a:xfrm>
            <a:off x="1244117" y="1512989"/>
            <a:ext cx="3238500" cy="76415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500"/>
              </a:lnSpc>
            </a:pPr>
            <a:r>
              <a:rPr lang="zh-CN" altLang="en-US" sz="30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02 我的角色定位</a:t>
            </a:r>
            <a:endParaRPr lang="zh-CN" altLang="en-US" sz="30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7" name="文本5"/>
          <p:cNvSpPr txBox="1"/>
          <p:nvPr/>
        </p:nvSpPr>
        <p:spPr>
          <a:xfrm>
            <a:off x="305514" y="2800826"/>
            <a:ext cx="5202777" cy="258071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700"/>
              </a:lnSpc>
            </a:pPr>
            <a:r>
              <a:rPr lang="zh-CN" altLang="en-US" sz="2500" b="0" i="0">
                <a:solidFill>
                  <a:srgbClr val="00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      </a:t>
            </a:r>
            <a:r>
              <a:rPr lang="zh-CN" altLang="en-US" sz="25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我不是你们的对立面，而是全班的“保护伞”。抓纪律、立规矩，不是为了为难谁，而是为了给认真的同学创造不被打扰的环境，让每一份努力都能得到公平的回报。</a:t>
            </a:r>
            <a:endParaRPr lang="zh-CN" altLang="en-US" sz="25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8" name="形状6"/>
          <p:cNvSpPr txBox="1"/>
          <p:nvPr/>
        </p:nvSpPr>
        <p:spPr>
          <a:xfrm>
            <a:off x="7109746" y="1350674"/>
            <a:ext cx="3724275" cy="1016203"/>
          </a:xfrm>
          <a:prstGeom prst="roundRect">
            <a:avLst/>
          </a:prstGeom>
          <a:solidFill>
            <a:srgbClr val="FFFFFF">
              <a:alpha val="65098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形状7"/>
          <p:cNvSpPr txBox="1"/>
          <p:nvPr/>
        </p:nvSpPr>
        <p:spPr>
          <a:xfrm>
            <a:off x="7109746" y="1350674"/>
            <a:ext cx="3724275" cy="50206"/>
          </a:xfrm>
          <a:prstGeom prst="roundRect">
            <a:avLst/>
          </a:prstGeom>
          <a:solidFill>
            <a:srgbClr val="4CAF5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0" name="文本6"/>
          <p:cNvSpPr txBox="1"/>
          <p:nvPr/>
        </p:nvSpPr>
        <p:spPr>
          <a:xfrm>
            <a:off x="7204996" y="1509417"/>
            <a:ext cx="3533775" cy="76415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500"/>
              </a:lnSpc>
            </a:pPr>
            <a:r>
              <a:rPr lang="zh-CN" altLang="en-US" sz="30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03 我们的相处准则</a:t>
            </a:r>
            <a:endParaRPr lang="zh-CN" altLang="en-US" sz="30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1" name="文本7"/>
          <p:cNvSpPr txBox="1"/>
          <p:nvPr/>
        </p:nvSpPr>
        <p:spPr>
          <a:xfrm>
            <a:off x="6294853" y="2853833"/>
            <a:ext cx="5353050" cy="258071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700"/>
              </a:lnSpc>
            </a:pPr>
            <a:r>
              <a:rPr lang="zh-CN" altLang="en-US" sz="2500" b="0" i="0">
                <a:solidFill>
                  <a:srgbClr val="00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       </a:t>
            </a:r>
            <a:r>
              <a:rPr lang="zh-CN" altLang="en-US" sz="25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温柔且有底线，宽容却不纵容。我允许大家在成长中试错，但绝不允许肆意破坏规则。在这里，自由永远与责任并行，希望我们能互相尊重，共同营造温暖的班级氛围。</a:t>
            </a:r>
            <a:endParaRPr lang="zh-CN" altLang="en-US" sz="25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55244" y="55188"/>
            <a:ext cx="10858500" cy="10795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5100"/>
              </a:lnSpc>
            </a:pPr>
            <a:r>
              <a:rPr lang="zh-CN" altLang="en-US" sz="34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灵魂拷问①：我们想要什么样的班级？</a:t>
            </a:r>
            <a:endParaRPr lang="zh-CN" altLang="en-US" sz="34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4" name="图片1"/>
          <p:cNvPicPr>
            <a:picLocks noChangeAspect="1"/>
          </p:cNvPicPr>
          <p:nvPr/>
        </p:nvPicPr>
        <p:blipFill>
          <a:blip r:embed="rId2"/>
          <a:srcRect l="16601" r="16601"/>
          <a:stretch>
            <a:fillRect/>
          </a:stretch>
        </p:blipFill>
        <p:spPr>
          <a:xfrm>
            <a:off x="274644" y="1235926"/>
            <a:ext cx="4826000" cy="4064000"/>
          </a:xfrm>
          <a:prstGeom prst="rect">
            <a:avLst/>
          </a:prstGeom>
        </p:spPr>
      </p:pic>
      <p:sp>
        <p:nvSpPr>
          <p:cNvPr id="5" name="文本2"/>
          <p:cNvSpPr txBox="1"/>
          <p:nvPr/>
        </p:nvSpPr>
        <p:spPr>
          <a:xfrm>
            <a:off x="5798934" y="1331043"/>
            <a:ext cx="5143500" cy="4063384"/>
          </a:xfrm>
          <a:prstGeom prst="rect">
            <a:avLst/>
          </a:prstGeom>
          <a:noFill/>
        </p:spPr>
        <p:txBody>
          <a:bodyPr anchor="ctr"/>
          <a:lstStyle/>
          <a:p>
            <a:pPr marL="0" algn="l"/>
          </a:p>
          <a:p>
            <a:pPr marL="0" algn="l">
              <a:lnSpc>
                <a:spcPts val="3200"/>
              </a:lnSpc>
            </a:pPr>
            <a:r>
              <a:rPr lang="zh-CN" altLang="en-US" sz="22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• 老师风趣幽默，讲课像说单口相声，知识点都变成段子，让人忍不住想记笔记！</a:t>
            </a:r>
            <a:endParaRPr lang="zh-CN" altLang="en-US" sz="22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3200"/>
              </a:lnSpc>
            </a:pPr>
            <a:r>
              <a:rPr lang="zh-CN" altLang="en-US" sz="22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• 同学间互帮互助，像超级英雄团队，你数学不好我帮你，我英语不行你教我。</a:t>
            </a:r>
            <a:endParaRPr lang="zh-CN" altLang="en-US" sz="22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3200"/>
              </a:lnSpc>
            </a:pPr>
            <a:r>
              <a:rPr lang="zh-CN" altLang="en-US" sz="22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• 自习课安静得能听到笔尖跳舞，想躺平都不好意思，氛围直接拉满！</a:t>
            </a:r>
            <a:endParaRPr lang="zh-CN" altLang="en-US" sz="22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/>
            <a:endParaRPr lang="zh-CN" altLang="en-US" sz="22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6" name="文本3"/>
          <p:cNvSpPr txBox="1"/>
          <p:nvPr/>
        </p:nvSpPr>
        <p:spPr>
          <a:xfrm>
            <a:off x="1323899" y="5495373"/>
            <a:ext cx="10629900" cy="113974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2600" b="1" i="0">
                <a:solidFill>
                  <a:srgbClr val="F59E0B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互动环节：</a:t>
            </a:r>
            <a:endParaRPr lang="zh-CN" altLang="en-US" sz="2600" b="1" i="0">
              <a:solidFill>
                <a:srgbClr val="F59E0B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3500"/>
              </a:lnSpc>
            </a:pPr>
            <a:r>
              <a:rPr lang="zh-CN" altLang="en-US" sz="24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拿起你的小本本，写下你心中的“梦中情班”！稍后我们来看看谁的脑洞最大！</a:t>
            </a:r>
            <a:endParaRPr lang="zh-CN" altLang="en-US" sz="24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7" name="文本4"/>
          <p:cNvSpPr txBox="1"/>
          <p:nvPr/>
        </p:nvSpPr>
        <p:spPr>
          <a:xfrm>
            <a:off x="5892660" y="1038958"/>
            <a:ext cx="2832100" cy="68410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800"/>
              </a:lnSpc>
            </a:pPr>
            <a:r>
              <a:rPr lang="zh-CN" altLang="en-US" sz="26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理想班级大畅想：</a:t>
            </a:r>
            <a:endParaRPr lang="zh-CN" altLang="en-US" sz="26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539382" y="11411"/>
            <a:ext cx="10858500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灵魂拷问②：我们最讨厌什么样的行为？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4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53" y="1670637"/>
            <a:ext cx="4064000" cy="2286000"/>
          </a:xfrm>
          <a:prstGeom prst="rect">
            <a:avLst/>
          </a:prstGeom>
          <a:ln w="9525">
            <a:solidFill>
              <a:srgbClr val="FFFFFF">
                <a:alpha val="0"/>
              </a:srgbClr>
            </a:solidFill>
            <a:prstDash val="solid"/>
          </a:ln>
        </p:spPr>
      </p:pic>
      <p:sp>
        <p:nvSpPr>
          <p:cNvPr id="5" name="文本2"/>
          <p:cNvSpPr txBox="1"/>
          <p:nvPr/>
        </p:nvSpPr>
        <p:spPr>
          <a:xfrm>
            <a:off x="4984652" y="895169"/>
            <a:ext cx="6413500" cy="70678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000"/>
              </a:lnSpc>
            </a:pPr>
            <a:r>
              <a:rPr lang="zh-CN" altLang="en-US" sz="27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班级“行为刺客”大曝光！</a:t>
            </a:r>
            <a:endParaRPr lang="zh-CN" altLang="en-US" sz="27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6" name="文本3"/>
          <p:cNvSpPr txBox="1"/>
          <p:nvPr/>
        </p:nvSpPr>
        <p:spPr>
          <a:xfrm>
            <a:off x="4719847" y="1556852"/>
            <a:ext cx="3270247" cy="113971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01 课间跑酷选手</a:t>
            </a:r>
            <a:endParaRPr lang="zh-CN" altLang="en-US" sz="18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6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走廊上演“速度与激情”，无视安全的追风少年，吓得路人瑟瑟发抖。</a:t>
            </a:r>
            <a:endParaRPr lang="zh-CN" altLang="en-US" sz="16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7" name="文本4"/>
          <p:cNvSpPr txBox="1"/>
          <p:nvPr/>
        </p:nvSpPr>
        <p:spPr>
          <a:xfrm>
            <a:off x="4667774" y="2707491"/>
            <a:ext cx="3451222" cy="113971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02 课堂话痨大师</a:t>
            </a:r>
            <a:endParaRPr lang="zh-CN" altLang="en-US" sz="18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6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自带扩音器属性，一言不合开启“唐僧模式”，老师讲课都插不上嘴。</a:t>
            </a:r>
            <a:endParaRPr lang="zh-CN" altLang="en-US" sz="16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8" name="文本5"/>
          <p:cNvSpPr txBox="1"/>
          <p:nvPr/>
        </p:nvSpPr>
        <p:spPr>
          <a:xfrm>
            <a:off x="4668012" y="3847290"/>
            <a:ext cx="3703044" cy="113971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03 作业复制粘贴侠</a:t>
            </a:r>
            <a:endParaRPr lang="zh-CN" altLang="en-US" sz="18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6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Ctrl+C/V 玩得贼溜，知识半点没吸收，糊弄学十级选手，纯属自欺欺人。</a:t>
            </a:r>
            <a:endParaRPr lang="zh-CN" altLang="en-US" sz="16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9" name="文本6"/>
          <p:cNvSpPr txBox="1"/>
          <p:nvPr/>
        </p:nvSpPr>
        <p:spPr>
          <a:xfrm>
            <a:off x="8307915" y="1601981"/>
            <a:ext cx="3603622" cy="113971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04 飞鸽传书专员</a:t>
            </a:r>
            <a:endParaRPr lang="zh-CN" altLang="en-US" sz="18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6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胳膊比长臂猿还长，跨越山海传纸条，眼里只有“快递”没有课堂。</a:t>
            </a:r>
            <a:endParaRPr lang="zh-CN" altLang="en-US" sz="16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0" name="文本7"/>
          <p:cNvSpPr txBox="1"/>
          <p:nvPr/>
        </p:nvSpPr>
        <p:spPr>
          <a:xfrm>
            <a:off x="8370760" y="2815133"/>
            <a:ext cx="3603622" cy="113971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05 “隐形”霸凌者</a:t>
            </a:r>
            <a:endParaRPr lang="zh-CN" altLang="en-US" sz="18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6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起侮辱外号、孤立同学，专挑软柿子捏，给别人的心灵偷偷捅小刀。</a:t>
            </a:r>
            <a:endParaRPr lang="zh-CN" altLang="en-US" sz="16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1" name="文本8"/>
          <p:cNvSpPr txBox="1"/>
          <p:nvPr/>
        </p:nvSpPr>
        <p:spPr>
          <a:xfrm>
            <a:off x="8307886" y="3846967"/>
            <a:ext cx="3603622" cy="113971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8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06 课堂梦游大神</a:t>
            </a:r>
            <a:endParaRPr lang="zh-CN" altLang="en-US" sz="18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6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老师在讲台上激情澎湃，他在课桌前鼾声如雷，雷打不动的特困生。</a:t>
            </a:r>
            <a:endParaRPr lang="zh-CN" altLang="en-US" sz="16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12" name="组合1"/>
          <p:cNvGrpSpPr/>
          <p:nvPr/>
        </p:nvGrpSpPr>
        <p:grpSpPr>
          <a:xfrm>
            <a:off x="762000" y="5391150"/>
            <a:ext cx="10635853" cy="1333500"/>
            <a:chOff x="0" y="0"/>
            <a:chExt cx="10635853" cy="1333500"/>
          </a:xfrm>
        </p:grpSpPr>
        <p:sp>
          <p:nvSpPr>
            <p:cNvPr id="13" name="形状8"/>
            <p:cNvSpPr txBox="1"/>
            <p:nvPr/>
          </p:nvSpPr>
          <p:spPr>
            <a:xfrm>
              <a:off x="0" y="6353"/>
              <a:ext cx="10635853" cy="1327147"/>
            </a:xfrm>
            <a:prstGeom prst="roundRect">
              <a:avLst/>
            </a:prstGeom>
            <a:solidFill>
              <a:srgbClr val="4CAF50">
                <a:alpha val="14901"/>
              </a:srgbClr>
            </a:solidFill>
            <a:ln w="12700">
              <a:solidFill>
                <a:srgbClr val="4CAF50">
                  <a:alpha val="29803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14" name="图片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4000" y="298450"/>
              <a:ext cx="355600" cy="355600"/>
            </a:xfrm>
            <a:prstGeom prst="rect">
              <a:avLst/>
            </a:prstGeom>
          </p:spPr>
        </p:pic>
        <p:sp>
          <p:nvSpPr>
            <p:cNvPr id="15" name="文本9"/>
            <p:cNvSpPr txBox="1"/>
            <p:nvPr/>
          </p:nvSpPr>
          <p:spPr>
            <a:xfrm>
              <a:off x="675999" y="0"/>
              <a:ext cx="9842500" cy="126804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000"/>
                </a:lnSpc>
              </a:pPr>
              <a:r>
                <a:rPr lang="zh-CN" altLang="en-US" sz="2200" b="1" i="0">
                  <a:solidFill>
                    <a:srgbClr val="333333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📝 互动时刻：</a:t>
              </a:r>
              <a:r>
                <a:rPr lang="zh-CN" altLang="en-US" sz="2300" b="0" i="0">
                  <a:solidFill>
                    <a:srgbClr val="1F2329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 </a:t>
              </a:r>
              <a:r>
                <a:rPr lang="zh-CN" altLang="en-US" sz="2100" b="0" i="0">
                  <a:solidFill>
                    <a:srgbClr val="555555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拿起你的小本本，写下1-2个你最想“拉黑”的班级烦人行为！稍后我们来评选“年度最烦行为奖”，看看谁的吐槽最能戳中全班的笑点与痛点，让这些“行为刺客”无处遁形！</a:t>
              </a:r>
              <a:endParaRPr lang="zh-CN" altLang="en-US" sz="21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324" y="114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20631" y="-533"/>
            <a:ext cx="7277100" cy="80240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深度解读：为什么班级一定要立规矩？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4" name="组合2"/>
          <p:cNvGrpSpPr/>
          <p:nvPr/>
        </p:nvGrpSpPr>
        <p:grpSpPr>
          <a:xfrm>
            <a:off x="505025" y="959034"/>
            <a:ext cx="5349002" cy="2163552"/>
            <a:chOff x="0" y="0"/>
            <a:chExt cx="5349002" cy="2163552"/>
          </a:xfrm>
        </p:grpSpPr>
        <p:sp>
          <p:nvSpPr>
            <p:cNvPr id="5" name="形状2"/>
            <p:cNvSpPr txBox="1"/>
            <p:nvPr/>
          </p:nvSpPr>
          <p:spPr>
            <a:xfrm>
              <a:off x="0" y="0"/>
              <a:ext cx="5349002" cy="1978019"/>
            </a:xfrm>
            <a:prstGeom prst="roundRect">
              <a:avLst/>
            </a:prstGeom>
            <a:solidFill>
              <a:srgbClr val="FFFFFF">
                <a:alpha val="54901"/>
              </a:srgbClr>
            </a:solidFill>
            <a:ln w="12700">
              <a:solidFill>
                <a:srgbClr val="4CAF50">
                  <a:alpha val="2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6" name="图片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4000" y="190498"/>
              <a:ext cx="417483" cy="506373"/>
            </a:xfrm>
            <a:prstGeom prst="rect">
              <a:avLst/>
            </a:prstGeom>
          </p:spPr>
        </p:pic>
        <p:sp>
          <p:nvSpPr>
            <p:cNvPr id="7" name="文本2"/>
            <p:cNvSpPr txBox="1"/>
            <p:nvPr/>
          </p:nvSpPr>
          <p:spPr>
            <a:xfrm>
              <a:off x="666750" y="95248"/>
              <a:ext cx="4631453" cy="80917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4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01 规矩 = 保护每个人的权利</a:t>
              </a:r>
              <a:endParaRPr lang="zh-CN" altLang="en-US" sz="24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8" name="文本3"/>
            <p:cNvSpPr txBox="1"/>
            <p:nvPr/>
          </p:nvSpPr>
          <p:spPr>
            <a:xfrm>
              <a:off x="159344" y="686850"/>
              <a:ext cx="5022843" cy="147670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600"/>
                </a:lnSpc>
              </a:pP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上课讲话、打闹看似小事，实则剥夺了全班同学</a:t>
              </a:r>
              <a:r>
                <a:rPr lang="zh-CN" altLang="en-US" sz="20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安静听课、认真学习的权利</a:t>
              </a: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。规矩是维护集体公平的底线。</a:t>
              </a:r>
              <a:endParaRPr lang="zh-CN" altLang="en-US" sz="20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grpSp>
        <p:nvGrpSpPr>
          <p:cNvPr id="9" name="组合3"/>
          <p:cNvGrpSpPr/>
          <p:nvPr/>
        </p:nvGrpSpPr>
        <p:grpSpPr>
          <a:xfrm>
            <a:off x="6407325" y="959308"/>
            <a:ext cx="5349002" cy="2163552"/>
            <a:chOff x="0" y="0"/>
            <a:chExt cx="5349002" cy="2163552"/>
          </a:xfrm>
        </p:grpSpPr>
        <p:sp>
          <p:nvSpPr>
            <p:cNvPr id="10" name="形状3"/>
            <p:cNvSpPr txBox="1"/>
            <p:nvPr/>
          </p:nvSpPr>
          <p:spPr>
            <a:xfrm>
              <a:off x="0" y="0"/>
              <a:ext cx="5349002" cy="1978019"/>
            </a:xfrm>
            <a:prstGeom prst="roundRect">
              <a:avLst/>
            </a:prstGeom>
            <a:solidFill>
              <a:srgbClr val="FFFFFF">
                <a:alpha val="54901"/>
              </a:srgbClr>
            </a:solidFill>
            <a:ln w="12700">
              <a:solidFill>
                <a:srgbClr val="4CAF50">
                  <a:alpha val="2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11" name="图片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9096" y="246624"/>
              <a:ext cx="417483" cy="506373"/>
            </a:xfrm>
            <a:prstGeom prst="rect">
              <a:avLst/>
            </a:prstGeom>
          </p:spPr>
        </p:pic>
        <p:sp>
          <p:nvSpPr>
            <p:cNvPr id="12" name="文本4"/>
            <p:cNvSpPr txBox="1"/>
            <p:nvPr/>
          </p:nvSpPr>
          <p:spPr>
            <a:xfrm>
              <a:off x="576415" y="38569"/>
              <a:ext cx="4631453" cy="80917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4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02 自由有界，无规则则无自由</a:t>
              </a:r>
              <a:endParaRPr lang="zh-CN" altLang="en-US" sz="24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13" name="文本5"/>
            <p:cNvSpPr txBox="1"/>
            <p:nvPr/>
          </p:nvSpPr>
          <p:spPr>
            <a:xfrm>
              <a:off x="159343" y="686850"/>
              <a:ext cx="5022843" cy="147670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600"/>
                </a:lnSpc>
              </a:pP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真正的自由，是自律之后的从容，而非肆无忌惮的放纵。规则不是束缚，而是保障每个人有序生活的安全护栏。</a:t>
              </a:r>
              <a:endParaRPr lang="zh-CN" altLang="en-US" sz="20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grpSp>
        <p:nvGrpSpPr>
          <p:cNvPr id="14" name="组合5"/>
          <p:cNvGrpSpPr/>
          <p:nvPr/>
        </p:nvGrpSpPr>
        <p:grpSpPr>
          <a:xfrm>
            <a:off x="504787" y="3211256"/>
            <a:ext cx="5349002" cy="2163552"/>
            <a:chOff x="0" y="0"/>
            <a:chExt cx="5349002" cy="2163552"/>
          </a:xfrm>
        </p:grpSpPr>
        <p:sp>
          <p:nvSpPr>
            <p:cNvPr id="15" name="形状4"/>
            <p:cNvSpPr txBox="1"/>
            <p:nvPr/>
          </p:nvSpPr>
          <p:spPr>
            <a:xfrm>
              <a:off x="0" y="0"/>
              <a:ext cx="5349002" cy="1978019"/>
            </a:xfrm>
            <a:prstGeom prst="roundRect">
              <a:avLst/>
            </a:prstGeom>
            <a:solidFill>
              <a:srgbClr val="FFFFFF">
                <a:alpha val="54901"/>
              </a:srgbClr>
            </a:solidFill>
            <a:ln w="12700">
              <a:solidFill>
                <a:srgbClr val="4CAF50">
                  <a:alpha val="2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16" name="图片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4000" y="190498"/>
              <a:ext cx="417483" cy="506373"/>
            </a:xfrm>
            <a:prstGeom prst="rect">
              <a:avLst/>
            </a:prstGeom>
          </p:spPr>
        </p:pic>
        <p:sp>
          <p:nvSpPr>
            <p:cNvPr id="17" name="文本6"/>
            <p:cNvSpPr txBox="1"/>
            <p:nvPr/>
          </p:nvSpPr>
          <p:spPr>
            <a:xfrm>
              <a:off x="666750" y="95248"/>
              <a:ext cx="4631453" cy="80917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4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03 班级是集体，非个人游乐场</a:t>
              </a:r>
              <a:endParaRPr lang="zh-CN" altLang="en-US" sz="24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18" name="文本7"/>
            <p:cNvSpPr txBox="1"/>
            <p:nvPr/>
          </p:nvSpPr>
          <p:spPr>
            <a:xfrm>
              <a:off x="159344" y="686850"/>
              <a:ext cx="5022843" cy="147670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600"/>
                </a:lnSpc>
              </a:pP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你可以张扬个性，但个性的边界是</a:t>
              </a:r>
              <a:r>
                <a:rPr lang="zh-CN" altLang="en-US" sz="20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不伤害他人、不影响集体</a:t>
              </a: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。集体的和谐，需要每个人的克制与维护。</a:t>
              </a:r>
              <a:endParaRPr lang="zh-CN" altLang="en-US" sz="20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grpSp>
        <p:nvGrpSpPr>
          <p:cNvPr id="19" name="组合4"/>
          <p:cNvGrpSpPr/>
          <p:nvPr/>
        </p:nvGrpSpPr>
        <p:grpSpPr>
          <a:xfrm>
            <a:off x="6407363" y="3211298"/>
            <a:ext cx="5349002" cy="2163553"/>
            <a:chOff x="0" y="0"/>
            <a:chExt cx="5349002" cy="2163553"/>
          </a:xfrm>
        </p:grpSpPr>
        <p:sp>
          <p:nvSpPr>
            <p:cNvPr id="20" name="形状5"/>
            <p:cNvSpPr txBox="1"/>
            <p:nvPr/>
          </p:nvSpPr>
          <p:spPr>
            <a:xfrm>
              <a:off x="0" y="0"/>
              <a:ext cx="5349002" cy="1978019"/>
            </a:xfrm>
            <a:prstGeom prst="roundRect">
              <a:avLst/>
            </a:prstGeom>
            <a:solidFill>
              <a:srgbClr val="FFFFFF">
                <a:alpha val="54901"/>
              </a:srgbClr>
            </a:solidFill>
            <a:ln w="12700">
              <a:solidFill>
                <a:srgbClr val="4CAF50">
                  <a:alpha val="2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21" name="图片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6248" y="264336"/>
              <a:ext cx="417483" cy="506373"/>
            </a:xfrm>
            <a:prstGeom prst="rect">
              <a:avLst/>
            </a:prstGeom>
          </p:spPr>
        </p:pic>
        <p:sp>
          <p:nvSpPr>
            <p:cNvPr id="22" name="文本8"/>
            <p:cNvSpPr txBox="1"/>
            <p:nvPr/>
          </p:nvSpPr>
          <p:spPr>
            <a:xfrm>
              <a:off x="666750" y="95249"/>
              <a:ext cx="4631453" cy="80917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4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04 好习惯是初中三年的底牌</a:t>
              </a:r>
              <a:endParaRPr lang="zh-CN" altLang="en-US" sz="24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23" name="文本9"/>
            <p:cNvSpPr txBox="1"/>
            <p:nvPr/>
          </p:nvSpPr>
          <p:spPr>
            <a:xfrm>
              <a:off x="159343" y="686851"/>
              <a:ext cx="5022843" cy="147670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600"/>
                </a:lnSpc>
              </a:pP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初中拼的不仅是智商，更是</a:t>
              </a:r>
              <a:r>
                <a:rPr lang="zh-CN" altLang="en-US" sz="20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纪律、习惯与态度</a:t>
              </a: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。好的行为习惯，是未来学习与生活的坚实基石。</a:t>
              </a:r>
              <a:endParaRPr lang="zh-CN" altLang="en-US" sz="20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sp>
        <p:nvSpPr>
          <p:cNvPr id="24" name="形状6"/>
          <p:cNvSpPr txBox="1"/>
          <p:nvPr/>
        </p:nvSpPr>
        <p:spPr>
          <a:xfrm>
            <a:off x="762314" y="5556047"/>
            <a:ext cx="10668000" cy="1047750"/>
          </a:xfrm>
          <a:prstGeom prst="roundRect">
            <a:avLst/>
          </a:prstGeom>
          <a:solidFill>
            <a:srgbClr val="4CAF50">
              <a:alpha val="14901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25" name="图片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000" y="5715000"/>
            <a:ext cx="304800" cy="304800"/>
          </a:xfrm>
          <a:prstGeom prst="rect">
            <a:avLst/>
          </a:prstGeom>
        </p:spPr>
      </p:pic>
      <p:sp>
        <p:nvSpPr>
          <p:cNvPr id="26" name="文本10"/>
          <p:cNvSpPr txBox="1"/>
          <p:nvPr/>
        </p:nvSpPr>
        <p:spPr>
          <a:xfrm>
            <a:off x="1365250" y="5556250"/>
            <a:ext cx="10096500" cy="104728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300"/>
              </a:lnSpc>
            </a:pPr>
            <a:r>
              <a:rPr lang="zh-CN" altLang="en-US" sz="24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老师寄语：</a:t>
            </a:r>
            <a:r>
              <a:rPr lang="zh-CN" altLang="en-US" sz="2400" b="0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我允许你成绩普通，但绝不允许你品行松散、习惯糟糕、拖累集体。成绩代表一时，而品行与习惯，决定了你能走多远。</a:t>
            </a:r>
            <a:endParaRPr lang="zh-CN" altLang="en-US" sz="2400" b="0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4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392125" y="286"/>
            <a:ext cx="3724275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班级三条顶级铁律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3" name="组合1"/>
          <p:cNvGrpSpPr/>
          <p:nvPr/>
        </p:nvGrpSpPr>
        <p:grpSpPr>
          <a:xfrm>
            <a:off x="295351" y="1062504"/>
            <a:ext cx="4251122" cy="984047"/>
            <a:chOff x="0" y="0"/>
            <a:chExt cx="4251122" cy="984047"/>
          </a:xfrm>
        </p:grpSpPr>
        <p:sp>
          <p:nvSpPr>
            <p:cNvPr id="4" name="形状2"/>
            <p:cNvSpPr txBox="1"/>
            <p:nvPr/>
          </p:nvSpPr>
          <p:spPr>
            <a:xfrm>
              <a:off x="6315" y="0"/>
              <a:ext cx="3736772" cy="984047"/>
            </a:xfrm>
            <a:prstGeom prst="roundRect">
              <a:avLst/>
            </a:prstGeom>
            <a:solidFill>
              <a:srgbClr val="FFFFFF">
                <a:alpha val="74901"/>
              </a:srgbClr>
            </a:solidFill>
            <a:ln w="12700">
              <a:solidFill>
                <a:srgbClr val="4CAF50">
                  <a:alpha val="25098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0" y="110443"/>
              <a:ext cx="4251122" cy="72591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200"/>
                </a:lnSpc>
              </a:pPr>
              <a:r>
                <a:rPr lang="zh-CN" altLang="en-US" sz="28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01 安全底线｜零容忍</a:t>
              </a:r>
              <a:endParaRPr lang="zh-CN" altLang="en-US" sz="28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sp>
        <p:nvSpPr>
          <p:cNvPr id="6" name="形状3"/>
          <p:cNvSpPr txBox="1"/>
          <p:nvPr/>
        </p:nvSpPr>
        <p:spPr>
          <a:xfrm rot="21585852">
            <a:off x="952513" y="2724150"/>
            <a:ext cx="30861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3"/>
          <p:cNvSpPr txBox="1"/>
          <p:nvPr/>
        </p:nvSpPr>
        <p:spPr>
          <a:xfrm>
            <a:off x="4222899" y="778069"/>
            <a:ext cx="4400550" cy="184828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200"/>
              </a:lnSpc>
            </a:pPr>
            <a:r>
              <a:rPr lang="zh-CN" altLang="en-US" sz="25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严禁打架冲撞、校园霸凌、携带危险物品及课间疯跑；身体不适需第一时间报告老师，安全是班级的生命线。</a:t>
            </a:r>
            <a:endParaRPr lang="zh-CN" altLang="en-US" sz="25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8" name="文本4"/>
          <p:cNvSpPr txBox="1"/>
          <p:nvPr/>
        </p:nvSpPr>
        <p:spPr>
          <a:xfrm>
            <a:off x="9092108" y="777640"/>
            <a:ext cx="3022600" cy="151670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2000" b="1" i="0">
                <a:solidFill>
                  <a:srgbClr val="388E3C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“可以生气委屈，可以找我调解，但绝对不可以动手伤人。任何恶意伤害行为，班级绝不姑息。”</a:t>
            </a:r>
            <a:endParaRPr lang="zh-CN" altLang="en-US" sz="2000" b="1" i="0">
              <a:solidFill>
                <a:srgbClr val="388E3C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9" name="组合2"/>
          <p:cNvGrpSpPr/>
          <p:nvPr/>
        </p:nvGrpSpPr>
        <p:grpSpPr>
          <a:xfrm>
            <a:off x="262128" y="2979868"/>
            <a:ext cx="3984422" cy="984047"/>
            <a:chOff x="0" y="0"/>
            <a:chExt cx="3984422" cy="984047"/>
          </a:xfrm>
        </p:grpSpPr>
        <p:sp>
          <p:nvSpPr>
            <p:cNvPr id="10" name="形状11"/>
            <p:cNvSpPr txBox="1"/>
            <p:nvPr/>
          </p:nvSpPr>
          <p:spPr>
            <a:xfrm>
              <a:off x="1210" y="0"/>
              <a:ext cx="3924290" cy="984047"/>
            </a:xfrm>
            <a:prstGeom prst="roundRect">
              <a:avLst/>
            </a:prstGeom>
            <a:solidFill>
              <a:srgbClr val="FFFFFF">
                <a:alpha val="74901"/>
              </a:srgbClr>
            </a:solidFill>
            <a:ln w="12700">
              <a:solidFill>
                <a:srgbClr val="4CAF50">
                  <a:alpha val="25098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文本5"/>
            <p:cNvSpPr txBox="1"/>
            <p:nvPr/>
          </p:nvSpPr>
          <p:spPr>
            <a:xfrm>
              <a:off x="0" y="128873"/>
              <a:ext cx="3984422" cy="72591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200"/>
                </a:lnSpc>
              </a:pPr>
              <a:r>
                <a:rPr lang="zh-CN" altLang="en-US" sz="28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02 尊重底线｜做人底色</a:t>
              </a:r>
              <a:endParaRPr lang="zh-CN" altLang="en-US" sz="28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sp>
        <p:nvSpPr>
          <p:cNvPr id="12" name="形状6"/>
          <p:cNvSpPr txBox="1"/>
          <p:nvPr/>
        </p:nvSpPr>
        <p:spPr>
          <a:xfrm rot="21585852">
            <a:off x="4546613" y="2724150"/>
            <a:ext cx="30861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文本6"/>
          <p:cNvSpPr txBox="1"/>
          <p:nvPr/>
        </p:nvSpPr>
        <p:spPr>
          <a:xfrm>
            <a:off x="4356440" y="2737161"/>
            <a:ext cx="4566647" cy="184828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200"/>
              </a:lnSpc>
            </a:pPr>
            <a:r>
              <a:rPr lang="zh-CN" altLang="en-US" sz="25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尊重师长与同窗，课堂不插话、不顶嘴；不嘲笑他人的成绩与外貌，不随意给他人起侮辱性外号。</a:t>
            </a:r>
            <a:endParaRPr lang="zh-CN" altLang="en-US" sz="25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4" name="文本7"/>
          <p:cNvSpPr txBox="1"/>
          <p:nvPr/>
        </p:nvSpPr>
        <p:spPr>
          <a:xfrm>
            <a:off x="9091936" y="2845651"/>
            <a:ext cx="3022600" cy="151670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2000" b="1" i="0">
                <a:solidFill>
                  <a:srgbClr val="388E3C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“成绩决定分数，人品决定人缘。成绩可以有高低，但人品必须端正，这是为人处世的根本。”</a:t>
            </a:r>
            <a:endParaRPr lang="zh-CN" altLang="en-US" sz="2000" b="1" i="0">
              <a:solidFill>
                <a:srgbClr val="388E3C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15" name="组合3"/>
          <p:cNvGrpSpPr/>
          <p:nvPr/>
        </p:nvGrpSpPr>
        <p:grpSpPr>
          <a:xfrm>
            <a:off x="229552" y="5123402"/>
            <a:ext cx="4049906" cy="984047"/>
            <a:chOff x="0" y="0"/>
            <a:chExt cx="4049906" cy="984047"/>
          </a:xfrm>
        </p:grpSpPr>
        <p:sp>
          <p:nvSpPr>
            <p:cNvPr id="16" name="形状12"/>
            <p:cNvSpPr txBox="1"/>
            <p:nvPr/>
          </p:nvSpPr>
          <p:spPr>
            <a:xfrm>
              <a:off x="6163" y="0"/>
              <a:ext cx="3952265" cy="984047"/>
            </a:xfrm>
            <a:prstGeom prst="roundRect">
              <a:avLst/>
            </a:prstGeom>
            <a:solidFill>
              <a:srgbClr val="FFFFFF">
                <a:alpha val="74901"/>
              </a:srgbClr>
            </a:solidFill>
            <a:ln w="12700">
              <a:solidFill>
                <a:srgbClr val="4CAF50">
                  <a:alpha val="25098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8"/>
            <p:cNvSpPr txBox="1"/>
            <p:nvPr/>
          </p:nvSpPr>
          <p:spPr>
            <a:xfrm>
              <a:off x="0" y="110357"/>
              <a:ext cx="4049906" cy="72591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4200"/>
                </a:lnSpc>
              </a:pPr>
              <a:r>
                <a:rPr lang="zh-CN" altLang="en-US" sz="28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03 诚信底线｜立身之本</a:t>
              </a:r>
              <a:endParaRPr lang="zh-CN" altLang="en-US" sz="28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sp>
        <p:nvSpPr>
          <p:cNvPr id="18" name="形状9"/>
          <p:cNvSpPr txBox="1"/>
          <p:nvPr/>
        </p:nvSpPr>
        <p:spPr>
          <a:xfrm rot="21585852">
            <a:off x="8140713" y="2724150"/>
            <a:ext cx="30861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9" name="文本9"/>
          <p:cNvSpPr txBox="1"/>
          <p:nvPr/>
        </p:nvSpPr>
        <p:spPr>
          <a:xfrm>
            <a:off x="4355916" y="4914128"/>
            <a:ext cx="4410075" cy="184828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200"/>
              </a:lnSpc>
            </a:pPr>
            <a:r>
              <a:rPr lang="zh-CN" altLang="en-US" sz="25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独立完成作业，不抄袭不作弊；犯错不撒谎、不推卸责任；真诚面对自己的每一次失误与不足。</a:t>
            </a:r>
            <a:endParaRPr lang="zh-CN" altLang="en-US" sz="25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20" name="文本10"/>
          <p:cNvSpPr txBox="1"/>
          <p:nvPr/>
        </p:nvSpPr>
        <p:spPr>
          <a:xfrm>
            <a:off x="9003125" y="4914195"/>
            <a:ext cx="3022600" cy="151670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2000" b="1" i="0">
                <a:solidFill>
                  <a:srgbClr val="388E3C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“可以不会，可以暂时落后，但绝不接受欺骗与糊弄。信任一旦破碎，就再也拼不回来了。”</a:t>
            </a:r>
            <a:endParaRPr lang="zh-CN" altLang="en-US" sz="2000" b="1" i="0">
              <a:solidFill>
                <a:srgbClr val="388E3C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1"/>
          <p:cNvSpPr txBox="1"/>
          <p:nvPr/>
        </p:nvSpPr>
        <p:spPr>
          <a:xfrm>
            <a:off x="130264" y="-86"/>
            <a:ext cx="10858500" cy="825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课堂专属公约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702897" y="944651"/>
            <a:ext cx="6797554" cy="1687430"/>
          </a:xfrm>
          <a:prstGeom prst="roundRect">
            <a:avLst/>
          </a:prstGeom>
          <a:solidFill>
            <a:srgbClr val="FFFFFF">
              <a:alpha val="6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697" y="1048426"/>
            <a:ext cx="370776" cy="515331"/>
          </a:xfrm>
          <a:prstGeom prst="rect">
            <a:avLst/>
          </a:prstGeom>
        </p:spPr>
      </p:pic>
      <p:sp>
        <p:nvSpPr>
          <p:cNvPr id="6" name="文本2"/>
          <p:cNvSpPr txBox="1"/>
          <p:nvPr/>
        </p:nvSpPr>
        <p:spPr>
          <a:xfrm>
            <a:off x="1301515" y="886768"/>
            <a:ext cx="6102353" cy="83933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300"/>
              </a:lnSpc>
            </a:pPr>
            <a:r>
              <a:rPr lang="zh-CN" altLang="en-US" sz="22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01 课前 · 快速就位</a:t>
            </a:r>
            <a:endParaRPr lang="zh-CN" altLang="en-US" sz="22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7" name="文本3"/>
          <p:cNvSpPr txBox="1"/>
          <p:nvPr/>
        </p:nvSpPr>
        <p:spPr>
          <a:xfrm>
            <a:off x="803119" y="1303049"/>
            <a:ext cx="6488578" cy="139568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400"/>
              </a:lnSpc>
            </a:pPr>
            <a:r>
              <a:rPr lang="zh-CN" altLang="en-US" sz="1900" b="0" i="0">
                <a:solidFill>
                  <a:srgbClr val="3C3C3C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预备铃响即刻坐正，书本文具摆放整齐；严禁跑动喧哗或借东西，用30秒进入“零等待”的专注学习状态。</a:t>
            </a:r>
            <a:endParaRPr lang="zh-CN" altLang="en-US" sz="1900" b="0" i="0">
              <a:solidFill>
                <a:srgbClr val="3C3C3C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8" name="形状3"/>
          <p:cNvSpPr txBox="1"/>
          <p:nvPr/>
        </p:nvSpPr>
        <p:spPr>
          <a:xfrm>
            <a:off x="703221" y="2797874"/>
            <a:ext cx="6797554" cy="1754324"/>
          </a:xfrm>
          <a:prstGeom prst="roundRect">
            <a:avLst/>
          </a:prstGeom>
          <a:solidFill>
            <a:srgbClr val="FFFFFF">
              <a:alpha val="6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679" y="2897724"/>
            <a:ext cx="370776" cy="515331"/>
          </a:xfrm>
          <a:prstGeom prst="rect">
            <a:avLst/>
          </a:prstGeom>
        </p:spPr>
      </p:pic>
      <p:sp>
        <p:nvSpPr>
          <p:cNvPr id="10" name="文本4"/>
          <p:cNvSpPr txBox="1"/>
          <p:nvPr/>
        </p:nvSpPr>
        <p:spPr>
          <a:xfrm>
            <a:off x="1301515" y="2637987"/>
            <a:ext cx="6102353" cy="83933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300"/>
              </a:lnSpc>
            </a:pPr>
            <a:r>
              <a:rPr lang="zh-CN" altLang="en-US" sz="22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02 课中 · 专注投入</a:t>
            </a:r>
            <a:endParaRPr lang="zh-CN" altLang="en-US" sz="22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1" name="文本5"/>
          <p:cNvSpPr txBox="1"/>
          <p:nvPr/>
        </p:nvSpPr>
        <p:spPr>
          <a:xfrm>
            <a:off x="917267" y="3152870"/>
            <a:ext cx="6488582" cy="157748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400"/>
              </a:lnSpc>
            </a:pPr>
            <a:r>
              <a:rPr lang="zh-CN" altLang="en-US" sz="1900" b="0" i="0">
                <a:solidFill>
                  <a:srgbClr val="3C3C3C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抬头听课、手不离笔，紧跟节奏；发言先举手，不打断、不嘲笑。若感困倦可站立听课，</a:t>
            </a:r>
            <a:r>
              <a:rPr lang="zh-CN" altLang="en-US" sz="1900" b="1" i="0">
                <a:solidFill>
                  <a:srgbClr val="EF53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严禁趴桌睡觉</a:t>
            </a:r>
            <a:r>
              <a:rPr lang="zh-CN" altLang="en-US" sz="1900" b="0" i="0">
                <a:solidFill>
                  <a:srgbClr val="3C3C3C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；拒绝转笔、传纸条等任何小动作。</a:t>
            </a:r>
            <a:endParaRPr lang="zh-CN" altLang="en-US" sz="1900" b="0" i="0">
              <a:solidFill>
                <a:srgbClr val="3C3C3C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2" name="形状4"/>
          <p:cNvSpPr txBox="1"/>
          <p:nvPr/>
        </p:nvSpPr>
        <p:spPr>
          <a:xfrm>
            <a:off x="703174" y="4736487"/>
            <a:ext cx="6797554" cy="1839830"/>
          </a:xfrm>
          <a:prstGeom prst="roundRect">
            <a:avLst/>
          </a:prstGeom>
          <a:solidFill>
            <a:srgbClr val="FFFFFF">
              <a:alpha val="6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3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805969"/>
            <a:ext cx="370776" cy="515331"/>
          </a:xfrm>
          <a:prstGeom prst="rect">
            <a:avLst/>
          </a:prstGeom>
        </p:spPr>
      </p:pic>
      <p:sp>
        <p:nvSpPr>
          <p:cNvPr id="14" name="文本6"/>
          <p:cNvSpPr txBox="1"/>
          <p:nvPr/>
        </p:nvSpPr>
        <p:spPr>
          <a:xfrm>
            <a:off x="1301753" y="4577785"/>
            <a:ext cx="6102353" cy="83933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300"/>
              </a:lnSpc>
            </a:pPr>
            <a:r>
              <a:rPr lang="zh-CN" altLang="en-US" sz="22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03 课后 · 有序复盘</a:t>
            </a:r>
            <a:endParaRPr lang="zh-CN" altLang="en-US" sz="22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5" name="文本7"/>
          <p:cNvSpPr txBox="1"/>
          <p:nvPr/>
        </p:nvSpPr>
        <p:spPr>
          <a:xfrm>
            <a:off x="916905" y="5017418"/>
            <a:ext cx="6488578" cy="139568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400"/>
              </a:lnSpc>
            </a:pPr>
            <a:r>
              <a:rPr lang="zh-CN" altLang="en-US" sz="1900" b="0" i="0">
                <a:solidFill>
                  <a:srgbClr val="3C3C3C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当堂知识点快速回顾，疑难处做标记并及时请教；下课轻声整理物品，不扎堆哄闹，保持教室安静有序。</a:t>
            </a:r>
            <a:endParaRPr lang="zh-CN" altLang="en-US" sz="1900" b="0" i="0">
              <a:solidFill>
                <a:srgbClr val="3C3C3C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16" name="图片4"/>
          <p:cNvPicPr>
            <a:picLocks noChangeAspect="1"/>
          </p:cNvPicPr>
          <p:nvPr/>
        </p:nvPicPr>
        <p:blipFill>
          <a:blip r:embed="rId5"/>
          <a:srcRect l="3984" r="3958"/>
          <a:stretch>
            <a:fillRect/>
          </a:stretch>
        </p:blipFill>
        <p:spPr>
          <a:xfrm>
            <a:off x="7715279" y="825351"/>
            <a:ext cx="4572000" cy="2794000"/>
          </a:xfrm>
          <a:prstGeom prst="rect">
            <a:avLst/>
          </a:prstGeom>
          <a:ln w="9525">
            <a:solidFill>
              <a:srgbClr val="FFFFFF">
                <a:alpha val="0"/>
              </a:srgbClr>
            </a:solidFill>
            <a:prstDash val="solid"/>
          </a:ln>
        </p:spPr>
      </p:pic>
      <p:sp>
        <p:nvSpPr>
          <p:cNvPr id="17" name="文本8"/>
          <p:cNvSpPr txBox="1"/>
          <p:nvPr/>
        </p:nvSpPr>
        <p:spPr>
          <a:xfrm>
            <a:off x="7581986" y="4221394"/>
            <a:ext cx="4508500" cy="211824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300"/>
              </a:lnSpc>
            </a:pPr>
            <a:r>
              <a:rPr lang="zh-CN" altLang="en-US" sz="21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💡 老师说：</a:t>
            </a:r>
            <a:r>
              <a:rPr lang="zh-CN" altLang="en-US" sz="2400" b="0" i="0">
                <a:solidFill>
                  <a:srgbClr val="1F2329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</a:t>
            </a:r>
            <a:r>
              <a:rPr lang="zh-CN" altLang="en-US" sz="2100" b="0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课堂一分钟，课后十倍功。安静听课，是你对自己未来最大的负责，也是对全班同学最基本的尊重。请珍惜每一个40分钟，让专注成为习惯。</a:t>
            </a:r>
            <a:endParaRPr lang="zh-CN" altLang="en-US" sz="2100" b="0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71" y="133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03324" y="-67"/>
            <a:ext cx="10858500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作业与学习公约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4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558" y="1059809"/>
            <a:ext cx="3556000" cy="2667000"/>
          </a:xfrm>
          <a:prstGeom prst="rect">
            <a:avLst/>
          </a:prstGeom>
          <a:ln w="50800">
            <a:solidFill>
              <a:srgbClr val="FFFFFF">
                <a:alpha val="89803"/>
              </a:srgbClr>
            </a:solidFill>
            <a:prstDash val="solid"/>
          </a:ln>
        </p:spPr>
      </p:pic>
      <p:sp>
        <p:nvSpPr>
          <p:cNvPr id="5" name="文本2"/>
          <p:cNvSpPr txBox="1"/>
          <p:nvPr/>
        </p:nvSpPr>
        <p:spPr>
          <a:xfrm>
            <a:off x="303562" y="4277868"/>
            <a:ext cx="3746500" cy="13329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4400"/>
              </a:lnSpc>
            </a:pPr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“一笔一划皆态度，</a:t>
            </a:r>
            <a:endParaRPr lang="zh-CN" altLang="en-US" sz="3200" b="1" i="0">
              <a:solidFill>
                <a:srgbClr val="FF000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ctr">
              <a:lnSpc>
                <a:spcPts val="4400"/>
              </a:lnSpc>
            </a:pPr>
            <a:r>
              <a:rPr lang="zh-CN" altLang="en-US" sz="3200" b="1" i="0">
                <a:solidFill>
                  <a:srgbClr val="FF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一题一页见功夫。”</a:t>
            </a:r>
            <a:endParaRPr lang="zh-CN" altLang="en-US" sz="3200" b="1" i="0">
              <a:solidFill>
                <a:srgbClr val="FF000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6" name="形状2"/>
          <p:cNvSpPr txBox="1"/>
          <p:nvPr/>
        </p:nvSpPr>
        <p:spPr>
          <a:xfrm>
            <a:off x="4084641" y="575240"/>
            <a:ext cx="2362197" cy="3528190"/>
          </a:xfrm>
          <a:prstGeom prst="roundRect">
            <a:avLst/>
          </a:prstGeom>
          <a:solidFill>
            <a:srgbClr val="4CAF50">
              <a:alpha val="784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7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5141" y="765740"/>
            <a:ext cx="304800" cy="470425"/>
          </a:xfrm>
          <a:prstGeom prst="rect">
            <a:avLst/>
          </a:prstGeom>
        </p:spPr>
      </p:pic>
      <p:sp>
        <p:nvSpPr>
          <p:cNvPr id="8" name="文本3"/>
          <p:cNvSpPr txBox="1"/>
          <p:nvPr/>
        </p:nvSpPr>
        <p:spPr>
          <a:xfrm>
            <a:off x="4579306" y="599484"/>
            <a:ext cx="1968497" cy="80364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700"/>
              </a:lnSpc>
            </a:pPr>
            <a:r>
              <a:rPr lang="zh-CN" altLang="en-US" sz="25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核心原则</a:t>
            </a:r>
            <a:endParaRPr lang="zh-CN" altLang="en-US" sz="25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9" name="文本4"/>
          <p:cNvSpPr txBox="1"/>
          <p:nvPr/>
        </p:nvSpPr>
        <p:spPr>
          <a:xfrm>
            <a:off x="4116391" y="1178490"/>
            <a:ext cx="2298697" cy="254813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9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按时按量，独立完成，书写工整。拒绝敷衍了事，杜绝凑数应付，把每次作业都当作对知识的巩固与复盘。</a:t>
            </a:r>
            <a:endParaRPr lang="zh-CN" altLang="en-US" sz="19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0" name="形状3"/>
          <p:cNvSpPr txBox="1"/>
          <p:nvPr/>
        </p:nvSpPr>
        <p:spPr>
          <a:xfrm>
            <a:off x="6624641" y="575240"/>
            <a:ext cx="2362197" cy="3528190"/>
          </a:xfrm>
          <a:prstGeom prst="roundRect">
            <a:avLst/>
          </a:prstGeom>
          <a:solidFill>
            <a:srgbClr val="4CAF50">
              <a:alpha val="784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1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5141" y="765740"/>
            <a:ext cx="304800" cy="470425"/>
          </a:xfrm>
          <a:prstGeom prst="rect">
            <a:avLst/>
          </a:prstGeom>
        </p:spPr>
      </p:pic>
      <p:sp>
        <p:nvSpPr>
          <p:cNvPr id="12" name="文本5"/>
          <p:cNvSpPr txBox="1"/>
          <p:nvPr/>
        </p:nvSpPr>
        <p:spPr>
          <a:xfrm>
            <a:off x="7119623" y="575500"/>
            <a:ext cx="1968497" cy="80364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700"/>
              </a:lnSpc>
            </a:pPr>
            <a:r>
              <a:rPr lang="zh-CN" altLang="en-US" sz="25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特殊预案</a:t>
            </a:r>
            <a:endParaRPr lang="zh-CN" altLang="en-US" sz="25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3" name="文本6"/>
          <p:cNvSpPr txBox="1"/>
          <p:nvPr/>
        </p:nvSpPr>
        <p:spPr>
          <a:xfrm>
            <a:off x="6793287" y="1403147"/>
            <a:ext cx="2193922" cy="256446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9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遇难题可留白标注，次日主动请教；若时间不足，需提前说明。拒绝隐瞒、抄袭或乱填，诚实永远是首选。</a:t>
            </a:r>
            <a:endParaRPr lang="zh-CN" altLang="en-US" sz="19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4" name="形状4"/>
          <p:cNvSpPr txBox="1"/>
          <p:nvPr/>
        </p:nvSpPr>
        <p:spPr>
          <a:xfrm>
            <a:off x="9113841" y="575240"/>
            <a:ext cx="2362197" cy="3528190"/>
          </a:xfrm>
          <a:prstGeom prst="roundRect">
            <a:avLst/>
          </a:prstGeom>
          <a:solidFill>
            <a:srgbClr val="4CAF50">
              <a:alpha val="784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5" name="图片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4341" y="765740"/>
            <a:ext cx="304800" cy="470425"/>
          </a:xfrm>
          <a:prstGeom prst="rect">
            <a:avLst/>
          </a:prstGeom>
        </p:spPr>
      </p:pic>
      <p:sp>
        <p:nvSpPr>
          <p:cNvPr id="16" name="文本7"/>
          <p:cNvSpPr txBox="1"/>
          <p:nvPr/>
        </p:nvSpPr>
        <p:spPr>
          <a:xfrm>
            <a:off x="9508093" y="599799"/>
            <a:ext cx="1968497" cy="80364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700"/>
              </a:lnSpc>
            </a:pPr>
            <a:r>
              <a:rPr lang="zh-CN" altLang="en-US" sz="25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奖惩分明</a:t>
            </a:r>
            <a:endParaRPr lang="zh-CN" altLang="en-US" sz="25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7" name="文本8"/>
          <p:cNvSpPr txBox="1"/>
          <p:nvPr/>
        </p:nvSpPr>
        <p:spPr>
          <a:xfrm>
            <a:off x="9145591" y="1178490"/>
            <a:ext cx="2298697" cy="2548138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600"/>
              </a:lnSpc>
            </a:pPr>
            <a:r>
              <a:rPr lang="zh-CN" altLang="en-US" sz="19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认真完成：积分奖励、公开表扬、评优优先；敷衍抄袭：重做补漏+书面反思，家校沟通端正态度。</a:t>
            </a:r>
            <a:endParaRPr lang="zh-CN" altLang="en-US" sz="19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18" name="组合1"/>
          <p:cNvGrpSpPr/>
          <p:nvPr/>
        </p:nvGrpSpPr>
        <p:grpSpPr>
          <a:xfrm>
            <a:off x="4699000" y="4381500"/>
            <a:ext cx="7391400" cy="1873250"/>
            <a:chOff x="0" y="0"/>
            <a:chExt cx="7391400" cy="1873250"/>
          </a:xfrm>
        </p:grpSpPr>
        <p:sp>
          <p:nvSpPr>
            <p:cNvPr id="19" name="形状5"/>
            <p:cNvSpPr txBox="1"/>
            <p:nvPr/>
          </p:nvSpPr>
          <p:spPr>
            <a:xfrm>
              <a:off x="0" y="0"/>
              <a:ext cx="7391400" cy="1841500"/>
            </a:xfrm>
            <a:prstGeom prst="roundRect">
              <a:avLst/>
            </a:prstGeom>
            <a:solidFill>
              <a:srgbClr val="FFF3E0">
                <a:alpha val="85098"/>
              </a:srgbClr>
            </a:solidFill>
            <a:ln w="12700">
              <a:solidFill>
                <a:srgbClr val="FFA726">
                  <a:alpha val="29803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20" name="图片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0500" y="215900"/>
              <a:ext cx="355600" cy="355600"/>
            </a:xfrm>
            <a:prstGeom prst="rect">
              <a:avLst/>
            </a:prstGeom>
          </p:spPr>
        </p:pic>
        <p:sp>
          <p:nvSpPr>
            <p:cNvPr id="21" name="文本9"/>
            <p:cNvSpPr txBox="1"/>
            <p:nvPr/>
          </p:nvSpPr>
          <p:spPr>
            <a:xfrm>
              <a:off x="546294" y="69485"/>
              <a:ext cx="6540500" cy="64942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600"/>
                </a:lnSpc>
              </a:pPr>
              <a:r>
                <a:rPr lang="zh-CN" altLang="en-US" sz="2400" b="1" i="0">
                  <a:solidFill>
                    <a:srgbClr val="EF6C0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老师寄语</a:t>
              </a:r>
              <a:endParaRPr lang="zh-CN" altLang="en-US" sz="2400" b="1" i="0">
                <a:solidFill>
                  <a:srgbClr val="EF6C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22" name="文本10"/>
            <p:cNvSpPr txBox="1"/>
            <p:nvPr/>
          </p:nvSpPr>
          <p:spPr>
            <a:xfrm>
              <a:off x="95250" y="603250"/>
              <a:ext cx="7112000" cy="1270000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500"/>
                </a:lnSpc>
              </a:pPr>
              <a:r>
                <a:rPr lang="zh-CN" altLang="en-US" sz="1800" b="0" i="0">
                  <a:solidFill>
                    <a:srgbClr val="42424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作业不是给老师完成的任务，而是给未来的自己积累的底气。</a:t>
              </a:r>
              <a:r>
                <a:rPr lang="zh-CN" altLang="en-US" sz="1800" b="1" i="0">
                  <a:solidFill>
                    <a:srgbClr val="D84315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我不怕你暂时不会，怕的是你假装会、假装努力、自我欺骗。</a:t>
              </a:r>
              <a:r>
                <a:rPr lang="zh-CN" altLang="en-US" sz="1800" b="0" i="0">
                  <a:solidFill>
                    <a:srgbClr val="42424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 请脚踏实地写好每一页，这才是对自己最好的负责。</a:t>
              </a:r>
              <a:endParaRPr lang="zh-CN" altLang="en-US" sz="1800" b="0" i="0">
                <a:solidFill>
                  <a:srgbClr val="42424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49015" y="-7639"/>
            <a:ext cx="10858500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考勤、仪容、手机、请假完整制度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286083" y="951855"/>
            <a:ext cx="5270500" cy="2159000"/>
          </a:xfrm>
          <a:prstGeom prst="roundRect">
            <a:avLst/>
          </a:prstGeom>
          <a:solidFill>
            <a:srgbClr val="FFFFFF">
              <a:alpha val="60000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5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83" y="1205855"/>
            <a:ext cx="406400" cy="406400"/>
          </a:xfrm>
          <a:prstGeom prst="rect">
            <a:avLst/>
          </a:prstGeom>
        </p:spPr>
      </p:pic>
      <p:sp>
        <p:nvSpPr>
          <p:cNvPr id="6" name="文本2"/>
          <p:cNvSpPr txBox="1"/>
          <p:nvPr/>
        </p:nvSpPr>
        <p:spPr>
          <a:xfrm>
            <a:off x="952833" y="1055865"/>
            <a:ext cx="4254500" cy="70678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000"/>
              </a:lnSpc>
            </a:pPr>
            <a:r>
              <a:rPr lang="zh-CN" altLang="en-US" sz="27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01 考勤规范</a:t>
            </a:r>
            <a:endParaRPr lang="zh-CN" altLang="en-US" sz="27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7" name="文本3"/>
          <p:cNvSpPr txBox="1"/>
          <p:nvPr/>
        </p:nvSpPr>
        <p:spPr>
          <a:xfrm>
            <a:off x="444837" y="1682382"/>
            <a:ext cx="4953000" cy="147564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1800" b="0" i="0">
                <a:solidFill>
                  <a:srgbClr val="00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      </a:t>
            </a:r>
            <a:r>
              <a:rPr lang="zh-CN" altLang="en-US" sz="18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按时到校，杜绝无故迟到、早退或旷课。迟到需主动自觉反思，不得找借口推诿；若出现多次违纪，将立即启动家校对接机制，家校合力督促整改。</a:t>
            </a:r>
            <a:endParaRPr lang="zh-CN" altLang="en-US" sz="18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8" name="形状3"/>
          <p:cNvSpPr txBox="1"/>
          <p:nvPr/>
        </p:nvSpPr>
        <p:spPr>
          <a:xfrm>
            <a:off x="5810583" y="951855"/>
            <a:ext cx="5270500" cy="2159000"/>
          </a:xfrm>
          <a:prstGeom prst="roundRect">
            <a:avLst/>
          </a:prstGeom>
          <a:solidFill>
            <a:srgbClr val="FFFFFF">
              <a:alpha val="60000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583" y="1205855"/>
            <a:ext cx="406400" cy="406400"/>
          </a:xfrm>
          <a:prstGeom prst="rect">
            <a:avLst/>
          </a:prstGeom>
        </p:spPr>
      </p:pic>
      <p:sp>
        <p:nvSpPr>
          <p:cNvPr id="10" name="文本4"/>
          <p:cNvSpPr txBox="1"/>
          <p:nvPr/>
        </p:nvSpPr>
        <p:spPr>
          <a:xfrm>
            <a:off x="6477333" y="1055865"/>
            <a:ext cx="4254500" cy="70678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000"/>
              </a:lnSpc>
            </a:pPr>
            <a:r>
              <a:rPr lang="zh-CN" altLang="en-US" sz="27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02 仪容仪表规范</a:t>
            </a:r>
            <a:endParaRPr lang="zh-CN" altLang="en-US" sz="27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1" name="文本5"/>
          <p:cNvSpPr txBox="1"/>
          <p:nvPr/>
        </p:nvSpPr>
        <p:spPr>
          <a:xfrm>
            <a:off x="5969333" y="1682105"/>
            <a:ext cx="4953000" cy="147564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1800" b="0" i="0">
                <a:solidFill>
                  <a:srgbClr val="00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      </a:t>
            </a:r>
            <a:r>
              <a:rPr lang="zh-CN" altLang="en-US" sz="18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严格遵守中学生行为规范：保持自然发色，不染发烫发；穿着整洁得体，拒绝奇装异服；不佩戴耳环、项链等夸张饰品，展现青少年朴素、阳光的精神面貌。</a:t>
            </a:r>
            <a:endParaRPr lang="zh-CN" altLang="en-US" sz="18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2" name="形状4"/>
          <p:cNvSpPr txBox="1"/>
          <p:nvPr/>
        </p:nvSpPr>
        <p:spPr>
          <a:xfrm>
            <a:off x="286083" y="3364859"/>
            <a:ext cx="5270497" cy="2721769"/>
          </a:xfrm>
          <a:prstGeom prst="roundRect">
            <a:avLst/>
          </a:prstGeom>
          <a:solidFill>
            <a:srgbClr val="FFFFFF">
              <a:alpha val="60000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文本6"/>
          <p:cNvSpPr txBox="1"/>
          <p:nvPr/>
        </p:nvSpPr>
        <p:spPr>
          <a:xfrm>
            <a:off x="444808" y="3380003"/>
            <a:ext cx="3175000" cy="70678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000"/>
              </a:lnSpc>
            </a:pPr>
            <a:r>
              <a:rPr lang="zh-CN" altLang="en-US" sz="27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03 校内“零手机”制</a:t>
            </a:r>
            <a:endParaRPr lang="zh-CN" altLang="en-US" sz="27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4" name="文本7"/>
          <p:cNvSpPr txBox="1"/>
          <p:nvPr/>
        </p:nvSpPr>
        <p:spPr>
          <a:xfrm>
            <a:off x="393402" y="4157548"/>
            <a:ext cx="4594222" cy="147564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1800" b="0" i="0">
                <a:solidFill>
                  <a:srgbClr val="00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     </a:t>
            </a:r>
            <a:r>
              <a:rPr lang="zh-CN" altLang="en-US" sz="18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校园内全面实施“零手机”管理。若携带手机入校，须主动上交至班级收纳处统一保管；严禁私自藏匿或使用，一经发现将严肃处理，营造专注高效的学习环境。</a:t>
            </a:r>
            <a:endParaRPr lang="zh-CN" altLang="en-US" sz="18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5" name="形状5"/>
          <p:cNvSpPr txBox="1"/>
          <p:nvPr/>
        </p:nvSpPr>
        <p:spPr>
          <a:xfrm>
            <a:off x="5810583" y="3364859"/>
            <a:ext cx="5270497" cy="2721769"/>
          </a:xfrm>
          <a:prstGeom prst="roundRect">
            <a:avLst/>
          </a:prstGeom>
          <a:solidFill>
            <a:srgbClr val="FFFFFF">
              <a:alpha val="60000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6" name="文本8"/>
          <p:cNvSpPr txBox="1"/>
          <p:nvPr/>
        </p:nvSpPr>
        <p:spPr>
          <a:xfrm>
            <a:off x="6064768" y="3379603"/>
            <a:ext cx="3175000" cy="70678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000"/>
              </a:lnSpc>
            </a:pPr>
            <a:r>
              <a:rPr lang="zh-CN" altLang="en-US" sz="27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04 规范请假流程</a:t>
            </a:r>
            <a:endParaRPr lang="zh-CN" altLang="en-US" sz="27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7" name="文本9"/>
          <p:cNvSpPr txBox="1"/>
          <p:nvPr/>
        </p:nvSpPr>
        <p:spPr>
          <a:xfrm>
            <a:off x="5865762" y="4157282"/>
            <a:ext cx="4921053" cy="1475644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1800" b="0" i="0">
                <a:solidFill>
                  <a:srgbClr val="00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      </a:t>
            </a:r>
            <a:r>
              <a:rPr lang="zh-CN" altLang="en-US" sz="18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所有请假必须由家长直接私信班主任确认，严禁学生自请或代请。返校后需第一时间向任课老师补齐所缺的作业、试卷及课堂笔记，确保学习进度不落下。</a:t>
            </a:r>
            <a:endParaRPr lang="zh-CN" altLang="en-US" sz="1800" b="0" i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1000" y="-48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74609" y="333"/>
            <a:ext cx="10858500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课间、卫生、值日、班级环境细则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4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35" y="1003392"/>
            <a:ext cx="4318000" cy="2882900"/>
          </a:xfrm>
          <a:prstGeom prst="rect">
            <a:avLst/>
          </a:prstGeom>
          <a:ln w="9525">
            <a:solidFill>
              <a:srgbClr val="FFFFFF">
                <a:alpha val="0"/>
              </a:srgbClr>
            </a:solidFill>
            <a:prstDash val="solid"/>
          </a:ln>
        </p:spPr>
      </p:pic>
      <p:sp>
        <p:nvSpPr>
          <p:cNvPr id="5" name="文本2"/>
          <p:cNvSpPr txBox="1"/>
          <p:nvPr/>
        </p:nvSpPr>
        <p:spPr>
          <a:xfrm>
            <a:off x="371827" y="4223252"/>
            <a:ext cx="4508500" cy="1643752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3900"/>
              </a:lnSpc>
            </a:pPr>
            <a:r>
              <a:rPr lang="zh-CN" altLang="en-US" sz="26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“一屋不扫，何以扫天下？”</a:t>
            </a:r>
            <a:endParaRPr lang="zh-CN" altLang="en-US" sz="26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ctr">
              <a:lnSpc>
                <a:spcPts val="3700"/>
              </a:lnSpc>
            </a:pPr>
            <a:r>
              <a:rPr lang="zh-CN" altLang="en-US" sz="25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从点滴小事做起，共同守护我们的“第二个家”。</a:t>
            </a:r>
            <a:endParaRPr lang="zh-CN" altLang="en-US" sz="25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6" name="组合2"/>
          <p:cNvGrpSpPr/>
          <p:nvPr/>
        </p:nvGrpSpPr>
        <p:grpSpPr>
          <a:xfrm>
            <a:off x="5019704" y="987504"/>
            <a:ext cx="6115526" cy="1758963"/>
            <a:chOff x="0" y="0"/>
            <a:chExt cx="6115526" cy="1758963"/>
          </a:xfrm>
        </p:grpSpPr>
        <p:sp>
          <p:nvSpPr>
            <p:cNvPr id="7" name="形状2"/>
            <p:cNvSpPr txBox="1"/>
            <p:nvPr/>
          </p:nvSpPr>
          <p:spPr>
            <a:xfrm>
              <a:off x="0" y="10"/>
              <a:ext cx="6096000" cy="1758953"/>
            </a:xfrm>
            <a:prstGeom prst="roundRect">
              <a:avLst/>
            </a:prstGeom>
            <a:solidFill>
              <a:srgbClr val="4CAF50">
                <a:alpha val="784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8" name="图片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0500" y="190513"/>
              <a:ext cx="304800" cy="304800"/>
            </a:xfrm>
            <a:prstGeom prst="rect">
              <a:avLst/>
            </a:prstGeom>
          </p:spPr>
        </p:pic>
        <p:sp>
          <p:nvSpPr>
            <p:cNvPr id="9" name="文本3"/>
            <p:cNvSpPr txBox="1"/>
            <p:nvPr/>
          </p:nvSpPr>
          <p:spPr>
            <a:xfrm>
              <a:off x="591026" y="0"/>
              <a:ext cx="5524500" cy="66854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25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01 课间礼仪：松弛有度</a:t>
              </a:r>
              <a:endParaRPr lang="zh-CN" altLang="en-US" sz="25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10" name="文本4"/>
            <p:cNvSpPr txBox="1"/>
            <p:nvPr/>
          </p:nvSpPr>
          <p:spPr>
            <a:xfrm>
              <a:off x="95250" y="501663"/>
              <a:ext cx="5842000" cy="118515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600"/>
                </a:lnSpc>
              </a:pPr>
              <a:r>
                <a:rPr lang="zh-CN" altLang="en-US" sz="2000" b="0" i="0">
                  <a:solidFill>
                    <a:srgbClr val="00000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       </a:t>
              </a:r>
              <a:r>
                <a:rPr lang="zh-CN" altLang="en-US" sz="2000" b="0" i="0">
                  <a:solidFill>
                    <a:srgbClr val="5050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放松不放纵，轻声交流不喧哗；走廊靠右慢行，不追逐打闹。让课间成为身心的短暂休憩，而非秩序的空白期。</a:t>
              </a:r>
              <a:endParaRPr lang="zh-CN" altLang="en-US" sz="2000" b="0" i="0">
                <a:solidFill>
                  <a:srgbClr val="5050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grpSp>
        <p:nvGrpSpPr>
          <p:cNvPr id="11" name="组合3"/>
          <p:cNvGrpSpPr/>
          <p:nvPr/>
        </p:nvGrpSpPr>
        <p:grpSpPr>
          <a:xfrm>
            <a:off x="5080864" y="2745915"/>
            <a:ext cx="6155655" cy="2081279"/>
            <a:chOff x="0" y="0"/>
            <a:chExt cx="6155655" cy="2081279"/>
          </a:xfrm>
        </p:grpSpPr>
        <p:sp>
          <p:nvSpPr>
            <p:cNvPr id="12" name="形状3"/>
            <p:cNvSpPr txBox="1"/>
            <p:nvPr/>
          </p:nvSpPr>
          <p:spPr>
            <a:xfrm>
              <a:off x="0" y="150685"/>
              <a:ext cx="6096000" cy="1806378"/>
            </a:xfrm>
            <a:prstGeom prst="roundRect">
              <a:avLst/>
            </a:prstGeom>
            <a:solidFill>
              <a:srgbClr val="4CAF50">
                <a:alpha val="784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13" name="图片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2104" y="181413"/>
              <a:ext cx="304800" cy="304800"/>
            </a:xfrm>
            <a:prstGeom prst="rect">
              <a:avLst/>
            </a:prstGeom>
          </p:spPr>
        </p:pic>
        <p:sp>
          <p:nvSpPr>
            <p:cNvPr id="14" name="文本5"/>
            <p:cNvSpPr txBox="1"/>
            <p:nvPr/>
          </p:nvSpPr>
          <p:spPr>
            <a:xfrm>
              <a:off x="631155" y="0"/>
              <a:ext cx="5524500" cy="66854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25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02 卫生值日：责任到人</a:t>
              </a:r>
              <a:endParaRPr lang="zh-CN" altLang="en-US" sz="25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15" name="文本6"/>
            <p:cNvSpPr txBox="1"/>
            <p:nvPr/>
          </p:nvSpPr>
          <p:spPr>
            <a:xfrm>
              <a:off x="127358" y="564575"/>
              <a:ext cx="5842000" cy="1516704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600"/>
                </a:lnSpc>
              </a:pPr>
              <a:r>
                <a:rPr lang="zh-CN" altLang="en-US" sz="2000" b="0" i="0">
                  <a:solidFill>
                    <a:srgbClr val="00000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       </a:t>
              </a:r>
              <a:r>
                <a:rPr lang="zh-CN" altLang="en-US" sz="2000" b="0" i="0">
                  <a:solidFill>
                    <a:srgbClr val="5050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个人座位“门前雪”：桌面整洁、地面无屑；公共区域共维护：不涂鸦、不破坏公物。值日生需按时清扫，彻底保洁，拒绝“摆烂式”应付，共同守住班级卫生底线。</a:t>
              </a:r>
              <a:endParaRPr lang="zh-CN" altLang="en-US" sz="2000" b="0" i="0">
                <a:solidFill>
                  <a:srgbClr val="5050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grpSp>
        <p:nvGrpSpPr>
          <p:cNvPr id="16" name="组合1"/>
          <p:cNvGrpSpPr/>
          <p:nvPr/>
        </p:nvGrpSpPr>
        <p:grpSpPr>
          <a:xfrm>
            <a:off x="5208260" y="4826298"/>
            <a:ext cx="6299197" cy="1725387"/>
            <a:chOff x="0" y="0"/>
            <a:chExt cx="6299197" cy="1725387"/>
          </a:xfrm>
        </p:grpSpPr>
        <p:sp>
          <p:nvSpPr>
            <p:cNvPr id="17" name="形状4"/>
            <p:cNvSpPr txBox="1"/>
            <p:nvPr/>
          </p:nvSpPr>
          <p:spPr>
            <a:xfrm>
              <a:off x="25889" y="42634"/>
              <a:ext cx="6096000" cy="1682753"/>
            </a:xfrm>
            <a:prstGeom prst="roundRect">
              <a:avLst/>
            </a:prstGeom>
            <a:solidFill>
              <a:srgbClr val="FFB74D">
                <a:alpha val="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18" name="图片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6389" y="233134"/>
              <a:ext cx="304800" cy="304800"/>
            </a:xfrm>
            <a:prstGeom prst="rect">
              <a:avLst/>
            </a:prstGeom>
          </p:spPr>
        </p:pic>
        <p:sp>
          <p:nvSpPr>
            <p:cNvPr id="19" name="文本7"/>
            <p:cNvSpPr txBox="1"/>
            <p:nvPr/>
          </p:nvSpPr>
          <p:spPr>
            <a:xfrm>
              <a:off x="600247" y="0"/>
              <a:ext cx="5524500" cy="63029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400"/>
                </a:lnSpc>
              </a:pPr>
              <a:r>
                <a:rPr lang="zh-CN" altLang="en-US" sz="2300" b="1" i="0">
                  <a:solidFill>
                    <a:srgbClr val="EF6C0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班主任寄语</a:t>
              </a:r>
              <a:endParaRPr lang="zh-CN" altLang="en-US" sz="2300" b="1" i="0">
                <a:solidFill>
                  <a:srgbClr val="EF6C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20" name="文本8"/>
            <p:cNvSpPr txBox="1"/>
            <p:nvPr/>
          </p:nvSpPr>
          <p:spPr>
            <a:xfrm>
              <a:off x="0" y="542487"/>
              <a:ext cx="6299197" cy="113541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400"/>
                </a:lnSpc>
              </a:pPr>
              <a:r>
                <a:rPr lang="zh-CN" altLang="en-US" sz="1900" b="0" i="0">
                  <a:solidFill>
                    <a:srgbClr val="00000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        </a:t>
              </a:r>
              <a:r>
                <a:rPr lang="zh-CN" altLang="en-US" sz="1900" b="0" i="0">
                  <a:solidFill>
                    <a:srgbClr val="5050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真正的素养，藏在看不见的细节里。干净的教室，滋养的是明净的心境；整洁的环境，孕育的是专注的学风。愿大家以小见大，让班级成为成长的一方净土。</a:t>
              </a:r>
              <a:endParaRPr lang="zh-CN" altLang="en-US" sz="1900" b="0" i="0">
                <a:solidFill>
                  <a:srgbClr val="5050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762" y="-38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55244" y="-343"/>
            <a:ext cx="10858500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人际交往 &amp; 班风建设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4" name="图片1"/>
          <p:cNvPicPr>
            <a:picLocks noChangeAspect="1"/>
          </p:cNvPicPr>
          <p:nvPr/>
        </p:nvPicPr>
        <p:blipFill>
          <a:blip r:embed="rId2"/>
          <a:srcRect b="208"/>
          <a:stretch>
            <a:fillRect/>
          </a:stretch>
        </p:blipFill>
        <p:spPr>
          <a:xfrm>
            <a:off x="303390" y="1258824"/>
            <a:ext cx="4064000" cy="2705100"/>
          </a:xfrm>
          <a:prstGeom prst="rect">
            <a:avLst/>
          </a:prstGeom>
          <a:ln w="9525">
            <a:solidFill>
              <a:srgbClr val="FFFFFF">
                <a:alpha val="0"/>
              </a:srgbClr>
            </a:solidFill>
            <a:prstDash val="solid"/>
          </a:ln>
        </p:spPr>
      </p:pic>
      <p:sp>
        <p:nvSpPr>
          <p:cNvPr id="5" name="文本2"/>
          <p:cNvSpPr txBox="1"/>
          <p:nvPr/>
        </p:nvSpPr>
        <p:spPr>
          <a:xfrm>
            <a:off x="303238" y="4451547"/>
            <a:ext cx="4254500" cy="1636335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3700"/>
              </a:lnSpc>
            </a:pPr>
            <a:r>
              <a:rPr lang="zh-CN" altLang="en-US" sz="2700" b="0" i="1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“三年同窗是难得的缘分，</a:t>
            </a:r>
            <a:endParaRPr lang="zh-CN" altLang="en-US" sz="2700" b="0" i="1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ctr">
              <a:lnSpc>
                <a:spcPts val="3700"/>
              </a:lnSpc>
            </a:pPr>
            <a:r>
              <a:rPr lang="zh-CN" altLang="en-US" sz="2700" b="0" i="1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让我们以真心换真心，共筑温暖班集体。”</a:t>
            </a:r>
            <a:endParaRPr lang="zh-CN" altLang="en-US" sz="2700" b="0" i="1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6" name="文本3"/>
          <p:cNvSpPr txBox="1"/>
          <p:nvPr/>
        </p:nvSpPr>
        <p:spPr>
          <a:xfrm>
            <a:off x="4820031" y="748236"/>
            <a:ext cx="6540500" cy="668543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700"/>
              </a:lnSpc>
            </a:pPr>
            <a:r>
              <a:rPr lang="zh-CN" altLang="en-US" sz="25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01 班级相处四准则</a:t>
            </a:r>
            <a:endParaRPr lang="zh-CN" altLang="en-US" sz="25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7" name="形状2"/>
          <p:cNvSpPr txBox="1"/>
          <p:nvPr/>
        </p:nvSpPr>
        <p:spPr>
          <a:xfrm>
            <a:off x="4889363" y="1478480"/>
            <a:ext cx="3111503" cy="1053703"/>
          </a:xfrm>
          <a:prstGeom prst="roundRect">
            <a:avLst/>
          </a:prstGeom>
          <a:solidFill>
            <a:srgbClr val="4CAF50">
              <a:alpha val="784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8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1763" y="1808683"/>
            <a:ext cx="279400" cy="279400"/>
          </a:xfrm>
          <a:prstGeom prst="rect">
            <a:avLst/>
          </a:prstGeom>
        </p:spPr>
      </p:pic>
      <p:sp>
        <p:nvSpPr>
          <p:cNvPr id="9" name="文本4"/>
          <p:cNvSpPr txBox="1"/>
          <p:nvPr/>
        </p:nvSpPr>
        <p:spPr>
          <a:xfrm>
            <a:off x="5327513" y="1484833"/>
            <a:ext cx="2794000" cy="1047612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400"/>
              </a:lnSpc>
            </a:pPr>
            <a:r>
              <a:rPr lang="zh-CN" altLang="en-US" sz="20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互相尊重，礼貌待人</a:t>
            </a:r>
            <a:endParaRPr lang="zh-CN" altLang="en-US" sz="20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100"/>
              </a:lnSpc>
            </a:pPr>
            <a:r>
              <a:rPr lang="zh-CN" altLang="en-US" sz="18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即使关系不亲密，也需保有基本的尊重与善意。</a:t>
            </a:r>
            <a:endParaRPr lang="zh-CN" altLang="en-US" sz="18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0" name="形状3"/>
          <p:cNvSpPr txBox="1"/>
          <p:nvPr/>
        </p:nvSpPr>
        <p:spPr>
          <a:xfrm>
            <a:off x="8127863" y="1478480"/>
            <a:ext cx="3111503" cy="1053703"/>
          </a:xfrm>
          <a:prstGeom prst="roundRect">
            <a:avLst/>
          </a:prstGeom>
          <a:solidFill>
            <a:srgbClr val="4CAF50">
              <a:alpha val="784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1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0263" y="1808683"/>
            <a:ext cx="279400" cy="279400"/>
          </a:xfrm>
          <a:prstGeom prst="rect">
            <a:avLst/>
          </a:prstGeom>
        </p:spPr>
      </p:pic>
      <p:sp>
        <p:nvSpPr>
          <p:cNvPr id="12" name="文本5"/>
          <p:cNvSpPr txBox="1"/>
          <p:nvPr/>
        </p:nvSpPr>
        <p:spPr>
          <a:xfrm>
            <a:off x="8566013" y="1484833"/>
            <a:ext cx="2794000" cy="1047612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400"/>
              </a:lnSpc>
            </a:pPr>
            <a:r>
              <a:rPr lang="zh-CN" altLang="en-US" sz="20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包容差异，拒绝排挤</a:t>
            </a:r>
            <a:endParaRPr lang="zh-CN" altLang="en-US" sz="20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100"/>
              </a:lnSpc>
            </a:pPr>
            <a:r>
              <a:rPr lang="zh-CN" altLang="en-US" sz="18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接纳性格背景不同，绝不孤立或歧视任何同学。</a:t>
            </a:r>
            <a:endParaRPr lang="zh-CN" altLang="en-US" sz="18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3" name="形状4"/>
          <p:cNvSpPr txBox="1"/>
          <p:nvPr/>
        </p:nvSpPr>
        <p:spPr>
          <a:xfrm>
            <a:off x="4889363" y="2621480"/>
            <a:ext cx="3111503" cy="1053703"/>
          </a:xfrm>
          <a:prstGeom prst="roundRect">
            <a:avLst/>
          </a:prstGeom>
          <a:solidFill>
            <a:srgbClr val="4CAF50">
              <a:alpha val="784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4" name="图片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1763" y="2951683"/>
            <a:ext cx="279400" cy="279400"/>
          </a:xfrm>
          <a:prstGeom prst="rect">
            <a:avLst/>
          </a:prstGeom>
        </p:spPr>
      </p:pic>
      <p:sp>
        <p:nvSpPr>
          <p:cNvPr id="15" name="文本6"/>
          <p:cNvSpPr txBox="1"/>
          <p:nvPr/>
        </p:nvSpPr>
        <p:spPr>
          <a:xfrm>
            <a:off x="5327513" y="2627833"/>
            <a:ext cx="2794000" cy="1047612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400"/>
              </a:lnSpc>
            </a:pPr>
            <a:r>
              <a:rPr lang="zh-CN" altLang="en-US" sz="20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良性竞争，见贤思齐</a:t>
            </a:r>
            <a:endParaRPr lang="zh-CN" altLang="en-US" sz="20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100"/>
              </a:lnSpc>
            </a:pPr>
            <a:r>
              <a:rPr lang="zh-CN" altLang="en-US" sz="18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比拼进步而非互相诋毁，嫉妒是成长的绊脚石。</a:t>
            </a:r>
            <a:endParaRPr lang="zh-CN" altLang="en-US" sz="18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6" name="形状5"/>
          <p:cNvSpPr txBox="1"/>
          <p:nvPr/>
        </p:nvSpPr>
        <p:spPr>
          <a:xfrm>
            <a:off x="8127863" y="2621480"/>
            <a:ext cx="3111503" cy="1053703"/>
          </a:xfrm>
          <a:prstGeom prst="roundRect">
            <a:avLst/>
          </a:prstGeom>
          <a:solidFill>
            <a:srgbClr val="4CAF50">
              <a:alpha val="784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7" name="图片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0263" y="2951683"/>
            <a:ext cx="279400" cy="279400"/>
          </a:xfrm>
          <a:prstGeom prst="rect">
            <a:avLst/>
          </a:prstGeom>
        </p:spPr>
      </p:pic>
      <p:sp>
        <p:nvSpPr>
          <p:cNvPr id="18" name="文本7"/>
          <p:cNvSpPr txBox="1"/>
          <p:nvPr/>
        </p:nvSpPr>
        <p:spPr>
          <a:xfrm>
            <a:off x="8566013" y="2628148"/>
            <a:ext cx="2794000" cy="1047612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400"/>
              </a:lnSpc>
            </a:pPr>
            <a:r>
              <a:rPr lang="zh-CN" altLang="en-US" sz="20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开放交流，拒绝孤立</a:t>
            </a:r>
            <a:endParaRPr lang="zh-CN" altLang="en-US" sz="20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100"/>
              </a:lnSpc>
            </a:pPr>
            <a:r>
              <a:rPr lang="zh-CN" altLang="en-US" sz="18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观点不同可探讨，不搞小团体，不拉帮结派。</a:t>
            </a:r>
            <a:endParaRPr lang="zh-CN" altLang="en-US" sz="18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19" name="组合1"/>
          <p:cNvGrpSpPr/>
          <p:nvPr/>
        </p:nvGrpSpPr>
        <p:grpSpPr>
          <a:xfrm>
            <a:off x="5003444" y="4176703"/>
            <a:ext cx="6367244" cy="1968503"/>
            <a:chOff x="0" y="0"/>
            <a:chExt cx="6367244" cy="1968503"/>
          </a:xfrm>
        </p:grpSpPr>
        <p:sp>
          <p:nvSpPr>
            <p:cNvPr id="20" name="形状6"/>
            <p:cNvSpPr txBox="1"/>
            <p:nvPr/>
          </p:nvSpPr>
          <p:spPr>
            <a:xfrm>
              <a:off x="0" y="0"/>
              <a:ext cx="6350003" cy="1968503"/>
            </a:xfrm>
            <a:prstGeom prst="roundRect">
              <a:avLst/>
            </a:prstGeom>
            <a:solidFill>
              <a:srgbClr val="4CAF50">
                <a:alpha val="12156"/>
              </a:srgbClr>
            </a:solidFill>
            <a:ln w="12700">
              <a:solidFill>
                <a:srgbClr val="4CAF50">
                  <a:alpha val="29803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8"/>
            <p:cNvSpPr txBox="1"/>
            <p:nvPr/>
          </p:nvSpPr>
          <p:spPr>
            <a:xfrm>
              <a:off x="207744" y="109617"/>
              <a:ext cx="6159500" cy="179696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200"/>
                </a:lnSpc>
              </a:pPr>
              <a:r>
                <a:rPr lang="zh-CN" altLang="en-US" sz="2200" b="1" i="0">
                  <a:solidFill>
                    <a:srgbClr val="333333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核心共识：</a:t>
              </a:r>
              <a:r>
                <a:rPr lang="zh-CN" altLang="en-US" sz="2300" b="0" i="0">
                  <a:solidFill>
                    <a:srgbClr val="1F2329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 </a:t>
              </a:r>
              <a:r>
                <a:rPr lang="zh-CN" altLang="en-US" sz="2100" b="0" i="0">
                  <a:solidFill>
                    <a:srgbClr val="333333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我们是一个集体、一家人。三年同窗是缘分，不是战场。请大家牢记：</a:t>
              </a:r>
              <a:r>
                <a:rPr lang="zh-CN" altLang="en-US" sz="2300" b="1" i="0">
                  <a:solidFill>
                    <a:srgbClr val="1F2329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 </a:t>
              </a:r>
              <a:r>
                <a:rPr lang="zh-CN" altLang="en-US" sz="21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不内耗、不八卦、不抱团欺负人。</a:t>
              </a:r>
              <a:r>
                <a:rPr lang="zh-CN" altLang="en-US" sz="2300" b="0" i="0">
                  <a:solidFill>
                    <a:srgbClr val="1F2329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 </a:t>
              </a:r>
              <a:r>
                <a:rPr lang="zh-CN" altLang="en-US" sz="2100" b="0" i="0">
                  <a:solidFill>
                    <a:srgbClr val="333333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让我们共同维护一个温暖、向上的班集体。</a:t>
              </a:r>
              <a:endParaRPr lang="zh-CN" altLang="en-US" sz="2100" b="0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-124" y="-48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81248" y="295"/>
            <a:ext cx="6410325" cy="107949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违纪处理机制（温柔但绝不混乱）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469992" y="1085806"/>
            <a:ext cx="3429000" cy="2857500"/>
          </a:xfrm>
          <a:prstGeom prst="roundRect">
            <a:avLst/>
          </a:prstGeom>
          <a:solidFill>
            <a:srgbClr val="4CAF50">
              <a:alpha val="7843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565242" y="1181054"/>
            <a:ext cx="3339703" cy="63500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400"/>
              </a:lnSpc>
            </a:pPr>
            <a:r>
              <a:rPr lang="zh-CN" altLang="en-US" sz="23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01 一级问题 · 轻微疏忽</a:t>
            </a:r>
            <a:endParaRPr lang="zh-CN" altLang="en-US" sz="23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6" name="形状3"/>
          <p:cNvSpPr txBox="1"/>
          <p:nvPr/>
        </p:nvSpPr>
        <p:spPr>
          <a:xfrm rot="21585676">
            <a:off x="660505" y="1777956"/>
            <a:ext cx="304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文本3"/>
          <p:cNvSpPr txBox="1"/>
          <p:nvPr/>
        </p:nvSpPr>
        <p:spPr>
          <a:xfrm>
            <a:off x="565242" y="1816056"/>
            <a:ext cx="3238500" cy="211821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1800" b="1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表现：</a:t>
            </a:r>
            <a:r>
              <a: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课堂小声说话、偶尔走神、作业轻微拖拉，未实质性干扰课堂秩序。</a:t>
            </a:r>
            <a:endParaRPr lang="zh-CN" altLang="en-US" sz="18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500"/>
              </a:lnSpc>
            </a:pPr>
            <a:r>
              <a:rPr lang="zh-CN" altLang="en-US" sz="1800" b="1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处理：</a:t>
            </a:r>
            <a:r>
              <a: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当场口头或眼神提醒，课后简短引导自我反思，帮助快速回归学习状态。</a:t>
            </a:r>
            <a:endParaRPr lang="zh-CN" altLang="en-US" sz="18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8" name="形状4"/>
          <p:cNvSpPr txBox="1"/>
          <p:nvPr/>
        </p:nvSpPr>
        <p:spPr>
          <a:xfrm>
            <a:off x="4089492" y="1085802"/>
            <a:ext cx="3612356" cy="2857500"/>
          </a:xfrm>
          <a:prstGeom prst="roundRect">
            <a:avLst/>
          </a:prstGeom>
          <a:solidFill>
            <a:srgbClr val="4CAF50">
              <a:alpha val="7843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文本4"/>
          <p:cNvSpPr txBox="1"/>
          <p:nvPr/>
        </p:nvSpPr>
        <p:spPr>
          <a:xfrm>
            <a:off x="4184742" y="1181052"/>
            <a:ext cx="3517697" cy="63029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400"/>
              </a:lnSpc>
            </a:pPr>
            <a:r>
              <a:rPr lang="zh-CN" altLang="en-US" sz="23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02 二级问题 · 习惯性违纪</a:t>
            </a:r>
            <a:endParaRPr lang="zh-CN" altLang="en-US" sz="23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0" name="形状5"/>
          <p:cNvSpPr txBox="1"/>
          <p:nvPr/>
        </p:nvSpPr>
        <p:spPr>
          <a:xfrm rot="21585676">
            <a:off x="4280005" y="1777956"/>
            <a:ext cx="304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1" name="文本5"/>
          <p:cNvSpPr txBox="1"/>
          <p:nvPr/>
        </p:nvSpPr>
        <p:spPr>
          <a:xfrm>
            <a:off x="4184742" y="1816056"/>
            <a:ext cx="3238500" cy="211821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1800" b="1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表现：</a:t>
            </a:r>
            <a:r>
              <a: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多次违反课堂纪律、作业敷衍抄袭、无故迟到、卫生打扫严重不达标。</a:t>
            </a:r>
            <a:endParaRPr lang="zh-CN" altLang="en-US" sz="18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500"/>
              </a:lnSpc>
            </a:pPr>
            <a:r>
              <a:rPr lang="zh-CN" altLang="en-US" sz="1800" b="1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处理：</a:t>
            </a:r>
            <a:r>
              <a: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提交书面反思说明，进行行为弥补（如补做卫生），并扣除相应班级积分。</a:t>
            </a:r>
            <a:endParaRPr lang="zh-CN" altLang="en-US" sz="18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2" name="形状6"/>
          <p:cNvSpPr txBox="1"/>
          <p:nvPr/>
        </p:nvSpPr>
        <p:spPr>
          <a:xfrm>
            <a:off x="8096507" y="1085844"/>
            <a:ext cx="3429000" cy="2857500"/>
          </a:xfrm>
          <a:prstGeom prst="roundRect">
            <a:avLst/>
          </a:prstGeom>
          <a:solidFill>
            <a:srgbClr val="4CAF50">
              <a:alpha val="7843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3" name="文本6"/>
          <p:cNvSpPr txBox="1"/>
          <p:nvPr/>
        </p:nvSpPr>
        <p:spPr>
          <a:xfrm>
            <a:off x="8191757" y="1181092"/>
            <a:ext cx="3339703" cy="635001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400"/>
              </a:lnSpc>
            </a:pPr>
            <a:r>
              <a:rPr lang="zh-CN" altLang="en-US" sz="23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03 三级问题 · 触碰红线</a:t>
            </a:r>
            <a:endParaRPr lang="zh-CN" altLang="en-US" sz="23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4" name="形状7"/>
          <p:cNvSpPr txBox="1"/>
          <p:nvPr/>
        </p:nvSpPr>
        <p:spPr>
          <a:xfrm rot="21585676">
            <a:off x="8287020" y="1777994"/>
            <a:ext cx="304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5" name="文本7"/>
          <p:cNvSpPr txBox="1"/>
          <p:nvPr/>
        </p:nvSpPr>
        <p:spPr>
          <a:xfrm>
            <a:off x="8192072" y="1815779"/>
            <a:ext cx="3238500" cy="211821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1800" b="1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表现：</a:t>
            </a:r>
            <a:r>
              <a: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校园欺凌、打架斗殴、恶意撒谎欺骗、屡教不改或严重破坏集体利益。</a:t>
            </a:r>
            <a:endParaRPr lang="zh-CN" altLang="en-US" sz="18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500"/>
              </a:lnSpc>
            </a:pPr>
            <a:r>
              <a:rPr lang="zh-CN" altLang="en-US" sz="1800" b="1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处理：</a:t>
            </a:r>
            <a:r>
              <a: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停课反思，家长到校共同沟通教育，制定并执行长期的行为改进与跟踪计划。</a:t>
            </a:r>
            <a:endParaRPr lang="zh-CN" altLang="en-US" sz="1800" b="0" i="0">
              <a:solidFill>
                <a:srgbClr val="52525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grpSp>
        <p:nvGrpSpPr>
          <p:cNvPr id="16" name="组合1"/>
          <p:cNvGrpSpPr/>
          <p:nvPr/>
        </p:nvGrpSpPr>
        <p:grpSpPr>
          <a:xfrm>
            <a:off x="863308" y="4269419"/>
            <a:ext cx="10668000" cy="1758953"/>
            <a:chOff x="0" y="0"/>
            <a:chExt cx="10668000" cy="1758953"/>
          </a:xfrm>
        </p:grpSpPr>
        <p:sp>
          <p:nvSpPr>
            <p:cNvPr id="17" name="形状8"/>
            <p:cNvSpPr txBox="1"/>
            <p:nvPr/>
          </p:nvSpPr>
          <p:spPr>
            <a:xfrm>
              <a:off x="0" y="0"/>
              <a:ext cx="10668000" cy="1758953"/>
            </a:xfrm>
            <a:prstGeom prst="roundRect">
              <a:avLst/>
            </a:prstGeom>
            <a:solidFill>
              <a:srgbClr val="4CAF50">
                <a:alpha val="14901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18" name="图片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4000" y="393700"/>
              <a:ext cx="609600" cy="609600"/>
            </a:xfrm>
            <a:prstGeom prst="rect">
              <a:avLst/>
            </a:prstGeom>
          </p:spPr>
        </p:pic>
        <p:sp>
          <p:nvSpPr>
            <p:cNvPr id="19" name="文本8"/>
            <p:cNvSpPr txBox="1"/>
            <p:nvPr/>
          </p:nvSpPr>
          <p:spPr>
            <a:xfrm>
              <a:off x="920753" y="86602"/>
              <a:ext cx="9461500" cy="1549862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800"/>
                </a:lnSpc>
              </a:pPr>
              <a:r>
                <a:rPr lang="zh-CN" altLang="en-US" sz="2200" b="1" i="0">
                  <a:solidFill>
                    <a:srgbClr val="333333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核心原则：温和坚定，公平公正</a:t>
              </a:r>
              <a:endParaRPr lang="zh-CN" altLang="en-US" sz="2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  <a:p>
              <a:pPr marL="0" algn="l">
                <a:lnSpc>
                  <a:spcPts val="2600"/>
                </a:lnSpc>
              </a:pP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坚守“不体罚、不辱骂、不人格羞辱”的教育底线；拒绝情绪化处理，所有规则与后果提前公示，执行标准人人平等。我们的目标是帮助学生认识错误、承担责任并获得成长，而非单纯的惩戒。</a:t>
              </a:r>
              <a:endParaRPr lang="zh-CN" altLang="en-US" sz="20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362" y="38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E6CFCF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277654" y="333"/>
            <a:ext cx="5070272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正向奖励体系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4" name="图片1"/>
          <p:cNvPicPr>
            <a:picLocks noChangeAspect="1"/>
          </p:cNvPicPr>
          <p:nvPr/>
        </p:nvPicPr>
        <p:blipFill>
          <a:blip r:embed="rId2"/>
          <a:srcRect r="222"/>
          <a:stretch>
            <a:fillRect/>
          </a:stretch>
        </p:blipFill>
        <p:spPr>
          <a:xfrm>
            <a:off x="277435" y="1120378"/>
            <a:ext cx="3556000" cy="2374900"/>
          </a:xfrm>
          <a:prstGeom prst="rect">
            <a:avLst/>
          </a:prstGeom>
          <a:ln w="9525">
            <a:solidFill>
              <a:srgbClr val="FFFFFF">
                <a:alpha val="0"/>
              </a:srgbClr>
            </a:solidFill>
            <a:prstDash val="solid"/>
          </a:ln>
        </p:spPr>
      </p:pic>
      <p:grpSp>
        <p:nvGrpSpPr>
          <p:cNvPr id="5" name="组合1"/>
          <p:cNvGrpSpPr/>
          <p:nvPr/>
        </p:nvGrpSpPr>
        <p:grpSpPr>
          <a:xfrm>
            <a:off x="4047239" y="800224"/>
            <a:ext cx="3460747" cy="3317872"/>
            <a:chOff x="0" y="0"/>
            <a:chExt cx="3460747" cy="3317872"/>
          </a:xfrm>
        </p:grpSpPr>
        <p:sp>
          <p:nvSpPr>
            <p:cNvPr id="6" name="形状2"/>
            <p:cNvSpPr txBox="1"/>
            <p:nvPr/>
          </p:nvSpPr>
          <p:spPr>
            <a:xfrm>
              <a:off x="0" y="0"/>
              <a:ext cx="3365497" cy="3317872"/>
            </a:xfrm>
            <a:prstGeom prst="roundRect">
              <a:avLst/>
            </a:prstGeom>
            <a:solidFill>
              <a:srgbClr val="4CAF50">
                <a:alpha val="9803"/>
              </a:srgbClr>
            </a:solidFill>
            <a:ln w="12700">
              <a:solidFill>
                <a:srgbClr val="4CAF50">
                  <a:alpha val="25098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7" name="图片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0497" y="203197"/>
              <a:ext cx="279400" cy="279400"/>
            </a:xfrm>
            <a:prstGeom prst="rect">
              <a:avLst/>
            </a:prstGeom>
          </p:spPr>
        </p:pic>
        <p:sp>
          <p:nvSpPr>
            <p:cNvPr id="8" name="文本2"/>
            <p:cNvSpPr txBox="1"/>
            <p:nvPr/>
          </p:nvSpPr>
          <p:spPr>
            <a:xfrm>
              <a:off x="476247" y="82547"/>
              <a:ext cx="2984500" cy="66854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25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01 个人成长激励</a:t>
              </a:r>
              <a:endParaRPr lang="zh-CN" altLang="en-US" sz="25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95250" y="556498"/>
              <a:ext cx="3238500" cy="253731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800"/>
                </a:lnSpc>
              </a:pP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• </a:t>
              </a:r>
              <a:r>
                <a:rPr lang="zh-CN" altLang="en-US" sz="2000" b="1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积分奖励：</a:t>
              </a: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课堂积极、作业工整可获积分兑换奖品</a:t>
              </a:r>
              <a:endParaRPr lang="zh-CN" altLang="en-US" sz="20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  <a:p>
              <a:pPr marL="0" algn="l">
                <a:lnSpc>
                  <a:spcPts val="2800"/>
                </a:lnSpc>
              </a:pP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• </a:t>
              </a:r>
              <a:r>
                <a:rPr lang="zh-CN" altLang="en-US" sz="2000" b="1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每周表彰：</a:t>
              </a: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评选“自律之星”“进步之星”</a:t>
              </a:r>
              <a:endParaRPr lang="zh-CN" altLang="en-US" sz="20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  <a:p>
              <a:pPr marL="0" algn="l">
                <a:lnSpc>
                  <a:spcPts val="2800"/>
                </a:lnSpc>
              </a:pP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• </a:t>
              </a:r>
              <a:r>
                <a:rPr lang="zh-CN" altLang="en-US" sz="2000" b="1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优先机会：</a:t>
              </a:r>
              <a:r>
                <a:rPr lang="zh-CN" altLang="en-US" sz="20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优先获得评优资格及班干部竞选权</a:t>
              </a:r>
              <a:endParaRPr lang="zh-CN" altLang="en-US" sz="20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grpSp>
        <p:nvGrpSpPr>
          <p:cNvPr id="10" name="组合2"/>
          <p:cNvGrpSpPr/>
          <p:nvPr/>
        </p:nvGrpSpPr>
        <p:grpSpPr>
          <a:xfrm>
            <a:off x="8223323" y="748303"/>
            <a:ext cx="3460747" cy="3375022"/>
            <a:chOff x="0" y="0"/>
            <a:chExt cx="3460747" cy="3375022"/>
          </a:xfrm>
        </p:grpSpPr>
        <p:sp>
          <p:nvSpPr>
            <p:cNvPr id="11" name="形状3"/>
            <p:cNvSpPr txBox="1"/>
            <p:nvPr/>
          </p:nvSpPr>
          <p:spPr>
            <a:xfrm>
              <a:off x="0" y="0"/>
              <a:ext cx="3365497" cy="3375022"/>
            </a:xfrm>
            <a:prstGeom prst="roundRect">
              <a:avLst/>
            </a:prstGeom>
            <a:solidFill>
              <a:srgbClr val="4CAF50">
                <a:alpha val="9803"/>
              </a:srgbClr>
            </a:solidFill>
            <a:ln w="12700">
              <a:solidFill>
                <a:srgbClr val="4CAF50">
                  <a:alpha val="25098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12" name="图片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0497" y="203197"/>
              <a:ext cx="279400" cy="279400"/>
            </a:xfrm>
            <a:prstGeom prst="rect">
              <a:avLst/>
            </a:prstGeom>
          </p:spPr>
        </p:pic>
        <p:sp>
          <p:nvSpPr>
            <p:cNvPr id="13" name="文本4"/>
            <p:cNvSpPr txBox="1"/>
            <p:nvPr/>
          </p:nvSpPr>
          <p:spPr>
            <a:xfrm>
              <a:off x="476247" y="82547"/>
              <a:ext cx="2984500" cy="668543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700"/>
                </a:lnSpc>
              </a:pPr>
              <a:r>
                <a:rPr lang="zh-CN" altLang="en-US" sz="25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02 集体荣誉共建</a:t>
              </a:r>
              <a:endParaRPr lang="zh-CN" altLang="en-US" sz="25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  <p:sp>
          <p:nvSpPr>
            <p:cNvPr id="14" name="文本5"/>
            <p:cNvSpPr txBox="1"/>
            <p:nvPr/>
          </p:nvSpPr>
          <p:spPr>
            <a:xfrm>
              <a:off x="95247" y="565147"/>
              <a:ext cx="3238500" cy="276078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2500"/>
                </a:lnSpc>
              </a:pPr>
              <a:r>
                <a:rPr lang="zh-CN" altLang="en-US" sz="18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当全班在纪律、卫生、学风达标时：</a:t>
              </a:r>
              <a:endPara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  <a:p>
              <a:pPr marL="0" algn="l">
                <a:lnSpc>
                  <a:spcPts val="2500"/>
                </a:lnSpc>
              </a:pPr>
              <a:r>
                <a:rPr lang="zh-CN" altLang="en-US" sz="18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✅ 班级量化考核直接加分，提升排名</a:t>
              </a:r>
              <a:endPara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  <a:p>
              <a:pPr marL="0" algn="l">
                <a:lnSpc>
                  <a:spcPts val="2500"/>
                </a:lnSpc>
              </a:pPr>
              <a:r>
                <a:rPr lang="zh-CN" altLang="en-US" sz="18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✅ 解锁“放松小课堂”或班会趣味活动</a:t>
              </a:r>
              <a:endPara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  <a:p>
              <a:pPr marL="0" algn="l">
                <a:lnSpc>
                  <a:spcPts val="2500"/>
                </a:lnSpc>
              </a:pPr>
              <a:r>
                <a:rPr lang="zh-CN" altLang="en-US" sz="1800" b="0" i="0">
                  <a:solidFill>
                    <a:srgbClr val="525252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✅ 获得全校范围的集体公开表扬</a:t>
              </a:r>
              <a:endParaRPr lang="zh-CN" altLang="en-US" sz="1800" b="0" i="0">
                <a:solidFill>
                  <a:srgbClr val="52525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  <p:grpSp>
        <p:nvGrpSpPr>
          <p:cNvPr id="15" name="组合3"/>
          <p:cNvGrpSpPr/>
          <p:nvPr/>
        </p:nvGrpSpPr>
        <p:grpSpPr>
          <a:xfrm>
            <a:off x="762000" y="4572000"/>
            <a:ext cx="10674467" cy="1651000"/>
            <a:chOff x="0" y="0"/>
            <a:chExt cx="10674467" cy="1651000"/>
          </a:xfrm>
        </p:grpSpPr>
        <p:sp>
          <p:nvSpPr>
            <p:cNvPr id="16" name="形状4"/>
            <p:cNvSpPr txBox="1"/>
            <p:nvPr/>
          </p:nvSpPr>
          <p:spPr>
            <a:xfrm>
              <a:off x="0" y="0"/>
              <a:ext cx="10668000" cy="1651000"/>
            </a:xfrm>
            <a:prstGeom prst="roundRect">
              <a:avLst/>
            </a:prstGeom>
            <a:solidFill>
              <a:srgbClr val="FFFFFF">
                <a:alpha val="60000"/>
              </a:srgbClr>
            </a:solidFill>
            <a:ln w="12700">
              <a:solidFill>
                <a:srgbClr val="4CAF50">
                  <a:alpha val="4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</a:p>
          </p:txBody>
        </p:sp>
        <p:pic>
          <p:nvPicPr>
            <p:cNvPr id="17" name="图片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4000" y="279400"/>
              <a:ext cx="304800" cy="304800"/>
            </a:xfrm>
            <a:prstGeom prst="rect">
              <a:avLst/>
            </a:prstGeom>
          </p:spPr>
        </p:pic>
        <p:sp>
          <p:nvSpPr>
            <p:cNvPr id="18" name="文本6"/>
            <p:cNvSpPr txBox="1"/>
            <p:nvPr/>
          </p:nvSpPr>
          <p:spPr>
            <a:xfrm>
              <a:off x="577967" y="22689"/>
              <a:ext cx="10096500" cy="160547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l">
                <a:lnSpc>
                  <a:spcPts val="3000"/>
                </a:lnSpc>
              </a:pPr>
              <a:r>
                <a:rPr lang="zh-CN" altLang="en-US" sz="2000" b="1" i="0">
                  <a:solidFill>
                    <a:srgbClr val="4CAF50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“多放大优点，少盯着缺点；多正向激励，少负面打压。”</a:t>
              </a:r>
              <a:endParaRPr lang="zh-CN" altLang="en-US" sz="20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  <a:p>
              <a:pPr marL="0" algn="l">
                <a:lnSpc>
                  <a:spcPts val="2700"/>
                </a:lnSpc>
              </a:pPr>
              <a:r>
                <a:rPr lang="zh-CN" altLang="en-US" sz="1800" b="0" i="0">
                  <a:solidFill>
                    <a:srgbClr val="555555">
                      <a:alpha val="100000"/>
                    </a:srgbClr>
                  </a:solidFill>
                  <a:latin typeface="Noto Sans SC" panose="020B0200000000000000" charset="-122"/>
                  <a:ea typeface="Noto Sans SC" panose="020B0200000000000000" charset="-122"/>
                </a:rPr>
                <a:t>好的班风，从来不是靠严厉的批评“管”出来的，而是靠持续的正向反馈“夸”出来、用心“养”出来、共同“守”出来的。我们致力于让每一次微小的进步都被看见，让每一份努力都得到肯定，营造积极向上的班级氛围。</a:t>
              </a:r>
              <a:endParaRPr lang="zh-CN" altLang="en-US" sz="1800" b="0" i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-514" y="-9020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303324" y="82563"/>
            <a:ext cx="2924175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班级底线忠告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459086" y="4133412"/>
            <a:ext cx="4508500" cy="2389486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400"/>
              </a:lnSpc>
            </a:pPr>
            <a:r>
              <a:rPr lang="zh-CN" altLang="en-US" sz="2300" b="1" i="0" dirty="0">
                <a:solidFill>
                  <a:srgbClr val="00000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      </a:t>
            </a:r>
            <a:r>
              <a:rPr lang="zh-CN" altLang="en-US" sz="2300" b="1" dirty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高中</a:t>
            </a:r>
            <a:r>
              <a:rPr lang="zh-CN" altLang="en-US" sz="2300" b="1" i="0" dirty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是迈向成人的关键分水岭，它不仅是知识的积累，更是品格与习惯的定型期。愿你们以今日之自律，筑明日之基石，不负韶华，未来可期。</a:t>
            </a:r>
            <a:endParaRPr lang="zh-CN" altLang="en-US" sz="2300" b="1" i="0" dirty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5" name="形状2"/>
          <p:cNvSpPr txBox="1"/>
          <p:nvPr/>
        </p:nvSpPr>
        <p:spPr>
          <a:xfrm>
            <a:off x="5115163" y="736854"/>
            <a:ext cx="3444878" cy="1577978"/>
          </a:xfrm>
          <a:prstGeom prst="roundRect">
            <a:avLst/>
          </a:prstGeom>
          <a:solidFill>
            <a:srgbClr val="4CAF50">
              <a:alpha val="7843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6" name="图片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6214" y="896226"/>
            <a:ext cx="355600" cy="355600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5651783" y="802653"/>
            <a:ext cx="2863653" cy="140709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21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习惯铸就未来</a:t>
            </a:r>
            <a:endParaRPr lang="zh-CN" altLang="en-US" sz="21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800" b="0" i="0">
                <a:solidFill>
                  <a:srgbClr val="5050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初中养成的学习习惯，是通往高中的铺路石，细节决定你未来的高度。</a:t>
            </a:r>
            <a:endParaRPr lang="zh-CN" altLang="en-US" sz="1800" b="0" i="0">
              <a:solidFill>
                <a:srgbClr val="5050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8" name="形状3"/>
          <p:cNvSpPr txBox="1"/>
          <p:nvPr/>
        </p:nvSpPr>
        <p:spPr>
          <a:xfrm>
            <a:off x="8687038" y="736854"/>
            <a:ext cx="3238310" cy="1577978"/>
          </a:xfrm>
          <a:prstGeom prst="roundRect">
            <a:avLst/>
          </a:prstGeom>
          <a:solidFill>
            <a:srgbClr val="4CAF50">
              <a:alpha val="7843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9" name="图片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5057" y="965454"/>
            <a:ext cx="355600" cy="355600"/>
          </a:xfrm>
          <a:prstGeom prst="rect">
            <a:avLst/>
          </a:prstGeom>
        </p:spPr>
      </p:pic>
      <p:sp>
        <p:nvSpPr>
          <p:cNvPr id="10" name="文本4"/>
          <p:cNvSpPr txBox="1"/>
          <p:nvPr/>
        </p:nvSpPr>
        <p:spPr>
          <a:xfrm>
            <a:off x="9176118" y="730529"/>
            <a:ext cx="2603500" cy="140709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21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惜时方能争先</a:t>
            </a:r>
            <a:endParaRPr lang="zh-CN" altLang="en-US" sz="21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800" b="0" i="0">
                <a:solidFill>
                  <a:srgbClr val="5050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此刻的松懈会积累成差距，每一秒的专注都是在为未来积蓄力量。</a:t>
            </a:r>
            <a:endParaRPr lang="zh-CN" altLang="en-US" sz="1800" b="0" i="0">
              <a:solidFill>
                <a:srgbClr val="5050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1" name="形状4"/>
          <p:cNvSpPr txBox="1"/>
          <p:nvPr/>
        </p:nvSpPr>
        <p:spPr>
          <a:xfrm>
            <a:off x="5108724" y="2595753"/>
            <a:ext cx="3400825" cy="1520828"/>
          </a:xfrm>
          <a:prstGeom prst="roundRect">
            <a:avLst/>
          </a:prstGeom>
          <a:solidFill>
            <a:srgbClr val="4CAF50">
              <a:alpha val="7843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2" name="图片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6176" y="2729170"/>
            <a:ext cx="355600" cy="355600"/>
          </a:xfrm>
          <a:prstGeom prst="rect">
            <a:avLst/>
          </a:prstGeom>
        </p:spPr>
      </p:pic>
      <p:sp>
        <p:nvSpPr>
          <p:cNvPr id="13" name="文本5"/>
          <p:cNvSpPr txBox="1"/>
          <p:nvPr/>
        </p:nvSpPr>
        <p:spPr>
          <a:xfrm>
            <a:off x="5740765" y="2658856"/>
            <a:ext cx="2774947" cy="140709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21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自律赢得自由</a:t>
            </a:r>
            <a:endParaRPr lang="zh-CN" altLang="en-US" sz="21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800" b="0" i="0">
                <a:solidFill>
                  <a:srgbClr val="5050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真正的自由不是随心所欲，而是通过严格自律，掌控自己的人生节奏。</a:t>
            </a:r>
            <a:endParaRPr lang="zh-CN" altLang="en-US" sz="1800" b="0" i="0">
              <a:solidFill>
                <a:srgbClr val="5050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4" name="形状5"/>
          <p:cNvSpPr txBox="1"/>
          <p:nvPr/>
        </p:nvSpPr>
        <p:spPr>
          <a:xfrm>
            <a:off x="8680285" y="2592781"/>
            <a:ext cx="3238900" cy="1527372"/>
          </a:xfrm>
          <a:prstGeom prst="roundRect">
            <a:avLst/>
          </a:prstGeom>
          <a:solidFill>
            <a:srgbClr val="4CAF50">
              <a:alpha val="7843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5" name="图片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2860" y="2781090"/>
            <a:ext cx="355600" cy="355600"/>
          </a:xfrm>
          <a:prstGeom prst="rect">
            <a:avLst/>
          </a:prstGeom>
        </p:spPr>
      </p:pic>
      <p:sp>
        <p:nvSpPr>
          <p:cNvPr id="16" name="文本6"/>
          <p:cNvSpPr txBox="1"/>
          <p:nvPr/>
        </p:nvSpPr>
        <p:spPr>
          <a:xfrm>
            <a:off x="9068267" y="2716406"/>
            <a:ext cx="2603500" cy="140709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21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品德胜于分数</a:t>
            </a:r>
            <a:endParaRPr lang="zh-CN" altLang="en-US" sz="21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800" b="0" i="0">
                <a:solidFill>
                  <a:srgbClr val="5050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分数是一时的结果，而人品与态度，是伴随你一生的最宝贵财富。</a:t>
            </a:r>
            <a:endParaRPr lang="zh-CN" altLang="en-US" sz="1800" b="0" i="0">
              <a:solidFill>
                <a:srgbClr val="5050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7" name="形状6"/>
          <p:cNvSpPr txBox="1"/>
          <p:nvPr/>
        </p:nvSpPr>
        <p:spPr>
          <a:xfrm>
            <a:off x="5460997" y="4698997"/>
            <a:ext cx="6350003" cy="1577978"/>
          </a:xfrm>
          <a:prstGeom prst="roundRect">
            <a:avLst/>
          </a:prstGeom>
          <a:solidFill>
            <a:srgbClr val="4CAF50">
              <a:alpha val="7843"/>
            </a:srgbClr>
          </a:solidFill>
          <a:ln w="12700">
            <a:solidFill>
              <a:srgbClr val="4CAF50">
                <a:alpha val="2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8" name="图片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1500" y="4927600"/>
            <a:ext cx="355600" cy="355600"/>
          </a:xfrm>
          <a:prstGeom prst="rect">
            <a:avLst/>
          </a:prstGeom>
        </p:spPr>
      </p:pic>
      <p:sp>
        <p:nvSpPr>
          <p:cNvPr id="19" name="文本7"/>
          <p:cNvSpPr txBox="1"/>
          <p:nvPr/>
        </p:nvSpPr>
        <p:spPr>
          <a:xfrm>
            <a:off x="6000750" y="4756150"/>
            <a:ext cx="5778500" cy="1407099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2500"/>
              </a:lnSpc>
            </a:pPr>
            <a:r>
              <a:rPr lang="zh-CN" altLang="en-US" sz="21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集体成就个人，共荣方能独秀</a:t>
            </a:r>
            <a:endParaRPr lang="zh-CN" altLang="en-US" sz="21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2300"/>
              </a:lnSpc>
            </a:pPr>
            <a:r>
              <a:rPr lang="zh-CN" altLang="en-US" sz="1800" b="0" i="0">
                <a:solidFill>
                  <a:srgbClr val="5050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一滴水融入大海才不会干涸，当班级成为优秀的集体，身处其中的你将获得更好的成长土壤，与同伴并肩，才能走得更远。</a:t>
            </a:r>
            <a:endParaRPr lang="zh-CN" altLang="en-US" sz="1800" b="0" i="0">
              <a:solidFill>
                <a:srgbClr val="5050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20" name="图片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3266" y="1035129"/>
            <a:ext cx="4161472" cy="277391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533" y="314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E6CFCF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221685" y="457"/>
            <a:ext cx="3657600" cy="9525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4800"/>
              </a:lnSpc>
            </a:pPr>
            <a:r>
              <a:rPr lang="zh-CN" altLang="en-US" sz="32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全班契约签字仪式</a:t>
            </a:r>
            <a:endParaRPr lang="zh-CN" altLang="en-US" sz="32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762003" y="952725"/>
            <a:ext cx="10668000" cy="1270000"/>
          </a:xfrm>
          <a:prstGeom prst="roundRect">
            <a:avLst/>
          </a:prstGeom>
          <a:solidFill>
            <a:srgbClr val="FFFFFF">
              <a:alpha val="65098"/>
            </a:srgbClr>
          </a:solidFill>
          <a:ln w="9525">
            <a:solidFill>
              <a:srgbClr val="E6CFCF">
                <a:alpha val="65098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920753" y="984475"/>
            <a:ext cx="10350500" cy="1270000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500"/>
              </a:lnSpc>
            </a:pPr>
            <a:r>
              <a:rPr lang="zh-CN" altLang="en-US" sz="2700" b="1" i="0" dirty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我自愿遵守</a:t>
            </a:r>
            <a:r>
              <a:rPr lang="zh-CN" altLang="en-US" sz="2700" b="1" dirty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高一</a:t>
            </a:r>
            <a:r>
              <a:rPr lang="en-US" altLang="zh-CN" sz="2700" b="1" dirty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4</a:t>
            </a:r>
            <a:r>
              <a:rPr lang="zh-CN" altLang="en-US" sz="2700" b="1" i="0" dirty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班班级公约</a:t>
            </a:r>
            <a:endParaRPr lang="zh-CN" altLang="en-US" sz="2700" b="1" i="0" dirty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l">
              <a:lnSpc>
                <a:spcPts val="3200"/>
              </a:lnSpc>
            </a:pPr>
            <a:r>
              <a:rPr lang="zh-CN" altLang="en-US" sz="2300" b="0" i="0" dirty="0">
                <a:solidFill>
                  <a:srgbClr val="555555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守底线 · 懂尊重 · 讲诚信 · 爱集体 | 严于律己 · 认真求学 · 不负时光 · 不负自己</a:t>
            </a:r>
            <a:endParaRPr lang="zh-CN" altLang="en-US" sz="2300" b="0" i="0" dirty="0">
              <a:solidFill>
                <a:srgbClr val="555555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pic>
        <p:nvPicPr>
          <p:cNvPr id="6" name="图片1"/>
          <p:cNvPicPr>
            <a:picLocks noChangeAspect="1"/>
          </p:cNvPicPr>
          <p:nvPr/>
        </p:nvPicPr>
        <p:blipFill>
          <a:blip r:embed="rId2"/>
          <a:srcRect t="236" b="473"/>
          <a:stretch>
            <a:fillRect/>
          </a:stretch>
        </p:blipFill>
        <p:spPr>
          <a:xfrm>
            <a:off x="702431" y="2889450"/>
            <a:ext cx="4318000" cy="2413000"/>
          </a:xfrm>
          <a:prstGeom prst="rect">
            <a:avLst/>
          </a:prstGeom>
          <a:ln w="38100">
            <a:solidFill>
              <a:srgbClr val="FFFFFF">
                <a:alpha val="80000"/>
              </a:srgbClr>
            </a:solidFill>
            <a:prstDash val="solid"/>
          </a:ln>
        </p:spPr>
      </p:pic>
      <p:sp>
        <p:nvSpPr>
          <p:cNvPr id="7" name="形状3"/>
          <p:cNvSpPr txBox="1"/>
          <p:nvPr/>
        </p:nvSpPr>
        <p:spPr>
          <a:xfrm>
            <a:off x="5401427" y="2565597"/>
            <a:ext cx="6096000" cy="1022347"/>
          </a:xfrm>
          <a:prstGeom prst="roundRect">
            <a:avLst/>
          </a:prstGeom>
          <a:solidFill>
            <a:srgbClr val="4CAF50">
              <a:alpha val="12156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8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2186" y="2991279"/>
            <a:ext cx="304800" cy="304800"/>
          </a:xfrm>
          <a:prstGeom prst="rect">
            <a:avLst/>
          </a:prstGeom>
        </p:spPr>
      </p:pic>
      <p:sp>
        <p:nvSpPr>
          <p:cNvPr id="9" name="文本3"/>
          <p:cNvSpPr txBox="1"/>
          <p:nvPr/>
        </p:nvSpPr>
        <p:spPr>
          <a:xfrm>
            <a:off x="5941733" y="2627795"/>
            <a:ext cx="5588000" cy="89798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000"/>
              </a:lnSpc>
            </a:pPr>
            <a:r>
              <a:rPr lang="zh-CN" altLang="en-US" sz="20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01 全班齐读，共鸣承诺</a:t>
            </a:r>
            <a:r>
              <a:rPr lang="zh-CN" altLang="en-US" sz="2000" b="0" i="0">
                <a:solidFill>
                  <a:srgbClr val="1F2329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</a:t>
            </a:r>
            <a:r>
              <a:rPr lang="zh-CN" altLang="en-US" sz="17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— 全体起立大声宣读，让公约精神入耳入心，凝聚集体共识。</a:t>
            </a:r>
            <a:endParaRPr lang="zh-CN" altLang="en-US" sz="17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0" name="形状4"/>
          <p:cNvSpPr txBox="1"/>
          <p:nvPr/>
        </p:nvSpPr>
        <p:spPr>
          <a:xfrm>
            <a:off x="5401427" y="3803847"/>
            <a:ext cx="6096000" cy="904475"/>
          </a:xfrm>
          <a:prstGeom prst="roundRect">
            <a:avLst/>
          </a:prstGeom>
          <a:solidFill>
            <a:srgbClr val="4CAF50">
              <a:alpha val="12156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1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1931" y="3994350"/>
            <a:ext cx="304800" cy="304800"/>
          </a:xfrm>
          <a:prstGeom prst="rect">
            <a:avLst/>
          </a:prstGeom>
        </p:spPr>
      </p:pic>
      <p:sp>
        <p:nvSpPr>
          <p:cNvPr id="12" name="文本4"/>
          <p:cNvSpPr txBox="1"/>
          <p:nvPr/>
        </p:nvSpPr>
        <p:spPr>
          <a:xfrm>
            <a:off x="5941181" y="3810200"/>
            <a:ext cx="5588000" cy="89798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000"/>
              </a:lnSpc>
            </a:pPr>
            <a:r>
              <a:rPr lang="zh-CN" altLang="en-US" sz="20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02 郑重签字，铭记于心</a:t>
            </a:r>
            <a:r>
              <a:rPr lang="zh-CN" altLang="en-US" sz="2000" b="0" i="0">
                <a:solidFill>
                  <a:srgbClr val="1F2329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</a:t>
            </a:r>
            <a:r>
              <a:rPr lang="zh-CN" altLang="en-US" sz="17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— 在公约卷轴上签下姓名，这不仅是仪式，更是对成长的庄重约定。</a:t>
            </a:r>
            <a:endParaRPr lang="zh-CN" altLang="en-US" sz="17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3" name="形状5"/>
          <p:cNvSpPr txBox="1"/>
          <p:nvPr/>
        </p:nvSpPr>
        <p:spPr>
          <a:xfrm>
            <a:off x="5401427" y="4908747"/>
            <a:ext cx="6096000" cy="897922"/>
          </a:xfrm>
          <a:prstGeom prst="roundRect">
            <a:avLst/>
          </a:prstGeom>
          <a:solidFill>
            <a:srgbClr val="4CAF50">
              <a:alpha val="12156"/>
            </a:srgbClr>
          </a:solidFill>
          <a:ln w="12700">
            <a:solidFill>
              <a:srgbClr val="4CAF50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pic>
        <p:nvPicPr>
          <p:cNvPr id="14" name="图片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4051" y="5076454"/>
            <a:ext cx="304800" cy="304800"/>
          </a:xfrm>
          <a:prstGeom prst="rect">
            <a:avLst/>
          </a:prstGeom>
        </p:spPr>
      </p:pic>
      <p:sp>
        <p:nvSpPr>
          <p:cNvPr id="15" name="文本5"/>
          <p:cNvSpPr txBox="1"/>
          <p:nvPr/>
        </p:nvSpPr>
        <p:spPr>
          <a:xfrm>
            <a:off x="5896727" y="4909014"/>
            <a:ext cx="5588000" cy="897987"/>
          </a:xfrm>
          <a:prstGeom prst="rect">
            <a:avLst/>
          </a:prstGeom>
          <a:noFill/>
        </p:spPr>
        <p:txBody>
          <a:bodyPr anchor="ctr"/>
          <a:lstStyle/>
          <a:p>
            <a:pPr marL="0" algn="l">
              <a:lnSpc>
                <a:spcPts val="3000"/>
              </a:lnSpc>
            </a:pPr>
            <a:r>
              <a:rPr lang="zh-CN" altLang="en-US" sz="20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03 上墙公示，时刻警醒</a:t>
            </a:r>
            <a:r>
              <a:rPr lang="zh-CN" altLang="en-US" sz="2000" b="0" i="0">
                <a:solidFill>
                  <a:srgbClr val="1F2329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 </a:t>
            </a:r>
            <a:r>
              <a:rPr lang="zh-CN" altLang="en-US" sz="1700" b="0" i="0">
                <a:solidFill>
                  <a:srgbClr val="666666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— 将公约张贴在教室醒目处，作为日常行为准则，见证班级共同成长。</a:t>
            </a:r>
            <a:endParaRPr lang="zh-CN" altLang="en-US" sz="1700" b="0" i="0">
              <a:solidFill>
                <a:srgbClr val="666666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16" name="文本6"/>
          <p:cNvSpPr txBox="1"/>
          <p:nvPr/>
        </p:nvSpPr>
        <p:spPr>
          <a:xfrm>
            <a:off x="666712" y="6092085"/>
            <a:ext cx="10858500" cy="572928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3000"/>
              </a:lnSpc>
            </a:pPr>
            <a:r>
              <a:rPr lang="zh-CN" altLang="en-US" sz="2000" b="1" i="1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—— 以青春之名，赴时代之约，做最好的自己，成最美的班级 ——</a:t>
            </a:r>
            <a:endParaRPr lang="zh-CN" altLang="en-US" sz="2000" b="1" i="1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rgbClr val="FFFFFF">
              <a:alpha val="29803"/>
            </a:srgbClr>
          </a:solidFill>
          <a:ln w="9525">
            <a:solidFill>
              <a:srgbClr val="E6CFCF">
                <a:alpha val="29803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-95526" y="1856346"/>
            <a:ext cx="12382500" cy="10795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6000"/>
              </a:lnSpc>
            </a:pPr>
            <a:r>
              <a:rPr lang="zh-CN" altLang="en-US" sz="4000" b="1" i="0">
                <a:solidFill>
                  <a:srgbClr val="333333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严而有温度，自律方自由</a:t>
            </a:r>
            <a:endParaRPr lang="zh-CN" altLang="en-US" sz="4000" b="1" i="0">
              <a:solidFill>
                <a:srgbClr val="333333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1143000" y="3937000"/>
            <a:ext cx="9906000" cy="1714500"/>
          </a:xfrm>
          <a:prstGeom prst="roundRect">
            <a:avLst/>
          </a:prstGeom>
          <a:solidFill>
            <a:srgbClr val="FFFFFF">
              <a:alpha val="54901"/>
            </a:srgbClr>
          </a:solidFill>
          <a:ln w="12700">
            <a:solidFill>
              <a:srgbClr val="4CAF50">
                <a:alpha val="4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301750" y="4032250"/>
            <a:ext cx="9588500" cy="16510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4200"/>
              </a:lnSpc>
            </a:pPr>
            <a:r>
              <a:rPr lang="zh-CN" altLang="en-US" sz="3000" b="0" i="0">
                <a:solidFill>
                  <a:srgbClr val="424242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愿我们全班：班风正 · 学风浓 · 人心齐 · 进步稳</a:t>
            </a:r>
            <a:endParaRPr lang="zh-CN" altLang="en-US" sz="3000" b="0" i="0">
              <a:solidFill>
                <a:srgbClr val="424242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  <a:p>
            <a:pPr marL="0" algn="ctr">
              <a:lnSpc>
                <a:spcPts val="4700"/>
              </a:lnSpc>
            </a:pPr>
            <a:r>
              <a:rPr lang="zh-CN" altLang="en-US" sz="3400" b="1" i="0">
                <a:solidFill>
                  <a:srgbClr val="4CAF50">
                    <a:alpha val="10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“ 一起成为更好的自己！”</a:t>
            </a:r>
            <a:endParaRPr lang="zh-CN" altLang="en-US" sz="3400" b="1" i="0">
              <a:solidFill>
                <a:srgbClr val="4CAF50">
                  <a:alpha val="10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  <p:sp>
        <p:nvSpPr>
          <p:cNvPr id="6" name="文本3"/>
          <p:cNvSpPr txBox="1"/>
          <p:nvPr/>
        </p:nvSpPr>
        <p:spPr>
          <a:xfrm>
            <a:off x="-95250" y="5873750"/>
            <a:ext cx="12382500" cy="571500"/>
          </a:xfrm>
          <a:prstGeom prst="rect">
            <a:avLst/>
          </a:prstGeom>
          <a:noFill/>
        </p:spPr>
        <p:txBody>
          <a:bodyPr anchor="ctr"/>
          <a:lstStyle/>
          <a:p>
            <a:pPr marL="0" algn="ctr">
              <a:lnSpc>
                <a:spcPts val="2800"/>
              </a:lnSpc>
            </a:pPr>
            <a:r>
              <a:rPr lang="zh-CN" altLang="en-US" sz="1900" b="1" i="0">
                <a:solidFill>
                  <a:srgbClr val="616161">
                    <a:alpha val="80000"/>
                  </a:srgbClr>
                </a:solidFill>
                <a:latin typeface="Noto Sans SC" panose="020B0200000000000000" charset="-122"/>
                <a:ea typeface="Noto Sans SC" panose="020B0200000000000000" charset="-122"/>
              </a:rPr>
              <a:t>—— 以规则为基石，以成长为航向，共赴美好征程 ——</a:t>
            </a:r>
            <a:endParaRPr lang="zh-CN" altLang="en-US" sz="1900" b="1" i="0">
              <a:solidFill>
                <a:srgbClr val="616161">
                  <a:alpha val="80000"/>
                </a:srgbClr>
              </a:solidFill>
              <a:latin typeface="Noto Sans SC" panose="020B0200000000000000" charset="-122"/>
              <a:ea typeface="Noto Sans SC" panose="020B0200000000000000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OS" val="Unix 3.10 unknown"/>
  <p:tag name="AS_RELEASE_DATE" val="2023.03.31"/>
  <p:tag name="AS_TITLE" val="Aspose.Slides for Java"/>
  <p:tag name="AS_VERSION" val="23.3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等线 Light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等线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4170</Words>
  <Application>WPS 演示</Application>
  <PresentationFormat>宽屏</PresentationFormat>
  <Paragraphs>270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Arial</vt:lpstr>
      <vt:lpstr>宋体</vt:lpstr>
      <vt:lpstr>Wingdings</vt:lpstr>
      <vt:lpstr>Noto Sans SC</vt:lpstr>
      <vt:lpstr>等线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G***g</cp:lastModifiedBy>
  <cp:revision>4</cp:revision>
  <cp:lastPrinted>2026-08-24T10:14:00Z</cp:lastPrinted>
  <dcterms:created xsi:type="dcterms:W3CDTF">2026-08-24T10:14:00Z</dcterms:created>
  <dcterms:modified xsi:type="dcterms:W3CDTF">2026-08-30T14:24:11Z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2EC4B2F19B7A47BF9A115AC2293BFF02_12</vt:lpwstr>
  </property>
  <property fmtid="{D5CDD505-2E9C-101B-9397-08002B2CF9AE}" pid="7" name="KSOProductBuildVer">
    <vt:lpwstr>2052-12.1.0.28043</vt:lpwstr>
  </property>
</Properties>
</file>