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3.svg" ContentType="image/svg+xml"/>
  <Override PartName="/ppt/media/image15.svg" ContentType="image/svg+xml"/>
  <Override PartName="/ppt/media/image17.svg" ContentType="image/svg+xml"/>
  <Override PartName="/ppt/media/image21.svg" ContentType="image/svg+xml"/>
  <Override PartName="/ppt/media/image23.svg" ContentType="image/svg+xml"/>
  <Override PartName="/ppt/media/image25.svg" ContentType="image/svg+xml"/>
  <Override PartName="/ppt/media/image27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4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0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0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亲爱的同学们，大家好！欢迎参加本次网络安全主题班会。在今天这个数字化时代，网络已经成为我们生活中不可或缺的一部分。但同时，网络世界也充满了各种风险。本次班会，我们将一起学习如何守护青春，安全“冲浪”，让网络成为我们成长的助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网络就像一把双刃剑，它极大地丰富了我们的生活，但也带来了诸多风险。数据显示，几乎所有的同学都在使用网络。今天，我们将聚焦网络沉迷、个人信息保护、电信诈骗和网络欺凌这四个方面，学习如何识别和防范这些风险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首先，我们来关注第一个问题：网络沉迷。数据显示，很多同学在周末使用手机的时间过长，甚至出现了成瘾倾向。这不仅影响我们的身体健康，还会导致睡眠紊乱、视力下降等问题。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，我们谈谈个人信息保护。我们的个人信息受法律保护，任何组织和个人都不得非法收集和使用。但现实中，信息泄露的案例时有发生，比如校长倒卖学生信息、“校园表白墙”泄露隐私等。我们必须提高警惕，守护好自己的“数字身份证”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第三个重点是防范电信网络诈骗。骗子们针对我们青少年设计了各种套路，比如网络游戏虚假交易、刷单返利、冒充公检法恐吓等。这些“甜蜜的陷阱”往往以小利为诱饵，我们必须保持警惕。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们来谈谈网络欺凌。网络不是法外之地，肆意发布侮辱、诽谤信息的行为都属于网络暴力，要承担法律责任。从被“开盒”到传播隐私视频，这些行为给受害者带来了巨大的心理伤害。我们必须坚决抵制这种无形的伤害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学们，网络世界精彩纷呈，但也充满挑战。希望通过今天的学习，大家能够理性上网、保护隐私、提高警惕、拒绝暴力。让我们携手努力，共同营造一个清朗、安全、文明的网络空间，让青春在阳光下健康成长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本次网络安全主题班会到此结束，感谢大家的参与！希望大家能将今天学到的知识运用到实际生活中，做一名安全、文明的网络小公民。谢谢大家！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3" Type="http://schemas.openxmlformats.org/officeDocument/2006/relationships/tags" Target="../tags/tag2.xml"/><Relationship Id="rId27" Type="http://schemas.openxmlformats.org/officeDocument/2006/relationships/notesSlide" Target="../notesSlides/notesSlide2.xml"/><Relationship Id="rId26" Type="http://schemas.openxmlformats.org/officeDocument/2006/relationships/slideLayout" Target="../slideLayouts/slideLayout12.xml"/><Relationship Id="rId25" Type="http://schemas.openxmlformats.org/officeDocument/2006/relationships/tags" Target="../tags/tag16.xml"/><Relationship Id="rId24" Type="http://schemas.openxmlformats.org/officeDocument/2006/relationships/tags" Target="../tags/tag15.xml"/><Relationship Id="rId23" Type="http://schemas.openxmlformats.org/officeDocument/2006/relationships/image" Target="../media/image10.svg"/><Relationship Id="rId22" Type="http://schemas.openxmlformats.org/officeDocument/2006/relationships/image" Target="../media/image9.png"/><Relationship Id="rId21" Type="http://schemas.openxmlformats.org/officeDocument/2006/relationships/tags" Target="../tags/tag14.xml"/><Relationship Id="rId20" Type="http://schemas.openxmlformats.org/officeDocument/2006/relationships/tags" Target="../tags/tag13.xml"/><Relationship Id="rId2" Type="http://schemas.openxmlformats.org/officeDocument/2006/relationships/tags" Target="../tags/tag1.xml"/><Relationship Id="rId19" Type="http://schemas.openxmlformats.org/officeDocument/2006/relationships/tags" Target="../tags/tag12.xml"/><Relationship Id="rId18" Type="http://schemas.openxmlformats.org/officeDocument/2006/relationships/tags" Target="../tags/tag11.xml"/><Relationship Id="rId17" Type="http://schemas.openxmlformats.org/officeDocument/2006/relationships/image" Target="../media/image8.svg"/><Relationship Id="rId16" Type="http://schemas.openxmlformats.org/officeDocument/2006/relationships/image" Target="../media/image7.png"/><Relationship Id="rId15" Type="http://schemas.openxmlformats.org/officeDocument/2006/relationships/tags" Target="../tags/tag10.xml"/><Relationship Id="rId14" Type="http://schemas.openxmlformats.org/officeDocument/2006/relationships/tags" Target="../tags/tag9.xml"/><Relationship Id="rId13" Type="http://schemas.openxmlformats.org/officeDocument/2006/relationships/tags" Target="../tags/tag8.xml"/><Relationship Id="rId12" Type="http://schemas.openxmlformats.org/officeDocument/2006/relationships/tags" Target="../tags/tag7.xml"/><Relationship Id="rId11" Type="http://schemas.openxmlformats.org/officeDocument/2006/relationships/image" Target="../media/image6.svg"/><Relationship Id="rId10" Type="http://schemas.openxmlformats.org/officeDocument/2006/relationships/image" Target="../media/image5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tags" Target="../tags/tag20.xml"/><Relationship Id="rId7" Type="http://schemas.openxmlformats.org/officeDocument/2006/relationships/tags" Target="../tags/tag19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2" Type="http://schemas.openxmlformats.org/officeDocument/2006/relationships/notesSlide" Target="../notesSlides/notesSlide3.xml"/><Relationship Id="rId21" Type="http://schemas.openxmlformats.org/officeDocument/2006/relationships/slideLayout" Target="../slideLayouts/slideLayout12.xml"/><Relationship Id="rId20" Type="http://schemas.openxmlformats.org/officeDocument/2006/relationships/tags" Target="../tags/tag28.xml"/><Relationship Id="rId2" Type="http://schemas.openxmlformats.org/officeDocument/2006/relationships/image" Target="../media/image11.jpeg"/><Relationship Id="rId19" Type="http://schemas.openxmlformats.org/officeDocument/2006/relationships/tags" Target="../tags/tag27.xml"/><Relationship Id="rId18" Type="http://schemas.openxmlformats.org/officeDocument/2006/relationships/image" Target="../media/image17.svg"/><Relationship Id="rId17" Type="http://schemas.openxmlformats.org/officeDocument/2006/relationships/image" Target="../media/image16.png"/><Relationship Id="rId16" Type="http://schemas.openxmlformats.org/officeDocument/2006/relationships/tags" Target="../tags/tag26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image" Target="../media/image15.svg"/><Relationship Id="rId11" Type="http://schemas.openxmlformats.org/officeDocument/2006/relationships/image" Target="../media/image14.png"/><Relationship Id="rId10" Type="http://schemas.openxmlformats.org/officeDocument/2006/relationships/tags" Target="../tags/tag2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8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33.xml"/><Relationship Id="rId8" Type="http://schemas.openxmlformats.org/officeDocument/2006/relationships/tags" Target="../tags/tag32.xml"/><Relationship Id="rId7" Type="http://schemas.openxmlformats.org/officeDocument/2006/relationships/tags" Target="../tags/tag31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8" Type="http://schemas.openxmlformats.org/officeDocument/2006/relationships/notesSlide" Target="../notesSlides/notesSlide5.xml"/><Relationship Id="rId27" Type="http://schemas.openxmlformats.org/officeDocument/2006/relationships/slideLayout" Target="../slideLayouts/slideLayout12.xml"/><Relationship Id="rId26" Type="http://schemas.openxmlformats.org/officeDocument/2006/relationships/tags" Target="../tags/tag44.xml"/><Relationship Id="rId25" Type="http://schemas.openxmlformats.org/officeDocument/2006/relationships/tags" Target="../tags/tag43.xml"/><Relationship Id="rId24" Type="http://schemas.openxmlformats.org/officeDocument/2006/relationships/image" Target="../media/image27.svg"/><Relationship Id="rId23" Type="http://schemas.openxmlformats.org/officeDocument/2006/relationships/image" Target="../media/image26.png"/><Relationship Id="rId22" Type="http://schemas.openxmlformats.org/officeDocument/2006/relationships/tags" Target="../tags/tag42.xml"/><Relationship Id="rId21" Type="http://schemas.openxmlformats.org/officeDocument/2006/relationships/tags" Target="../tags/tag41.xml"/><Relationship Id="rId20" Type="http://schemas.openxmlformats.org/officeDocument/2006/relationships/tags" Target="../tags/tag40.xml"/><Relationship Id="rId2" Type="http://schemas.openxmlformats.org/officeDocument/2006/relationships/image" Target="../media/image19.jpeg"/><Relationship Id="rId19" Type="http://schemas.openxmlformats.org/officeDocument/2006/relationships/tags" Target="../tags/tag39.xml"/><Relationship Id="rId18" Type="http://schemas.openxmlformats.org/officeDocument/2006/relationships/image" Target="../media/image25.svg"/><Relationship Id="rId17" Type="http://schemas.openxmlformats.org/officeDocument/2006/relationships/image" Target="../media/image24.png"/><Relationship Id="rId16" Type="http://schemas.openxmlformats.org/officeDocument/2006/relationships/tags" Target="../tags/tag38.xml"/><Relationship Id="rId15" Type="http://schemas.openxmlformats.org/officeDocument/2006/relationships/tags" Target="../tags/tag37.xml"/><Relationship Id="rId14" Type="http://schemas.openxmlformats.org/officeDocument/2006/relationships/tags" Target="../tags/tag36.xml"/><Relationship Id="rId13" Type="http://schemas.openxmlformats.org/officeDocument/2006/relationships/tags" Target="../tags/tag35.xml"/><Relationship Id="rId12" Type="http://schemas.openxmlformats.org/officeDocument/2006/relationships/image" Target="../media/image23.svg"/><Relationship Id="rId11" Type="http://schemas.openxmlformats.org/officeDocument/2006/relationships/image" Target="../media/image22.png"/><Relationship Id="rId10" Type="http://schemas.openxmlformats.org/officeDocument/2006/relationships/tags" Target="../tags/tag34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8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50.xml"/><Relationship Id="rId8" Type="http://schemas.openxmlformats.org/officeDocument/2006/relationships/tags" Target="../tags/tag49.xml"/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image" Target="../media/image30.svg"/><Relationship Id="rId4" Type="http://schemas.openxmlformats.org/officeDocument/2006/relationships/image" Target="../media/image29.png"/><Relationship Id="rId3" Type="http://schemas.openxmlformats.org/officeDocument/2006/relationships/tags" Target="../tags/tag46.xml"/><Relationship Id="rId27" Type="http://schemas.openxmlformats.org/officeDocument/2006/relationships/notesSlide" Target="../notesSlides/notesSlide7.xml"/><Relationship Id="rId26" Type="http://schemas.openxmlformats.org/officeDocument/2006/relationships/slideLayout" Target="../slideLayouts/slideLayout12.xml"/><Relationship Id="rId25" Type="http://schemas.openxmlformats.org/officeDocument/2006/relationships/tags" Target="../tags/tag60.xml"/><Relationship Id="rId24" Type="http://schemas.openxmlformats.org/officeDocument/2006/relationships/tags" Target="../tags/tag59.xml"/><Relationship Id="rId23" Type="http://schemas.openxmlformats.org/officeDocument/2006/relationships/image" Target="../media/image34.svg"/><Relationship Id="rId22" Type="http://schemas.openxmlformats.org/officeDocument/2006/relationships/image" Target="../media/image33.png"/><Relationship Id="rId21" Type="http://schemas.openxmlformats.org/officeDocument/2006/relationships/tags" Target="../tags/tag58.xml"/><Relationship Id="rId20" Type="http://schemas.openxmlformats.org/officeDocument/2006/relationships/tags" Target="../tags/tag57.xml"/><Relationship Id="rId2" Type="http://schemas.openxmlformats.org/officeDocument/2006/relationships/tags" Target="../tags/tag45.xml"/><Relationship Id="rId19" Type="http://schemas.openxmlformats.org/officeDocument/2006/relationships/tags" Target="../tags/tag56.xml"/><Relationship Id="rId18" Type="http://schemas.openxmlformats.org/officeDocument/2006/relationships/tags" Target="../tags/tag55.xml"/><Relationship Id="rId17" Type="http://schemas.openxmlformats.org/officeDocument/2006/relationships/image" Target="../media/image32.svg"/><Relationship Id="rId16" Type="http://schemas.openxmlformats.org/officeDocument/2006/relationships/image" Target="../media/image31.png"/><Relationship Id="rId15" Type="http://schemas.openxmlformats.org/officeDocument/2006/relationships/tags" Target="../tags/tag54.xml"/><Relationship Id="rId14" Type="http://schemas.openxmlformats.org/officeDocument/2006/relationships/tags" Target="../tags/tag53.xml"/><Relationship Id="rId13" Type="http://schemas.openxmlformats.org/officeDocument/2006/relationships/tags" Target="../tags/tag52.xml"/><Relationship Id="rId12" Type="http://schemas.openxmlformats.org/officeDocument/2006/relationships/tags" Target="../tags/tag51.xml"/><Relationship Id="rId11" Type="http://schemas.openxmlformats.org/officeDocument/2006/relationships/image" Target="../media/image6.svg"/><Relationship Id="rId10" Type="http://schemas.openxmlformats.org/officeDocument/2006/relationships/image" Target="../media/image5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2286000"/>
            <a:ext cx="10668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守护青春，安全“冲浪”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3810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FFFFFF">
                    <a:alpha val="8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网络安全主题班会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5207000"/>
            <a:ext cx="10668000" cy="1016000"/>
          </a:xfrm>
          <a:prstGeom prst="roundRect">
            <a:avLst>
              <a:gd name="adj" fmla="val 0"/>
            </a:avLst>
          </a:prstGeom>
          <a:solidFill>
            <a:srgbClr val="000000">
              <a:alpha val="25000"/>
            </a:srgbClr>
          </a:solidFill>
          <a:ln w="12700" cap="flat" cmpd="sng">
            <a:solidFill>
              <a:srgbClr val="FFFFFF">
                <a:alpha val="15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016000" y="5397500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参会对象：高一</a:t>
            </a:r>
            <a:r>
              <a:rPr lang="zh-CN" altLang="en-US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（</a:t>
            </a:r>
            <a:r>
              <a:rPr lang="en-US" altLang="zh-CN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6</a:t>
            </a:r>
            <a:r>
              <a:rPr lang="zh-CN" altLang="en-US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）班</a:t>
            </a:r>
            <a:r>
              <a:rPr lang="en-US" altLang="zh-CN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     </a:t>
            </a:r>
            <a:r>
              <a:rPr lang="en-US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　            |　活动时间：2026年9月18日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网络世界的“双刃剑”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524000"/>
            <a:ext cx="10668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000" b="0" i="0" u="none" strike="noStrike">
                <a:solidFill>
                  <a:srgbClr val="333333">
                    <a:alpha val="80000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网络在带来便利的同时，也潜藏着汹涌的暗流。据《2024年全国未成年人互联网使用情况报告》显示，我国未成年网民规模与普及率持续攀升，网络安全问题不容忽视。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540000"/>
            <a:ext cx="5207000" cy="1270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952500" y="2159000"/>
            <a:ext cx="4826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2563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1.96亿</a:t>
            </a:r>
            <a:r>
              <a:rPr lang="en-US" sz="20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未成年网民规模</a:t>
            </a:r>
            <a:endParaRPr lang="en-US" sz="1100"/>
          </a:p>
          <a:p>
            <a:pPr marL="0" indent="0" algn="l">
              <a:lnSpc>
                <a:spcPct val="125000"/>
              </a:lnSpc>
            </a:pPr>
            <a:r>
              <a:rPr lang="en-US" sz="2000" b="0" i="0" u="none" strike="noStrike">
                <a:solidFill>
                  <a:srgbClr val="525252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庞大的用户基数意味着更广泛的潜在风险覆盖面</a:t>
            </a:r>
            <a:endParaRPr lang="en-US" sz="2000" b="0" i="0" u="none" strike="noStrike">
              <a:solidFill>
                <a:srgbClr val="525252">
                  <a:alpha val="70196"/>
                </a:srgbClr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6223000" y="2540000"/>
            <a:ext cx="5207000" cy="1270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413500" y="2413000"/>
            <a:ext cx="482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2563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97.3%</a:t>
            </a:r>
            <a:r>
              <a:rPr lang="en-US" sz="20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互联网普及率</a:t>
            </a:r>
            <a:endParaRPr lang="en-US" sz="1100"/>
          </a:p>
          <a:p>
            <a:pPr marL="0" indent="0" algn="l">
              <a:lnSpc>
                <a:spcPct val="125000"/>
              </a:lnSpc>
            </a:pPr>
            <a:r>
              <a:rPr lang="en-US" sz="2000" b="0" i="0" u="none" strike="noStrike">
                <a:solidFill>
                  <a:srgbClr val="525252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互联网已深度融入未成年人的日常生活与学习</a:t>
            </a:r>
            <a:endParaRPr lang="en-US" sz="2000" b="0" i="0" u="none" strike="noStrike">
              <a:solidFill>
                <a:srgbClr val="525252">
                  <a:alpha val="70196"/>
                </a:srgbClr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762000" y="40640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本次班会，我们将重点探讨四大潜在网络风险：</a:t>
            </a:r>
            <a:endParaRPr lang="en-US" sz="1100"/>
          </a:p>
        </p:txBody>
      </p:sp>
      <p:sp>
        <p:nvSpPr>
          <p:cNvPr id="10" name="AutoShape 10"/>
          <p:cNvSpPr/>
          <p:nvPr>
            <p:custDataLst>
              <p:tags r:id="rId2"/>
            </p:custDataLst>
          </p:nvPr>
        </p:nvSpPr>
        <p:spPr>
          <a:xfrm>
            <a:off x="762000" y="4635500"/>
            <a:ext cx="2603500" cy="1714500"/>
          </a:xfrm>
          <a:prstGeom prst="roundRect">
            <a:avLst>
              <a:gd name="adj" fmla="val 0"/>
            </a:avLst>
          </a:prstGeom>
          <a:solidFill>
            <a:srgbClr val="EF4444">
              <a:alpha val="8000"/>
            </a:srgbClr>
          </a:solidFill>
          <a:ln w="12700" cap="flat" cmpd="sng">
            <a:solidFill>
              <a:srgbClr val="EF4444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500" y="464185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>
            <p:custDataLst>
              <p:tags r:id="rId6"/>
            </p:custDataLst>
          </p:nvPr>
        </p:nvSpPr>
        <p:spPr>
          <a:xfrm>
            <a:off x="1333500" y="4641850"/>
            <a:ext cx="1968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网络沉迷</a:t>
            </a:r>
            <a:endParaRPr lang="en-US" sz="1100"/>
          </a:p>
        </p:txBody>
      </p:sp>
      <p:sp>
        <p:nvSpPr>
          <p:cNvPr id="13" name="AutoShape 13"/>
          <p:cNvSpPr/>
          <p:nvPr>
            <p:custDataLst>
              <p:tags r:id="rId7"/>
            </p:custDataLst>
          </p:nvPr>
        </p:nvSpPr>
        <p:spPr>
          <a:xfrm>
            <a:off x="952500" y="4959350"/>
            <a:ext cx="22225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6464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过度沉溺虚拟世界，挤占学习休息时间，导致注意力不集中，身心健康受损。</a:t>
            </a:r>
            <a:endParaRPr lang="en-US" sz="1100"/>
          </a:p>
        </p:txBody>
      </p:sp>
      <p:sp>
        <p:nvSpPr>
          <p:cNvPr id="14" name="AutoShape 14"/>
          <p:cNvSpPr/>
          <p:nvPr>
            <p:custDataLst>
              <p:tags r:id="rId8"/>
            </p:custDataLst>
          </p:nvPr>
        </p:nvSpPr>
        <p:spPr>
          <a:xfrm>
            <a:off x="3492500" y="4635500"/>
            <a:ext cx="2603500" cy="1714500"/>
          </a:xfrm>
          <a:prstGeom prst="roundRect">
            <a:avLst>
              <a:gd name="adj" fmla="val 0"/>
            </a:avLst>
          </a:prstGeom>
          <a:solidFill>
            <a:srgbClr val="3B82F6">
              <a:alpha val="8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683000" y="4635500"/>
            <a:ext cx="304800" cy="304800"/>
          </a:xfrm>
          <a:prstGeom prst="rect">
            <a:avLst/>
          </a:prstGeom>
        </p:spPr>
      </p:pic>
      <p:sp>
        <p:nvSpPr>
          <p:cNvPr id="16" name="AutoShape 16"/>
          <p:cNvSpPr/>
          <p:nvPr>
            <p:custDataLst>
              <p:tags r:id="rId12"/>
            </p:custDataLst>
          </p:nvPr>
        </p:nvSpPr>
        <p:spPr>
          <a:xfrm>
            <a:off x="4064000" y="4635500"/>
            <a:ext cx="1968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隐私泄露</a:t>
            </a:r>
            <a:endParaRPr lang="en-US" sz="1100"/>
          </a:p>
        </p:txBody>
      </p:sp>
      <p:sp>
        <p:nvSpPr>
          <p:cNvPr id="17" name="AutoShape 17"/>
          <p:cNvSpPr/>
          <p:nvPr>
            <p:custDataLst>
              <p:tags r:id="rId13"/>
            </p:custDataLst>
          </p:nvPr>
        </p:nvSpPr>
        <p:spPr>
          <a:xfrm>
            <a:off x="3683000" y="4953000"/>
            <a:ext cx="22225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6464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随意透露个人信息、家庭住址等，易被不法分子利用，引发诈骗或骚扰。</a:t>
            </a:r>
            <a:endParaRPr lang="en-US" sz="1100"/>
          </a:p>
        </p:txBody>
      </p:sp>
      <p:sp>
        <p:nvSpPr>
          <p:cNvPr id="18" name="AutoShape 18"/>
          <p:cNvSpPr/>
          <p:nvPr>
            <p:custDataLst>
              <p:tags r:id="rId14"/>
            </p:custDataLst>
          </p:nvPr>
        </p:nvSpPr>
        <p:spPr>
          <a:xfrm>
            <a:off x="6223000" y="4635500"/>
            <a:ext cx="2603500" cy="1714500"/>
          </a:xfrm>
          <a:prstGeom prst="roundRect">
            <a:avLst>
              <a:gd name="adj" fmla="val 0"/>
            </a:avLst>
          </a:prstGeom>
          <a:solidFill>
            <a:srgbClr val="F59E0B">
              <a:alpha val="8000"/>
            </a:srgbClr>
          </a:solidFill>
          <a:ln w="12700" cap="flat" cmpd="sng">
            <a:solidFill>
              <a:srgbClr val="F59E0B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413500" y="4635500"/>
            <a:ext cx="304800" cy="304800"/>
          </a:xfrm>
          <a:prstGeom prst="rect">
            <a:avLst/>
          </a:prstGeom>
        </p:spPr>
      </p:pic>
      <p:sp>
        <p:nvSpPr>
          <p:cNvPr id="20" name="AutoShape 20"/>
          <p:cNvSpPr/>
          <p:nvPr>
            <p:custDataLst>
              <p:tags r:id="rId18"/>
            </p:custDataLst>
          </p:nvPr>
        </p:nvSpPr>
        <p:spPr>
          <a:xfrm>
            <a:off x="6794500" y="4635500"/>
            <a:ext cx="1968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网络诈骗</a:t>
            </a:r>
            <a:endParaRPr lang="en-US" sz="1100"/>
          </a:p>
        </p:txBody>
      </p:sp>
      <p:sp>
        <p:nvSpPr>
          <p:cNvPr id="21" name="AutoShape 21"/>
          <p:cNvSpPr/>
          <p:nvPr>
            <p:custDataLst>
              <p:tags r:id="rId19"/>
            </p:custDataLst>
          </p:nvPr>
        </p:nvSpPr>
        <p:spPr>
          <a:xfrm>
            <a:off x="6413500" y="4953000"/>
            <a:ext cx="22225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6464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警惕虚假中奖、刷单返利、冒充熟人等骗局，保护好自己的财产安全。</a:t>
            </a:r>
            <a:endParaRPr lang="en-US" sz="1100"/>
          </a:p>
        </p:txBody>
      </p:sp>
      <p:sp>
        <p:nvSpPr>
          <p:cNvPr id="22" name="AutoShape 22"/>
          <p:cNvSpPr/>
          <p:nvPr>
            <p:custDataLst>
              <p:tags r:id="rId20"/>
            </p:custDataLst>
          </p:nvPr>
        </p:nvSpPr>
        <p:spPr>
          <a:xfrm>
            <a:off x="8953500" y="4635500"/>
            <a:ext cx="2603500" cy="1714500"/>
          </a:xfrm>
          <a:prstGeom prst="roundRect">
            <a:avLst>
              <a:gd name="adj" fmla="val 0"/>
            </a:avLst>
          </a:prstGeom>
          <a:solidFill>
            <a:srgbClr val="8B5CF6">
              <a:alpha val="8000"/>
            </a:srgbClr>
          </a:solidFill>
          <a:ln w="12700" cap="flat" cmpd="sng">
            <a:solidFill>
              <a:srgbClr val="8B5CF6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23" name="Picture 23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144000" y="4635500"/>
            <a:ext cx="304800" cy="304800"/>
          </a:xfrm>
          <a:prstGeom prst="rect">
            <a:avLst/>
          </a:prstGeom>
        </p:spPr>
      </p:pic>
      <p:sp>
        <p:nvSpPr>
          <p:cNvPr id="24" name="AutoShape 24"/>
          <p:cNvSpPr/>
          <p:nvPr>
            <p:custDataLst>
              <p:tags r:id="rId24"/>
            </p:custDataLst>
          </p:nvPr>
        </p:nvSpPr>
        <p:spPr>
          <a:xfrm>
            <a:off x="9525000" y="4635500"/>
            <a:ext cx="1968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网络欺凌</a:t>
            </a:r>
            <a:endParaRPr lang="en-US" sz="1100"/>
          </a:p>
        </p:txBody>
      </p:sp>
      <p:sp>
        <p:nvSpPr>
          <p:cNvPr id="25" name="AutoShape 25"/>
          <p:cNvSpPr/>
          <p:nvPr>
            <p:custDataLst>
              <p:tags r:id="rId25"/>
            </p:custDataLst>
          </p:nvPr>
        </p:nvSpPr>
        <p:spPr>
          <a:xfrm>
            <a:off x="9144000" y="4953000"/>
            <a:ext cx="22225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6464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拒绝恶意谩骂、谣言传播与人身攻击，勇敢向网络暴力行为说“不”。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cap="flat" cmpd="sng">
            <a:solidFill>
              <a:srgbClr val="E6CFCF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01. 网络沉迷——看不见的“枷锁”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3977" r="3977"/>
          <a:stretch>
            <a:fillRect/>
          </a:stretch>
        </p:blipFill>
        <p:spPr>
          <a:xfrm>
            <a:off x="762000" y="1651000"/>
            <a:ext cx="4572000" cy="2794000"/>
          </a:xfrm>
          <a:prstGeom prst="rect">
            <a:avLst/>
          </a:prstGeom>
          <a:noFill/>
          <a:ln w="25400" cap="flat" cmpd="sng">
            <a:solidFill>
              <a:srgbClr val="E53935">
                <a:alpha val="50000"/>
              </a:srgbClr>
            </a:solidFill>
            <a:prstDash val="solid"/>
            <a:round/>
          </a:ln>
          <a:effectLst>
            <a:outerShdw blurRad="127000" dist="63500" dir="2700000" algn="tl">
              <a:srgbClr val="000000">
                <a:alpha val="1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4699000"/>
            <a:ext cx="4572000" cy="1270000"/>
          </a:xfrm>
          <a:prstGeom prst="roundRect">
            <a:avLst>
              <a:gd name="adj" fmla="val 0"/>
            </a:avLst>
          </a:prstGeom>
          <a:solidFill>
            <a:srgbClr val="E53935">
              <a:alpha val="8000"/>
            </a:srgbClr>
          </a:solidFill>
          <a:ln w="12700" cap="flat" cmpd="sng">
            <a:solidFill>
              <a:srgbClr val="E53935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889000" y="4851400"/>
            <a:ext cx="431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B91C1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⚠ 警示：</a:t>
            </a:r>
            <a:r>
              <a:rPr lang="en-US" sz="20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20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网络沉迷不仅是时间的浪费，更是对身心健康的隐形侵蚀。它会逐渐削弱你的专注力，让你陷入“虚拟快乐，现实焦虑”的恶性循环。</a:t>
            </a:r>
            <a:endParaRPr lang="en-US" sz="1100"/>
          </a:p>
        </p:txBody>
      </p:sp>
      <p:sp>
        <p:nvSpPr>
          <p:cNvPr id="7" name="AutoShape 7"/>
          <p:cNvSpPr/>
          <p:nvPr>
            <p:custDataLst>
              <p:tags r:id="rId3"/>
            </p:custDataLst>
          </p:nvPr>
        </p:nvSpPr>
        <p:spPr>
          <a:xfrm>
            <a:off x="5842000" y="1498600"/>
            <a:ext cx="558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32500" y="1584960"/>
            <a:ext cx="406400" cy="406400"/>
          </a:xfrm>
          <a:prstGeom prst="rect">
            <a:avLst/>
          </a:prstGeom>
        </p:spPr>
      </p:pic>
      <p:sp>
        <p:nvSpPr>
          <p:cNvPr id="9" name="AutoShape 9"/>
          <p:cNvSpPr/>
          <p:nvPr>
            <p:custDataLst>
              <p:tags r:id="rId7"/>
            </p:custDataLst>
          </p:nvPr>
        </p:nvSpPr>
        <p:spPr>
          <a:xfrm>
            <a:off x="6540500" y="1546860"/>
            <a:ext cx="4826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惊人的使用时长</a:t>
            </a:r>
            <a:endParaRPr lang="en-US" sz="1100"/>
          </a:p>
        </p:txBody>
      </p:sp>
      <p:sp>
        <p:nvSpPr>
          <p:cNvPr id="10" name="AutoShape 10"/>
          <p:cNvSpPr/>
          <p:nvPr>
            <p:custDataLst>
              <p:tags r:id="rId8"/>
            </p:custDataLst>
          </p:nvPr>
        </p:nvSpPr>
        <p:spPr>
          <a:xfrm>
            <a:off x="6540500" y="2118995"/>
            <a:ext cx="482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调查显示，</a:t>
            </a: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85%</a:t>
            </a: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的高中生在周末每天使用手机超过10小时，碎片化娱乐彻底挤占了学习与休息时间。</a:t>
            </a:r>
            <a:endParaRPr lang="en-US" sz="1100"/>
          </a:p>
        </p:txBody>
      </p:sp>
      <p:sp>
        <p:nvSpPr>
          <p:cNvPr id="11" name="AutoShape 11"/>
          <p:cNvSpPr/>
          <p:nvPr>
            <p:custDataLst>
              <p:tags r:id="rId9"/>
            </p:custDataLst>
          </p:nvPr>
        </p:nvSpPr>
        <p:spPr>
          <a:xfrm>
            <a:off x="5842000" y="3175000"/>
            <a:ext cx="558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032500" y="3213100"/>
            <a:ext cx="406400" cy="406400"/>
          </a:xfrm>
          <a:prstGeom prst="rect">
            <a:avLst/>
          </a:prstGeom>
        </p:spPr>
      </p:pic>
      <p:sp>
        <p:nvSpPr>
          <p:cNvPr id="13" name="AutoShape 13"/>
          <p:cNvSpPr/>
          <p:nvPr>
            <p:custDataLst>
              <p:tags r:id="rId13"/>
            </p:custDataLst>
          </p:nvPr>
        </p:nvSpPr>
        <p:spPr>
          <a:xfrm>
            <a:off x="6540500" y="3175000"/>
            <a:ext cx="4826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显著的成瘾风险</a:t>
            </a:r>
            <a:endParaRPr lang="en-US" sz="1100"/>
          </a:p>
        </p:txBody>
      </p:sp>
      <p:sp>
        <p:nvSpPr>
          <p:cNvPr id="14" name="AutoShape 14"/>
          <p:cNvSpPr/>
          <p:nvPr>
            <p:custDataLst>
              <p:tags r:id="rId14"/>
            </p:custDataLst>
          </p:nvPr>
        </p:nvSpPr>
        <p:spPr>
          <a:xfrm>
            <a:off x="6540500" y="3746500"/>
            <a:ext cx="482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《2024年未成年人互联网报告》指出，</a:t>
            </a: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13.6%</a:t>
            </a: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的青少年日均上网超3小时，对网络产生强烈的心理依赖，出现明显的戒断反应。</a:t>
            </a:r>
            <a:endParaRPr lang="en-US" sz="1100"/>
          </a:p>
        </p:txBody>
      </p:sp>
      <p:sp>
        <p:nvSpPr>
          <p:cNvPr id="15" name="AutoShape 15"/>
          <p:cNvSpPr/>
          <p:nvPr>
            <p:custDataLst>
              <p:tags r:id="rId15"/>
            </p:custDataLst>
          </p:nvPr>
        </p:nvSpPr>
        <p:spPr>
          <a:xfrm>
            <a:off x="5842000" y="4699000"/>
            <a:ext cx="558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032500" y="4737100"/>
            <a:ext cx="406400" cy="406400"/>
          </a:xfrm>
          <a:prstGeom prst="rect">
            <a:avLst/>
          </a:prstGeom>
        </p:spPr>
      </p:pic>
      <p:sp>
        <p:nvSpPr>
          <p:cNvPr id="17" name="AutoShape 17"/>
          <p:cNvSpPr/>
          <p:nvPr>
            <p:custDataLst>
              <p:tags r:id="rId19"/>
            </p:custDataLst>
          </p:nvPr>
        </p:nvSpPr>
        <p:spPr>
          <a:xfrm>
            <a:off x="6540500" y="4699000"/>
            <a:ext cx="4826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身心的双重透支</a:t>
            </a:r>
            <a:endParaRPr lang="en-US" sz="1100"/>
          </a:p>
        </p:txBody>
      </p:sp>
      <p:sp>
        <p:nvSpPr>
          <p:cNvPr id="18" name="AutoShape 18"/>
          <p:cNvSpPr/>
          <p:nvPr>
            <p:custDataLst>
              <p:tags r:id="rId20"/>
            </p:custDataLst>
          </p:nvPr>
        </p:nvSpPr>
        <p:spPr>
          <a:xfrm>
            <a:off x="6540500" y="5270500"/>
            <a:ext cx="482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近</a:t>
            </a: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40%</a:t>
            </a: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的青少年因沉迷出现睡眠紊乱，</a:t>
            </a: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28.9%</a:t>
            </a: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频繁出现视力模糊、颈椎疼痛等症状，严重危害生长发育。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02. 个人信息保护——守护你的“数字身份证”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905000"/>
            <a:ext cx="2794000" cy="2794000"/>
          </a:xfrm>
          <a:prstGeom prst="rect">
            <a:avLst/>
          </a:prstGeom>
          <a:noFill/>
          <a:ln w="25400" cap="flat" cmpd="sng">
            <a:solidFill>
              <a:srgbClr val="4CAF50">
                <a:alpha val="100000"/>
              </a:srgbClr>
            </a:solidFill>
            <a:prstDash val="solid"/>
            <a:round/>
          </a:ln>
          <a:effectLst>
            <a:outerShdw blurRad="190500" dist="101600" dir="2700000" algn="tl">
              <a:srgbClr val="4CAF50">
                <a:alpha val="2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4953000"/>
            <a:ext cx="279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CAF5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筑牢隐私防线，守护数字安全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191000" y="1905000"/>
            <a:ext cx="7239000" cy="1397000"/>
          </a:xfrm>
          <a:prstGeom prst="roundRect">
            <a:avLst>
              <a:gd name="adj" fmla="val 0"/>
            </a:avLst>
          </a:prstGeom>
          <a:solidFill>
            <a:srgbClr val="4CAF50">
              <a:alpha val="8000"/>
            </a:srgbClr>
          </a:solidFill>
          <a:ln w="12700" cap="flat" cmpd="sng">
            <a:solidFill>
              <a:srgbClr val="4CAF50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4191000" y="1905000"/>
            <a:ext cx="76200" cy="1397000"/>
          </a:xfrm>
          <a:prstGeom prst="roundRect">
            <a:avLst>
              <a:gd name="adj" fmla="val 0"/>
            </a:avLst>
          </a:prstGeom>
          <a:solidFill>
            <a:srgbClr val="4CAF5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4381500" y="2032000"/>
            <a:ext cx="685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4CAF5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⚖️ 法律红线：未成年人信息最高保护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20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《个人信息保护法》明确规定，不满十四周岁未成年人的个人信息属于</a:t>
            </a:r>
            <a:r>
              <a:rPr lang="en-US" sz="2000" b="1" i="0" u="none" strike="noStrike">
                <a:solidFill>
                  <a:srgbClr val="D32F2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敏感个人信息</a:t>
            </a:r>
            <a:r>
              <a:rPr lang="en-US" sz="20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，受最高等级法律保护。严禁任何组织或个人非法收集、泄露、买卖未成年人信息。</a:t>
            </a:r>
            <a:endParaRPr lang="en-US" sz="20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4191000" y="3556000"/>
            <a:ext cx="3492500" cy="2349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CAF50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191000" y="3556000"/>
            <a:ext cx="3543300" cy="209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🚨 案例警示：监守自盗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8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四川某中学副校长与招生主任利用职权，将校内</a:t>
            </a:r>
            <a:r>
              <a:rPr lang="en-US" sz="1800" b="1" i="0" u="none" strike="noStrike">
                <a:solidFill>
                  <a:srgbClr val="D32F2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90余万条</a:t>
            </a:r>
            <a:r>
              <a:rPr lang="en-US" sz="18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学生及家长信息非法倒卖，形成黑色产业链。此类行为严重触犯法律，相关责任人已被依法追究刑事责任。</a:t>
            </a:r>
            <a:endParaRPr lang="en-US" sz="18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937500" y="3556000"/>
            <a:ext cx="3492500" cy="2349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CAF50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7937500" y="3556000"/>
            <a:ext cx="3639185" cy="209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⚠ 案例警示：社交平台陷阱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8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非官方运营的“校园表白墙”常成为隐私泄露重灾区。不法分子借此收集并公开学生</a:t>
            </a:r>
            <a:r>
              <a:rPr lang="en-US" sz="1800" b="1" i="0" u="none" strike="noStrike">
                <a:solidFill>
                  <a:srgbClr val="D32F2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姓名、照片、班级</a:t>
            </a:r>
            <a:r>
              <a:rPr lang="en-US" sz="18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等敏感信息，甚至用于精准诈骗，需时刻警惕此类“甜蜜陷阱”。</a:t>
            </a:r>
            <a:endParaRPr lang="en-US" sz="18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4191000" y="6032500"/>
            <a:ext cx="7239000" cy="508000"/>
          </a:xfrm>
          <a:prstGeom prst="roundRect">
            <a:avLst>
              <a:gd name="adj" fmla="val 0"/>
            </a:avLst>
          </a:prstGeom>
          <a:solidFill>
            <a:srgbClr val="4CAF5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4318000" y="6121400"/>
            <a:ext cx="698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安全锦囊：</a:t>
            </a:r>
            <a:r>
              <a:rPr lang="en-US" sz="20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20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不随意填写不明问卷，关闭APP多余权限，发现信息泄露立即向网信部门举报。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03. 防范电信网络诈骗——识破“甜蜜的陷阱”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1491" r="1491"/>
          <a:stretch>
            <a:fillRect/>
          </a:stretch>
        </p:blipFill>
        <p:spPr>
          <a:xfrm>
            <a:off x="762000" y="1778000"/>
            <a:ext cx="4064000" cy="2794000"/>
          </a:xfrm>
          <a:prstGeom prst="roundRect">
            <a:avLst>
              <a:gd name="adj" fmla="val 5454"/>
            </a:avLst>
          </a:prstGeom>
          <a:noFill/>
          <a:ln w="25400" cap="flat" cmpd="sng">
            <a:solidFill>
              <a:srgbClr val="E53935">
                <a:alpha val="40000"/>
              </a:srgbClr>
            </a:solidFill>
            <a:prstDash val="solid"/>
            <a:round/>
          </a:ln>
          <a:effectLst>
            <a:outerShdw blurRad="152400" dist="76200" dir="2700000" algn="tl">
              <a:srgbClr val="000000">
                <a:alpha val="1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4826000"/>
            <a:ext cx="406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⚠️ 核心警示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诈骗分子常利用青少年的好奇心、虚荣心和贪利心理设下圈套。请牢记：“天上不会掉馅饼”，任何要求转账、提供验证码的行为都是诈骗！</a:t>
            </a:r>
            <a:endParaRPr lang="en-US" sz="20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6" name="AutoShape 6"/>
          <p:cNvSpPr/>
          <p:nvPr>
            <p:custDataLst>
              <p:tags r:id="rId3"/>
            </p:custDataLst>
          </p:nvPr>
        </p:nvSpPr>
        <p:spPr>
          <a:xfrm>
            <a:off x="5334000" y="1778000"/>
            <a:ext cx="31115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24500" y="17780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>
            <p:custDataLst>
              <p:tags r:id="rId7"/>
            </p:custDataLst>
          </p:nvPr>
        </p:nvSpPr>
        <p:spPr>
          <a:xfrm>
            <a:off x="5905500" y="1778000"/>
            <a:ext cx="254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网游虚假交易</a:t>
            </a:r>
            <a:endParaRPr lang="en-US" sz="1100"/>
          </a:p>
        </p:txBody>
      </p:sp>
      <p:sp>
        <p:nvSpPr>
          <p:cNvPr id="9" name="AutoShape 9"/>
          <p:cNvSpPr/>
          <p:nvPr>
            <p:custDataLst>
              <p:tags r:id="rId8"/>
            </p:custDataLst>
          </p:nvPr>
        </p:nvSpPr>
        <p:spPr>
          <a:xfrm>
            <a:off x="5524500" y="2413000"/>
            <a:ext cx="2730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以“高价回收账号”“免费赠送绝版皮肤”为诱饵，诱导脱离官方平台交易，随后拉黑失联，骗取账号密码或钱财。</a:t>
            </a:r>
            <a:endParaRPr lang="en-US" sz="1800"/>
          </a:p>
        </p:txBody>
      </p:sp>
      <p:sp>
        <p:nvSpPr>
          <p:cNvPr id="10" name="AutoShape 10"/>
          <p:cNvSpPr/>
          <p:nvPr>
            <p:custDataLst>
              <p:tags r:id="rId9"/>
            </p:custDataLst>
          </p:nvPr>
        </p:nvSpPr>
        <p:spPr>
          <a:xfrm>
            <a:off x="8572500" y="1778000"/>
            <a:ext cx="31115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763000" y="17780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>
            <p:custDataLst>
              <p:tags r:id="rId13"/>
            </p:custDataLst>
          </p:nvPr>
        </p:nvSpPr>
        <p:spPr>
          <a:xfrm>
            <a:off x="9144000" y="1778000"/>
            <a:ext cx="254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刷单返利陷阱</a:t>
            </a:r>
            <a:endParaRPr lang="en-US" sz="1100"/>
          </a:p>
        </p:txBody>
      </p:sp>
      <p:sp>
        <p:nvSpPr>
          <p:cNvPr id="13" name="AutoShape 13"/>
          <p:cNvSpPr/>
          <p:nvPr>
            <p:custDataLst>
              <p:tags r:id="rId14"/>
            </p:custDataLst>
          </p:nvPr>
        </p:nvSpPr>
        <p:spPr>
          <a:xfrm>
            <a:off x="8763000" y="2413000"/>
            <a:ext cx="2730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承诺“日赚百元、轻松兼职”，先小额返利博取信任，随后要求完成大额任务，以“任务未达标”为由拒绝返款并失联。</a:t>
            </a:r>
            <a:endParaRPr lang="en-US" sz="1800"/>
          </a:p>
        </p:txBody>
      </p:sp>
      <p:sp>
        <p:nvSpPr>
          <p:cNvPr id="14" name="AutoShape 14"/>
          <p:cNvSpPr/>
          <p:nvPr>
            <p:custDataLst>
              <p:tags r:id="rId15"/>
            </p:custDataLst>
          </p:nvPr>
        </p:nvSpPr>
        <p:spPr>
          <a:xfrm>
            <a:off x="5334000" y="3810000"/>
            <a:ext cx="31115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531485" y="3803650"/>
            <a:ext cx="304800" cy="304800"/>
          </a:xfrm>
          <a:prstGeom prst="rect">
            <a:avLst/>
          </a:prstGeom>
        </p:spPr>
      </p:pic>
      <p:sp>
        <p:nvSpPr>
          <p:cNvPr id="16" name="AutoShape 16"/>
          <p:cNvSpPr/>
          <p:nvPr>
            <p:custDataLst>
              <p:tags r:id="rId19"/>
            </p:custDataLst>
          </p:nvPr>
        </p:nvSpPr>
        <p:spPr>
          <a:xfrm>
            <a:off x="5912485" y="3803650"/>
            <a:ext cx="254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冒充公检法恐吓</a:t>
            </a:r>
            <a:endParaRPr lang="en-US" sz="1100"/>
          </a:p>
        </p:txBody>
      </p:sp>
      <p:sp>
        <p:nvSpPr>
          <p:cNvPr id="17" name="AutoShape 17"/>
          <p:cNvSpPr/>
          <p:nvPr>
            <p:custDataLst>
              <p:tags r:id="rId20"/>
            </p:custDataLst>
          </p:nvPr>
        </p:nvSpPr>
        <p:spPr>
          <a:xfrm>
            <a:off x="5524500" y="4445000"/>
            <a:ext cx="2730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冒充警方或检察官，谎称“涉嫌洗钱或犯罪”，以“清查资金”为由，要求将存款转入所谓的“安全账户”配合调查。</a:t>
            </a:r>
            <a:endParaRPr lang="en-US" sz="1800"/>
          </a:p>
        </p:txBody>
      </p:sp>
      <p:sp>
        <p:nvSpPr>
          <p:cNvPr id="18" name="AutoShape 18"/>
          <p:cNvSpPr/>
          <p:nvPr>
            <p:custDataLst>
              <p:tags r:id="rId21"/>
            </p:custDataLst>
          </p:nvPr>
        </p:nvSpPr>
        <p:spPr>
          <a:xfrm>
            <a:off x="8572500" y="3810000"/>
            <a:ext cx="31115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>
            <p:custDataLst>
              <p:tags r:id="rId22"/>
            </p:custData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8763000" y="3803650"/>
            <a:ext cx="304800" cy="304800"/>
          </a:xfrm>
          <a:prstGeom prst="rect">
            <a:avLst/>
          </a:prstGeom>
        </p:spPr>
      </p:pic>
      <p:sp>
        <p:nvSpPr>
          <p:cNvPr id="20" name="AutoShape 20"/>
          <p:cNvSpPr/>
          <p:nvPr>
            <p:custDataLst>
              <p:tags r:id="rId25"/>
            </p:custDataLst>
          </p:nvPr>
        </p:nvSpPr>
        <p:spPr>
          <a:xfrm>
            <a:off x="9144000" y="3803650"/>
            <a:ext cx="254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虚假购物与理赔</a:t>
            </a:r>
            <a:endParaRPr lang="en-US" sz="1100"/>
          </a:p>
        </p:txBody>
      </p:sp>
      <p:sp>
        <p:nvSpPr>
          <p:cNvPr id="21" name="AutoShape 21"/>
          <p:cNvSpPr/>
          <p:nvPr>
            <p:custDataLst>
              <p:tags r:id="rId26"/>
            </p:custDataLst>
          </p:nvPr>
        </p:nvSpPr>
        <p:spPr>
          <a:xfrm>
            <a:off x="8763000" y="4445000"/>
            <a:ext cx="286385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利用“低价明星周边”“演唱会门票”吸引眼球，或冒充客服谎称“快递丢失可理赔”，诱导扫码或点击钓鱼链接。</a:t>
            </a:r>
            <a:endParaRPr lang="en-US" sz="1800"/>
          </a:p>
        </p:txBody>
      </p:sp>
      <p:sp>
        <p:nvSpPr>
          <p:cNvPr id="22" name="AutoShape 22"/>
          <p:cNvSpPr/>
          <p:nvPr/>
        </p:nvSpPr>
        <p:spPr>
          <a:xfrm>
            <a:off x="0" y="6350000"/>
            <a:ext cx="12192000" cy="50800"/>
          </a:xfrm>
          <a:prstGeom prst="roundRect">
            <a:avLst>
              <a:gd name="adj" fmla="val 0"/>
            </a:avLst>
          </a:prstGeom>
          <a:solidFill>
            <a:srgbClr val="E5393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04. 网络欺凌——抵制“无形的伤害”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905000"/>
            <a:ext cx="3302000" cy="3302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  <a:effectLst>
            <a:outerShdw blurRad="127000" dist="50800" dir="2700000" algn="tl">
              <a:srgbClr val="000000">
                <a:alpha val="1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5397500"/>
            <a:ext cx="3302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⚠️ 网络暴力不仅是道德败坏，更是触犯法律的行为，终将付出代价！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572000" y="1841500"/>
            <a:ext cx="6858000" cy="15875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E53935">
                <a:alpha val="25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4762500" y="1841500"/>
            <a:ext cx="6477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法律红线：网络暴力的界定与后果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762500" y="2413000"/>
            <a:ext cx="647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42424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根据《民法典》及《刑法》相关规定，利用信息网络对他人实施谩骂侮辱、造谣诽谤、泄露隐私等行为，均属于侵权。情节严重者，将构成侮辱罪、诽谤罪，面临刑事处罚与民事赔偿。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572000" y="3683000"/>
            <a:ext cx="3302000" cy="2095500"/>
          </a:xfrm>
          <a:prstGeom prst="roundRect">
            <a:avLst>
              <a:gd name="adj" fmla="val 0"/>
            </a:avLst>
          </a:prstGeom>
          <a:solidFill>
            <a:srgbClr val="FFF1F0">
              <a:alpha val="7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639945" y="3653790"/>
            <a:ext cx="3107055" cy="41021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案例一：网购纠纷遭“开盒”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699000" y="4254500"/>
            <a:ext cx="3048000" cy="1460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17岁高中生因售后纠纷，被卖家恶意曝光社交账号、取件视频及个人信息，遭遇网络“人肉搜索”，正常生活与心理状态遭受严重冲击。</a:t>
            </a:r>
            <a:endParaRPr lang="en-US" sz="1800"/>
          </a:p>
        </p:txBody>
      </p:sp>
      <p:sp>
        <p:nvSpPr>
          <p:cNvPr id="12" name="AutoShape 12"/>
          <p:cNvSpPr/>
          <p:nvPr/>
        </p:nvSpPr>
        <p:spPr>
          <a:xfrm>
            <a:off x="8064500" y="3683000"/>
            <a:ext cx="3302000" cy="2095500"/>
          </a:xfrm>
          <a:prstGeom prst="roundRect">
            <a:avLst>
              <a:gd name="adj" fmla="val 0"/>
            </a:avLst>
          </a:prstGeom>
          <a:solidFill>
            <a:srgbClr val="FFF1F0">
              <a:alpha val="75000"/>
            </a:srgbClr>
          </a:solidFill>
          <a:ln w="12700" cap="flat" cmpd="sng">
            <a:solidFill>
              <a:srgbClr val="E53935">
                <a:alpha val="2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8064500" y="3625215"/>
            <a:ext cx="3390265" cy="432435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E5393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案例二：隐私泄露致抑郁转学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191500" y="4254500"/>
            <a:ext cx="3048000" cy="1460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8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学生恶意传播同学隐私视频，致其遭受校园非议与网络嘲讽，引发严重焦虑抑郁，被迫转学。涉事者因侵犯隐私权受到校纪处分及法律追责。</a:t>
            </a:r>
            <a:endParaRPr lang="en-US" sz="1800"/>
          </a:p>
        </p:txBody>
      </p:sp>
      <p:sp>
        <p:nvSpPr>
          <p:cNvPr id="15" name="AutoShape 15"/>
          <p:cNvSpPr/>
          <p:nvPr/>
        </p:nvSpPr>
        <p:spPr>
          <a:xfrm>
            <a:off x="4572000" y="5905500"/>
            <a:ext cx="6858000" cy="457200"/>
          </a:xfrm>
          <a:prstGeom prst="roundRect">
            <a:avLst>
              <a:gd name="adj" fmla="val 0"/>
            </a:avLst>
          </a:prstGeom>
          <a:solidFill>
            <a:srgbClr val="E53935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4572000" y="5905500"/>
            <a:ext cx="736727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C6282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行动起来：不做施暴者，不做旁观者，对网络欺凌坚决说“不”！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总结与倡议</a:t>
            </a:r>
            <a:endParaRPr lang="en-US" sz="1100"/>
          </a:p>
        </p:txBody>
      </p:sp>
      <p:sp>
        <p:nvSpPr>
          <p:cNvPr id="4" name="AutoShape 4"/>
          <p:cNvSpPr/>
          <p:nvPr>
            <p:custDataLst>
              <p:tags r:id="rId2"/>
            </p:custDataLst>
          </p:nvPr>
        </p:nvSpPr>
        <p:spPr>
          <a:xfrm>
            <a:off x="762000" y="17780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333333">
                <a:alpha val="1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000" y="2006600"/>
            <a:ext cx="457200" cy="457200"/>
          </a:xfrm>
          <a:prstGeom prst="rect">
            <a:avLst/>
          </a:prstGeom>
        </p:spPr>
      </p:pic>
      <p:sp>
        <p:nvSpPr>
          <p:cNvPr id="6" name="AutoShape 6"/>
          <p:cNvSpPr/>
          <p:nvPr>
            <p:custDataLst>
              <p:tags r:id="rId6"/>
            </p:custDataLst>
          </p:nvPr>
        </p:nvSpPr>
        <p:spPr>
          <a:xfrm>
            <a:off x="1600200" y="20066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理性上网 · 拒绝沉迷</a:t>
            </a:r>
            <a:endParaRPr lang="en-US" sz="1100"/>
          </a:p>
        </p:txBody>
      </p:sp>
      <p:sp>
        <p:nvSpPr>
          <p:cNvPr id="7" name="AutoShape 7"/>
          <p:cNvSpPr/>
          <p:nvPr>
            <p:custDataLst>
              <p:tags r:id="rId7"/>
            </p:custDataLst>
          </p:nvPr>
        </p:nvSpPr>
        <p:spPr>
          <a:xfrm>
            <a:off x="1016000" y="2540000"/>
            <a:ext cx="4699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让网络成为学习知识、开阔视野的工具，而非生活的主宰。合理规划上网时间，保持身心健康，平衡虚拟与现实的生活。</a:t>
            </a:r>
            <a:endParaRPr lang="en-US" sz="1100"/>
          </a:p>
        </p:txBody>
      </p:sp>
      <p:sp>
        <p:nvSpPr>
          <p:cNvPr id="8" name="AutoShape 8"/>
          <p:cNvSpPr/>
          <p:nvPr>
            <p:custDataLst>
              <p:tags r:id="rId8"/>
            </p:custDataLst>
          </p:nvPr>
        </p:nvSpPr>
        <p:spPr>
          <a:xfrm>
            <a:off x="6223000" y="17780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333333">
                <a:alpha val="1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77000" y="2006600"/>
            <a:ext cx="457200" cy="457200"/>
          </a:xfrm>
          <a:prstGeom prst="rect">
            <a:avLst/>
          </a:prstGeom>
        </p:spPr>
      </p:pic>
      <p:sp>
        <p:nvSpPr>
          <p:cNvPr id="10" name="AutoShape 10"/>
          <p:cNvSpPr/>
          <p:nvPr>
            <p:custDataLst>
              <p:tags r:id="rId12"/>
            </p:custDataLst>
          </p:nvPr>
        </p:nvSpPr>
        <p:spPr>
          <a:xfrm>
            <a:off x="7061200" y="20066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保护隐私 · 严防泄露</a:t>
            </a:r>
            <a:endParaRPr lang="en-US" sz="1100"/>
          </a:p>
        </p:txBody>
      </p:sp>
      <p:sp>
        <p:nvSpPr>
          <p:cNvPr id="11" name="AutoShape 11"/>
          <p:cNvSpPr/>
          <p:nvPr>
            <p:custDataLst>
              <p:tags r:id="rId13"/>
            </p:custDataLst>
          </p:nvPr>
        </p:nvSpPr>
        <p:spPr>
          <a:xfrm>
            <a:off x="6477000" y="2540000"/>
            <a:ext cx="4699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守护好自己的“数字身份证”，不随意泄露个人信息、账号密码。警惕钓鱼网站与恶意软件，不给不法分子可乘之机。</a:t>
            </a:r>
            <a:endParaRPr lang="en-US" sz="1100"/>
          </a:p>
        </p:txBody>
      </p:sp>
      <p:sp>
        <p:nvSpPr>
          <p:cNvPr id="12" name="AutoShape 12"/>
          <p:cNvSpPr/>
          <p:nvPr>
            <p:custDataLst>
              <p:tags r:id="rId14"/>
            </p:custDataLst>
          </p:nvPr>
        </p:nvSpPr>
        <p:spPr>
          <a:xfrm>
            <a:off x="762000" y="37465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333333">
                <a:alpha val="1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016000" y="3975100"/>
            <a:ext cx="457200" cy="457200"/>
          </a:xfrm>
          <a:prstGeom prst="rect">
            <a:avLst/>
          </a:prstGeom>
        </p:spPr>
      </p:pic>
      <p:sp>
        <p:nvSpPr>
          <p:cNvPr id="14" name="AutoShape 14"/>
          <p:cNvSpPr/>
          <p:nvPr>
            <p:custDataLst>
              <p:tags r:id="rId18"/>
            </p:custDataLst>
          </p:nvPr>
        </p:nvSpPr>
        <p:spPr>
          <a:xfrm>
            <a:off x="1600200" y="39751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提高警惕 · 防范诈骗</a:t>
            </a:r>
            <a:endParaRPr lang="en-US" sz="1100"/>
          </a:p>
        </p:txBody>
      </p:sp>
      <p:sp>
        <p:nvSpPr>
          <p:cNvPr id="15" name="AutoShape 15"/>
          <p:cNvSpPr/>
          <p:nvPr>
            <p:custDataLst>
              <p:tags r:id="rId19"/>
            </p:custDataLst>
          </p:nvPr>
        </p:nvSpPr>
        <p:spPr>
          <a:xfrm>
            <a:off x="1016000" y="4508500"/>
            <a:ext cx="4699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练就识骗“火眼金睛”，不轻信陌生来电与网络谣言。守护好自己和家人的财产安全，遇到可疑情况及时核实与报警。</a:t>
            </a:r>
            <a:endParaRPr lang="en-US" sz="1100"/>
          </a:p>
        </p:txBody>
      </p:sp>
      <p:sp>
        <p:nvSpPr>
          <p:cNvPr id="16" name="AutoShape 16"/>
          <p:cNvSpPr/>
          <p:nvPr>
            <p:custDataLst>
              <p:tags r:id="rId20"/>
            </p:custDataLst>
          </p:nvPr>
        </p:nvSpPr>
        <p:spPr>
          <a:xfrm>
            <a:off x="6223000" y="3746500"/>
            <a:ext cx="520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333333">
                <a:alpha val="1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6477000" y="3975100"/>
            <a:ext cx="457200" cy="457200"/>
          </a:xfrm>
          <a:prstGeom prst="rect">
            <a:avLst/>
          </a:prstGeom>
        </p:spPr>
      </p:pic>
      <p:sp>
        <p:nvSpPr>
          <p:cNvPr id="18" name="AutoShape 18"/>
          <p:cNvSpPr/>
          <p:nvPr>
            <p:custDataLst>
              <p:tags r:id="rId24"/>
            </p:custDataLst>
          </p:nvPr>
        </p:nvSpPr>
        <p:spPr>
          <a:xfrm>
            <a:off x="7061200" y="39751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拒绝暴力 · 尊重他人</a:t>
            </a:r>
            <a:endParaRPr lang="en-US" sz="1100"/>
          </a:p>
        </p:txBody>
      </p:sp>
      <p:sp>
        <p:nvSpPr>
          <p:cNvPr id="19" name="AutoShape 19"/>
          <p:cNvSpPr/>
          <p:nvPr>
            <p:custDataLst>
              <p:tags r:id="rId25"/>
            </p:custDataLst>
          </p:nvPr>
        </p:nvSpPr>
        <p:spPr>
          <a:xfrm>
            <a:off x="6477000" y="4508500"/>
            <a:ext cx="4699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坚决抵制网络欺凌与不良信息，不参与、不传播暴力言论。尊重他人合法权益，勇敢对网络暴力说“不”，维护网络文明。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762000" y="5778500"/>
            <a:ext cx="10668000" cy="635000"/>
          </a:xfrm>
          <a:prstGeom prst="roundRect">
            <a:avLst>
              <a:gd name="adj" fmla="val 0"/>
            </a:avLst>
          </a:prstGeom>
          <a:solidFill>
            <a:srgbClr val="333333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889000" y="5880100"/>
            <a:ext cx="1041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让我们携手努力，共同营造一个清朗、安全、文明的网络空间！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cap="flat" cmpd="sng">
            <a:solidFill>
              <a:srgbClr val="000000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4445000" y="3175000"/>
            <a:ext cx="6350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谢谢观看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5715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共建清朗网络空间 · 守护数字安全防线</a:t>
            </a:r>
            <a:endParaRPr lang="en-US" sz="11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2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3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4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5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6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7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8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9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0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1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2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3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4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5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6.xml><?xml version="1.0" encoding="utf-8"?>
<p:tagLst xmlns:p="http://schemas.openxmlformats.org/presentationml/2006/main">
  <p:tag name="KSO_WM_DIAGRAM_VIRTUALLY_FRAME" val="{&quot;height&quot;:165.4,&quot;left&quot;:60,&quot;top&quot;:359.6,&quot;width&quot;:850}"/>
</p:tagLst>
</file>

<file path=ppt/tags/tag17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18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19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0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1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2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3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4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5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6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7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8.xml><?xml version="1.0" encoding="utf-8"?>
<p:tagLst xmlns:p="http://schemas.openxmlformats.org/presentationml/2006/main">
  <p:tag name="KSO_WM_DIAGRAM_VIRTUALLY_FRAME" val="{&quot;height&quot;:357,&quot;left&quot;:460,&quot;top&quot;:118,&quot;width&quot;:440}"/>
</p:tagLst>
</file>

<file path=ppt/tags/tag29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0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1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2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3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4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5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6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7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8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39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40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41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42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43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44.xml><?xml version="1.0" encoding="utf-8"?>
<p:tagLst xmlns:p="http://schemas.openxmlformats.org/presentationml/2006/main">
  <p:tag name="KSO_WM_DIAGRAM_VIRTUALLY_FRAME" val="{&quot;height&quot;:295,&quot;left&quot;:420,&quot;top&quot;:140,&quot;width&quot;:500}"/>
</p:tagLst>
</file>

<file path=ppt/tags/tag45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46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47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48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49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0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1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2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3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4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5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6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7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8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59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ags/tag60.xml><?xml version="1.0" encoding="utf-8"?>
<p:tagLst xmlns:p="http://schemas.openxmlformats.org/presentationml/2006/main">
  <p:tag name="KSO_WM_DIAGRAM_VIRTUALLY_FRAME" val="{&quot;height&quot;:290,&quot;left&quot;:60,&quot;top&quot;:140,&quot;width&quot;:840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1972</Words>
  <Application>WPS 演示</Application>
  <PresentationFormat/>
  <Paragraphs>128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7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WPS_1693995086</cp:lastModifiedBy>
  <cp:revision>3</cp:revision>
  <dcterms:created xsi:type="dcterms:W3CDTF">2026-09-18T00:17:00Z</dcterms:created>
  <dcterms:modified xsi:type="dcterms:W3CDTF">2026-09-18T00:28:40Z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{"Label":"1","ContentProducer":"001191110102MACQD9K64010000","ProduceID":"7686448977420176590","ReservedCode1":"","ContentPropagator":"","PropagateID":"","ReservedCode2":""}</vt:lpwstr>
  </property>
  <property fmtid="{D5CDD505-2E9C-101B-9397-08002B2CF9AE}" pid="3" name="KSOProductBuildVer">
    <vt:lpwstr>2052-12.1.0.28505</vt:lpwstr>
  </property>
  <property fmtid="{D5CDD505-2E9C-101B-9397-08002B2CF9AE}" pid="4" name="ICV">
    <vt:lpwstr>F24ABD70B2FC4A3AB1A6BC063600276D_13</vt:lpwstr>
  </property>
</Properties>
</file>