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同学们，早上好。今天这节晨会不讲大道理，就聊三句话——分别来自《增广贤文》、王阳明和《孙子兵法》。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这三句话不是让你们背的，是来解决咱们班最近三件具体的事：同学之间闹矛盾、对二模和省统考的焦虑、还有跑操和课堂上那股不够提起来的劲儿。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二十分钟，我们一句一句过，一句落到一件具体的事上。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今天二十分钟，就围绕这三个问题展开。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第一个是人和人之间的关系，第二个是你一个人面对省统考时的内心，第三个是我们这个班集体的状态。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这三件事看起来不挨着，但古人早就把答案写好了——我们一句一句来对。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先问大家一个问题：你们有没有过这种时候——明明是件特别小的事，两个人却能冷战好几天？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画笔碰掉了画纸、一句玩笑开过头、排队时谁先谁后，事后想想都觉得不值，但当时脸上就是挂不住，谁也不肯先开口。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今天我们不急着评判谁对谁错，先看看古人是怎么把这件事想明白的。这一页我不给答案，答案在后面。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这句话出自《增广贤文》："以责人之心责己，以恕己之心恕人。"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它其实说的是我们每个人身上都有的"两副尺子"：别人做错事，我们一眼就看见，道理讲得头头是道；轮到自己犯同样的错，理由立刻就来了——"我不是故意的""我当时没注意""他先惹我的"。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这句话的意思很狠：把这两把尺子对调一下。对自己严，对别人宽。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大家看这两个场景，是不是特别熟悉？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同样是碰掉一张画纸，发生在别人身上，我们心里马上冒火："他故意的吧？没长眼睛？"；轮到自己，脱口而出就是："哎呀对不起，手滑了嘛。"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事是同一件事，尺子却是两把。别人用最严的那把，自己用最宽的那把。冷战、别扭、互相看不顺眼，根子就在这。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这一模块我们就收到一句判断：先开口的那个人，不是输了，是他先把尺子换过来了。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给自己一个具体的动作：如果你现在心里正跟某个同学别扭着，今天放学前，主动说一句"早上那事，我也有做得不对的地方"。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这句话不难说，但它一出口，冷战就结束了。省统考要考的是画，可陪你画到最后的，是身边这些人。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第二个问题，只属于你一个人。二模成绩出来了，几家欢喜几家愁。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我知道很多同学最近晚上躺床上会想：万一省统考发挥失常怎么办？素描差点意思，色彩还不稳，速写时间总不够用。越想越慌，手就越紧。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这种"山高得爬不上去"的感觉，王阳明五百年前也有过。他留下一句话，专门治这个。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王阳明这句话是："山高万仞，只登一步。"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万仞的高山，听上去吓人。但你仔细看登山的人——他没有、也不可能一步跨到山顶。他每一刻面对的，只是脚下这一级台阶。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焦虑来自哪儿？来自你一直抬头看山顶。省统考、分数线、别人画得多好，全是山顶。可手底下这一笔明暗、这一块调色，才是你真正能管的那一步。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大家对比左边和右边。左边这些问题——还有多少天、分数够不够、万一发挥失常、别人是不是画得更好——没有一个是你今天动手能解决的，全是消耗。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右边呢？今天这张素描投影再准一点、这块色彩过渡再柔一点、这张速写线条再肯定一点。这些你现在就能做，做完心里就踏实一分。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所以下次再慌，别算总天数了，低头画好眼前这一笔。山高万仞，你只登一步，路自然就在脚下一寸寸长出来。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第三件事，是我们这个班最近的状态。我直接点出来：跑操动不动有人请假，队伍越跑越稀；喊操像蚊子哼，谁也不好意思大声；上课老师一提问，台下齐刷刷低头。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我知道没人是故意跟班级对着干，大家只是觉得"反正别人也没出声，我出什么声"。可就是这样，那股劲儿一点点散了。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《孙子兵法》里有一句话，说的就是这个。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《孙子兵法·谋攻》里说："上下同欲者胜。"下面还有一句我们常挂在嘴边的："凡我同舟人，有力俱不惜。"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什么叫"同欲"？我特别要讲清楚——不是"老师让我跑操，我不得不跑"，那叫被推着走。同欲是：这操是我自己想跑的，这口号是我自己想喊的，因为我知道，这是我们全班一起在往前挣。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同舟共济，船划得快不快，不靠哪一个人猛划，靠所有人朝同一个方向使劲。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"同欲"不是挂在墙上的口号，它就落在三个特别具体的动作上。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跑操：不请假、不拖沓，脚下这一步跟旁边人对齐；喊操：别等别人先开口，你先把这一嗓子放出来，前后的人自然就跟上了；上课：哪怕没完全想对，也把手举起来——说错了，比低着头强。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记住最后这句：一个班的劲儿，从来不是等齐了才有的，是从第一个先出声的人那儿，一点点回来的。你愿不愿意做那个先出声的人？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二十分钟，三句话，我们一起复习一遍。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一句，对同学：以责人之心责己，以恕己之心恕人——和谁别扭，今天先开口。第二句，对自己：山高万仞，只登一步——别总想着省统考那座山，低头画好眼前这一笔。第三句，对我们这个班：上下同欲者胜——跑操、喊操、上课，做那个先出声的人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道理就这三句，不难。难的是从今天起，一句一句做成事。散会，上课。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0" Type="http://schemas.openxmlformats.org/officeDocument/2006/relationships/notesSlide" Target="../notesSlides/notesSlide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21.xml"/><Relationship Id="rId7" Type="http://schemas.openxmlformats.org/officeDocument/2006/relationships/tags" Target="../tags/tag20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0" Type="http://schemas.openxmlformats.org/officeDocument/2006/relationships/notesSlide" Target="../notesSlides/notesSlide12.xml"/><Relationship Id="rId1" Type="http://schemas.openxmlformats.org/officeDocument/2006/relationships/tags" Target="../tags/tag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12" b="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4" name="AutoShape 4"/>
          <p:cNvSpPr/>
          <p:nvPr/>
        </p:nvSpPr>
        <p:spPr>
          <a:xfrm>
            <a:off x="3360420" y="633730"/>
            <a:ext cx="7112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46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把古人的三句话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46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过成我们的日常</a:t>
            </a:r>
            <a:endParaRPr lang="en-US" sz="4600" b="1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914400" y="4572000"/>
            <a:ext cx="609600" cy="38100"/>
          </a:xfrm>
          <a:prstGeom prst="roundRect">
            <a:avLst>
              <a:gd name="adj" fmla="val 0"/>
            </a:avLst>
          </a:prstGeom>
          <a:solidFill>
            <a:srgbClr val="9C5C3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727710" y="3959225"/>
            <a:ext cx="711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46403A"/>
                </a:solidFill>
                <a:latin typeface="Noto Serif SC"/>
                <a:ea typeface="Noto Serif SC"/>
                <a:cs typeface="Noto Serif SC"/>
                <a:sym typeface="Noto Serif SC"/>
              </a:rPr>
              <a:t>责己 · 登步 · 同舟</a:t>
            </a:r>
            <a:endParaRPr lang="en-US" sz="3600" b="1" i="0" u="none" strike="noStrike">
              <a:solidFill>
                <a:srgbClr val="46403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62000"/>
            <a:ext cx="762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今天，我们回答三个问题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914400" y="1524000"/>
            <a:ext cx="508000" cy="38100"/>
          </a:xfrm>
          <a:prstGeom prst="roundRect">
            <a:avLst>
              <a:gd name="adj" fmla="val 0"/>
            </a:avLst>
          </a:prstGeom>
          <a:solidFill>
            <a:srgbClr val="9C5C3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>
            <p:custDataLst>
              <p:tags r:id="rId1"/>
            </p:custDataLst>
          </p:nvPr>
        </p:nvSpPr>
        <p:spPr>
          <a:xfrm>
            <a:off x="889000" y="2159000"/>
            <a:ext cx="114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01</a:t>
            </a:r>
            <a:endParaRPr lang="en-US" sz="1100"/>
          </a:p>
        </p:txBody>
      </p:sp>
      <p:sp>
        <p:nvSpPr>
          <p:cNvPr id="5" name="AutoShape 5"/>
          <p:cNvSpPr/>
          <p:nvPr>
            <p:custDataLst>
              <p:tags r:id="rId2"/>
            </p:custDataLst>
          </p:nvPr>
        </p:nvSpPr>
        <p:spPr>
          <a:xfrm>
            <a:off x="2286000" y="2184400"/>
            <a:ext cx="901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一点小事，为什么就能让两个人冷战好几天？</a:t>
            </a:r>
            <a:endParaRPr lang="en-US" sz="1100"/>
          </a:p>
        </p:txBody>
      </p:sp>
      <p:cxnSp>
        <p:nvCxnSpPr>
          <p:cNvPr id="6" name="Connector 6"/>
          <p:cNvCxnSpPr/>
          <p:nvPr>
            <p:custDataLst>
              <p:tags r:id="rId3"/>
            </p:custDataLst>
          </p:nvPr>
        </p:nvCxnSpPr>
        <p:spPr>
          <a:xfrm rot="-4192">
            <a:off x="889004" y="31432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C8BEB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>
            <p:custDataLst>
              <p:tags r:id="rId4"/>
            </p:custDataLst>
          </p:nvPr>
        </p:nvSpPr>
        <p:spPr>
          <a:xfrm>
            <a:off x="889000" y="3530600"/>
            <a:ext cx="114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02</a:t>
            </a:r>
            <a:endParaRPr lang="en-US" sz="1100"/>
          </a:p>
        </p:txBody>
      </p:sp>
      <p:sp>
        <p:nvSpPr>
          <p:cNvPr id="8" name="AutoShape 8"/>
          <p:cNvSpPr/>
          <p:nvPr>
            <p:custDataLst>
              <p:tags r:id="rId5"/>
            </p:custDataLst>
          </p:nvPr>
        </p:nvSpPr>
        <p:spPr>
          <a:xfrm>
            <a:off x="2286000" y="3556000"/>
            <a:ext cx="901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二模</a:t>
            </a:r>
            <a:r>
              <a:rPr lang="zh-CN" altLang="en-US" sz="2100" b="1" i="0" u="none" strike="noStrike">
                <a:solidFill>
                  <a:srgbClr val="2B2B2B"/>
                </a:solidFill>
                <a:latin typeface="Noto Serif SC"/>
                <a:ea typeface="宋体" panose="02010600030101010101" pitchFamily="2" charset="-122"/>
                <a:cs typeface="Noto Serif SC"/>
                <a:sym typeface="Noto Serif SC"/>
              </a:rPr>
              <a:t>、</a:t>
            </a:r>
            <a:r>
              <a:rPr 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省统考那座山，是不是高得爬不上去？</a:t>
            </a:r>
            <a:endParaRPr lang="en-US" sz="1100"/>
          </a:p>
        </p:txBody>
      </p:sp>
      <p:cxnSp>
        <p:nvCxnSpPr>
          <p:cNvPr id="9" name="Connector 9"/>
          <p:cNvCxnSpPr/>
          <p:nvPr>
            <p:custDataLst>
              <p:tags r:id="rId6"/>
            </p:custDataLst>
          </p:nvPr>
        </p:nvCxnSpPr>
        <p:spPr>
          <a:xfrm rot="-4192">
            <a:off x="889004" y="45148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C8BEB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/>
          <p:nvPr>
            <p:custDataLst>
              <p:tags r:id="rId7"/>
            </p:custDataLst>
          </p:nvPr>
        </p:nvSpPr>
        <p:spPr>
          <a:xfrm>
            <a:off x="889000" y="4902200"/>
            <a:ext cx="114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03</a:t>
            </a:r>
            <a:endParaRPr lang="en-US" sz="1100"/>
          </a:p>
        </p:txBody>
      </p:sp>
      <p:sp>
        <p:nvSpPr>
          <p:cNvPr id="11" name="AutoShape 11"/>
          <p:cNvSpPr/>
          <p:nvPr>
            <p:custDataLst>
              <p:tags r:id="rId8"/>
            </p:custDataLst>
          </p:nvPr>
        </p:nvSpPr>
        <p:spPr>
          <a:xfrm>
            <a:off x="2286000" y="4927600"/>
            <a:ext cx="901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跑操请假、喊操没声、上课</a:t>
            </a:r>
            <a:r>
              <a:rPr lang="zh-CN" alt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回答声音小</a:t>
            </a:r>
            <a:r>
              <a:rPr lang="en-US" sz="21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——我们的劲儿去哪了？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889000" y="6223000"/>
            <a:ext cx="1041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8C8276"/>
                </a:solidFill>
                <a:latin typeface="Noto Serif SC"/>
                <a:ea typeface="Noto Serif SC"/>
                <a:cs typeface="Noto Serif SC"/>
                <a:sym typeface="Noto Serif SC"/>
              </a:rPr>
              <a:t>每一个问题后面，都站着一句古人的话。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1016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C6966E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其一 · 同学之间</a:t>
            </a:r>
            <a:endParaRPr lang="en-US" sz="3600" b="1" i="0" u="none" strike="noStrike">
              <a:solidFill>
                <a:srgbClr val="C6966E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2159000"/>
            <a:ext cx="10414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38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为什么一点小事，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38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就能让两个人冷战好几天？</a:t>
            </a:r>
            <a:endParaRPr lang="en-US" sz="3800" b="1" i="0" u="none" strike="noStrike">
              <a:solidFill>
                <a:srgbClr val="FAF7F2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914400" y="4572000"/>
            <a:ext cx="609600" cy="38100"/>
          </a:xfrm>
          <a:prstGeom prst="roundRect">
            <a:avLst>
              <a:gd name="adj" fmla="val 0"/>
            </a:avLst>
          </a:prstGeom>
          <a:solidFill>
            <a:srgbClr val="C6966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889000" y="4889500"/>
            <a:ext cx="965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20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画笔碰掉了画纸，一句玩笑开过头，排队时谁先谁后——</a:t>
            </a:r>
            <a:endParaRPr lang="en-US"/>
          </a:p>
          <a:p>
            <a:pPr marL="0" indent="0" algn="l">
              <a:lnSpc>
                <a:spcPct val="133000"/>
              </a:lnSpc>
            </a:pPr>
            <a:r>
              <a:rPr lang="en-US" sz="20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明明不值得，可脸上就是挂不住，谁也不肯先开口。</a:t>
            </a:r>
            <a:endParaRPr lang="en-US" sz="2000" b="0" i="0" u="none" strike="noStrike">
              <a:solidFill>
                <a:srgbClr val="D2CCC4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112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0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其一 · 《增广贤文》</a:t>
            </a:r>
            <a:endParaRPr lang="en-US" sz="3600" b="0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1651000"/>
            <a:ext cx="10414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400" b="1" i="0" u="none" strike="noStrike">
                <a:solidFill>
                  <a:srgbClr val="2B2B2B"/>
                </a:solidFill>
                <a:latin typeface="Kaiti SC"/>
                <a:ea typeface="Kaiti SC"/>
                <a:cs typeface="Kaiti SC"/>
                <a:sym typeface="Kaiti SC"/>
              </a:rPr>
              <a:t>“以责人之心责己，以恕己之心恕人。”</a:t>
            </a:r>
            <a:endParaRPr lang="en-US" sz="3400" b="1" i="0" u="none" strike="noStrike">
              <a:solidFill>
                <a:srgbClr val="2B2B2B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cxnSp>
        <p:nvCxnSpPr>
          <p:cNvPr id="4" name="Connector 4"/>
          <p:cNvCxnSpPr/>
          <p:nvPr/>
        </p:nvCxnSpPr>
        <p:spPr>
          <a:xfrm rot="-26856">
            <a:off x="914425" y="3676650"/>
            <a:ext cx="16256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5" name="AutoShape 5"/>
          <p:cNvSpPr/>
          <p:nvPr/>
        </p:nvSpPr>
        <p:spPr>
          <a:xfrm>
            <a:off x="889000" y="4000500"/>
            <a:ext cx="10414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28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翻译成大白话：</a:t>
            </a: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拿看别人毛病时那双最尖的眼睛，回头看看自己；</a:t>
            </a:r>
            <a:endParaRPr lang="en-US" sz="1600"/>
          </a:p>
          <a:p>
            <a:pPr marL="0" indent="0" algn="l">
              <a:lnSpc>
                <a:spcPct val="150000"/>
              </a:lnSpc>
            </a:pP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拿原谅自己时那副最宽的肚量，去待旁边那个同学。</a:t>
            </a:r>
            <a:endParaRPr lang="en-US" sz="28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112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同一件事，我们心里其实有两个版本</a:t>
            </a:r>
            <a:endParaRPr lang="en-US" sz="1100"/>
          </a:p>
        </p:txBody>
      </p:sp>
      <p:sp>
        <p:nvSpPr>
          <p:cNvPr id="3" name="AutoShape 3"/>
          <p:cNvSpPr/>
          <p:nvPr>
            <p:custDataLst>
              <p:tags r:id="rId1"/>
            </p:custDataLst>
          </p:nvPr>
        </p:nvSpPr>
        <p:spPr>
          <a:xfrm>
            <a:off x="889000" y="17780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这事发生在「别人」身上</a:t>
            </a:r>
            <a:endParaRPr lang="en-US" sz="1100"/>
          </a:p>
        </p:txBody>
      </p:sp>
      <p:sp>
        <p:nvSpPr>
          <p:cNvPr id="4" name="AutoShape 4"/>
          <p:cNvSpPr/>
          <p:nvPr>
            <p:custDataLst>
              <p:tags r:id="rId2"/>
            </p:custDataLst>
          </p:nvPr>
        </p:nvSpPr>
        <p:spPr>
          <a:xfrm>
            <a:off x="889000" y="2286000"/>
            <a:ext cx="4572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20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他碰掉了我的画纸——</a:t>
            </a:r>
            <a:endParaRPr lang="en-US" sz="1100"/>
          </a:p>
          <a:p>
            <a:pPr marL="0" indent="0" algn="l">
              <a:lnSpc>
                <a:spcPct val="133000"/>
              </a:lnSpc>
            </a:pPr>
            <a:r>
              <a:rPr lang="en-US" sz="20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"故意的吧？没长眼睛？"</a:t>
            </a:r>
            <a:endParaRPr lang="en-US" sz="20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5" name="Connector 5"/>
          <p:cNvCxnSpPr/>
          <p:nvPr>
            <p:custDataLst>
              <p:tags r:id="rId3"/>
            </p:custDataLst>
          </p:nvPr>
        </p:nvCxnSpPr>
        <p:spPr>
          <a:xfrm rot="5382811">
            <a:off x="4699000" y="3295666"/>
            <a:ext cx="254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C8BEB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AutoShape 6"/>
          <p:cNvSpPr/>
          <p:nvPr>
            <p:custDataLst>
              <p:tags r:id="rId4"/>
            </p:custDataLst>
          </p:nvPr>
        </p:nvSpPr>
        <p:spPr>
          <a:xfrm>
            <a:off x="6731000" y="17780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这事发生在「我」身上</a:t>
            </a:r>
            <a:endParaRPr lang="en-US" sz="1100"/>
          </a:p>
        </p:txBody>
      </p:sp>
      <p:sp>
        <p:nvSpPr>
          <p:cNvPr id="7" name="AutoShape 7"/>
          <p:cNvSpPr/>
          <p:nvPr>
            <p:custDataLst>
              <p:tags r:id="rId5"/>
            </p:custDataLst>
          </p:nvPr>
        </p:nvSpPr>
        <p:spPr>
          <a:xfrm>
            <a:off x="6731000" y="2286000"/>
            <a:ext cx="4572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20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我碰掉了他的画纸——</a:t>
            </a:r>
            <a:endParaRPr lang="en-US" sz="1100"/>
          </a:p>
          <a:p>
            <a:pPr marL="0" indent="0" algn="l">
              <a:lnSpc>
                <a:spcPct val="133000"/>
              </a:lnSpc>
            </a:pPr>
            <a:r>
              <a:rPr lang="en-US" sz="2000" b="1" i="0" u="none" strike="noStrike">
                <a:solidFill>
                  <a:srgbClr val="5A6E5A"/>
                </a:solidFill>
                <a:latin typeface="Noto Serif SC"/>
                <a:ea typeface="Noto Serif SC"/>
                <a:cs typeface="Noto Serif SC"/>
                <a:sym typeface="Noto Serif SC"/>
              </a:rPr>
              <a:t>"哎呀对不起，手滑了嘛。"</a:t>
            </a:r>
            <a:endParaRPr lang="en-US" sz="2000" b="1" i="0" u="none" strike="noStrike">
              <a:solidFill>
                <a:srgbClr val="5A6E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8" name="Connector 8"/>
          <p:cNvCxnSpPr/>
          <p:nvPr/>
        </p:nvCxnSpPr>
        <p:spPr>
          <a:xfrm rot="-4192">
            <a:off x="889004" y="50736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9" name="AutoShape 9"/>
          <p:cNvSpPr/>
          <p:nvPr/>
        </p:nvSpPr>
        <p:spPr>
          <a:xfrm>
            <a:off x="889000" y="5397500"/>
            <a:ext cx="1041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1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矛盾，往往就出在这两把尺子不一样长。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889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其一 · 今天就做一件事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889000" y="1905000"/>
            <a:ext cx="10414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先开口的那个人，不是认输，</a:t>
            </a:r>
            <a:endParaRPr lang="en-US" sz="1100"/>
          </a:p>
          <a:p>
            <a:pPr marL="0" indent="0" algn="l">
              <a:lnSpc>
                <a:spcPct val="125000"/>
              </a:lnSpc>
            </a:pPr>
            <a:r>
              <a:rPr 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是把尺子换过来了。</a:t>
            </a:r>
            <a:r>
              <a:rPr lang="zh-CN" alt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是包容，</a:t>
            </a:r>
            <a:r>
              <a:rPr lang="zh-CN" alt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是内心的强大</a:t>
            </a:r>
            <a:r>
              <a:rPr lang="zh-CN" alt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体现。</a:t>
            </a:r>
            <a:endParaRPr lang="zh-CN" altLang="en-US" sz="3200" b="1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4" name="Connector 4"/>
          <p:cNvCxnSpPr/>
          <p:nvPr/>
        </p:nvCxnSpPr>
        <p:spPr>
          <a:xfrm rot="-26856">
            <a:off x="914425" y="4057650"/>
            <a:ext cx="16256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5" name="AutoShape 5"/>
          <p:cNvSpPr/>
          <p:nvPr/>
        </p:nvSpPr>
        <p:spPr>
          <a:xfrm>
            <a:off x="889000" y="4445000"/>
            <a:ext cx="1041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18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如果你心里正跟谁别扭着——今天放学前，主动说一句：</a:t>
            </a:r>
            <a:endParaRPr lang="en-US" sz="1100"/>
          </a:p>
          <a:p>
            <a:pPr marL="0" indent="0" algn="l">
              <a:lnSpc>
                <a:spcPct val="150000"/>
              </a:lnSpc>
            </a:pPr>
            <a:r>
              <a:rPr lang="en-US" sz="2100" b="1" i="0" u="none" strike="noStrike">
                <a:solidFill>
                  <a:srgbClr val="9C5C38"/>
                </a:solidFill>
                <a:latin typeface="Kaiti SC"/>
                <a:ea typeface="Kaiti SC"/>
                <a:cs typeface="Kaiti SC"/>
                <a:sym typeface="Kaiti SC"/>
              </a:rPr>
              <a:t>"早上那事，我也有做得不对的地方。"</a:t>
            </a:r>
            <a:endParaRPr lang="en-US" sz="2100" b="1" i="0" u="none" strike="noStrike">
              <a:solidFill>
                <a:srgbClr val="9C5C38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1016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C6966E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其二 · 画纸与考场</a:t>
            </a:r>
            <a:endParaRPr lang="en-US" sz="2400" b="0" i="0" u="none" strike="noStrike">
              <a:solidFill>
                <a:srgbClr val="C6966E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2159000"/>
            <a:ext cx="10414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38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二模</a:t>
            </a:r>
            <a:r>
              <a:rPr lang="zh-CN" altLang="en-US" sz="3800" b="1" i="0" u="none" strike="noStrike">
                <a:solidFill>
                  <a:srgbClr val="FAF7F2"/>
                </a:solidFill>
                <a:latin typeface="Noto Serif SC"/>
                <a:ea typeface="宋体" panose="02010600030101010101" pitchFamily="2" charset="-122"/>
                <a:cs typeface="Noto Serif SC"/>
                <a:sym typeface="Noto Serif SC"/>
              </a:rPr>
              <a:t>、省统考</a:t>
            </a:r>
            <a:r>
              <a:rPr lang="en-US" sz="38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38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那座山是不是高得爬不上去？</a:t>
            </a:r>
            <a:endParaRPr lang="en-US" sz="3800" b="1" i="0" u="none" strike="noStrike">
              <a:solidFill>
                <a:srgbClr val="FAF7F2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914400" y="4572000"/>
            <a:ext cx="609600" cy="38100"/>
          </a:xfrm>
          <a:prstGeom prst="roundRect">
            <a:avLst>
              <a:gd name="adj" fmla="val 0"/>
            </a:avLst>
          </a:prstGeom>
          <a:solidFill>
            <a:srgbClr val="C6966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889000" y="4889500"/>
            <a:ext cx="990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28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素描差点意思，色彩还不稳，速写时间总不够用——</a:t>
            </a:r>
            <a:endParaRPr lang="en-US" sz="1800"/>
          </a:p>
          <a:p>
            <a:pPr marL="0" indent="0" algn="l">
              <a:lnSpc>
                <a:spcPct val="133000"/>
              </a:lnSpc>
            </a:pPr>
            <a:r>
              <a:rPr lang="en-US" sz="28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越想省统考那天，心里越没底，手就越紧。</a:t>
            </a:r>
            <a:endParaRPr lang="en-US" sz="2800" b="0" i="0" u="none" strike="noStrike">
              <a:solidFill>
                <a:srgbClr val="D2CCC4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5" b="5"/>
          <a:stretch>
            <a:fillRect/>
          </a:stretch>
        </p:blipFill>
        <p:spPr>
          <a:xfrm>
            <a:off x="7874000" y="1371600"/>
            <a:ext cx="3302000" cy="41275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3" name="AutoShape 3"/>
          <p:cNvSpPr/>
          <p:nvPr/>
        </p:nvSpPr>
        <p:spPr>
          <a:xfrm>
            <a:off x="889000" y="889000"/>
            <a:ext cx="635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0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其二 · 王阳明</a:t>
            </a:r>
            <a:endParaRPr lang="en-US" sz="3200" b="0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889000" y="1905000"/>
            <a:ext cx="6604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2B2B2B"/>
                </a:solidFill>
                <a:latin typeface="Kaiti SC"/>
                <a:ea typeface="Kaiti SC"/>
                <a:cs typeface="Kaiti SC"/>
                <a:sym typeface="Kaiti SC"/>
              </a:rPr>
              <a:t>“山高万仞，只登一步。”</a:t>
            </a:r>
            <a:endParaRPr lang="en-US" sz="4000" b="1" i="0" u="none" strike="noStrike">
              <a:solidFill>
                <a:srgbClr val="2B2B2B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cxnSp>
        <p:nvCxnSpPr>
          <p:cNvPr id="5" name="Connector 5"/>
          <p:cNvCxnSpPr/>
          <p:nvPr/>
        </p:nvCxnSpPr>
        <p:spPr>
          <a:xfrm rot="-31830">
            <a:off x="914429" y="4057650"/>
            <a:ext cx="13716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6" name="AutoShape 6"/>
          <p:cNvSpPr/>
          <p:nvPr/>
        </p:nvSpPr>
        <p:spPr>
          <a:xfrm>
            <a:off x="889000" y="4381500"/>
            <a:ext cx="6477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24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山再高，你也不用一次站到顶。</a:t>
            </a:r>
            <a:endParaRPr lang="en-US" sz="1600"/>
          </a:p>
          <a:p>
            <a:pPr marL="0" indent="0" algn="l">
              <a:lnSpc>
                <a:spcPct val="142000"/>
              </a:lnSpc>
            </a:pPr>
            <a:r>
              <a:rPr lang="en-US" sz="24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你眼前永远只有一件事：</a:t>
            </a:r>
            <a:r>
              <a:rPr lang="en-US" sz="24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把脚下这一步，踩实。</a:t>
            </a:r>
            <a:endParaRPr lang="en-US" sz="24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112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焦虑来自"想山顶"，踏实来自"走脚下"</a:t>
            </a:r>
            <a:endParaRPr lang="en-US" sz="3200" b="1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17780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一直抬头看山顶 · 越想越慌</a:t>
            </a:r>
            <a:endParaRPr lang="en-US" sz="2800" b="1" i="0" u="none" strike="noStrike">
              <a:solidFill>
                <a:srgbClr val="968C80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889000" y="2286000"/>
            <a:ext cx="4572000" cy="254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8000"/>
              </a:lnSpc>
              <a:defRPr/>
            </a:pPr>
            <a:r>
              <a:rPr lang="en-US" sz="2000" b="0" i="0" u="none" strike="noStrike">
                <a:solidFill>
                  <a:srgbClr val="5A5550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离统考还有多少天？</a:t>
            </a:r>
            <a:endParaRPr lang="en-US"/>
          </a:p>
          <a:p>
            <a:pPr marL="0" indent="0" algn="l">
              <a:lnSpc>
                <a:spcPct val="158000"/>
              </a:lnSpc>
            </a:pPr>
            <a:r>
              <a:rPr lang="en-US" sz="2000" b="0" i="0" u="none" strike="noStrike">
                <a:solidFill>
                  <a:srgbClr val="5A5550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这个分数到底够不够？</a:t>
            </a:r>
            <a:endParaRPr lang="en-US" sz="2000" b="0" i="0" u="none" strike="noStrike">
              <a:solidFill>
                <a:srgbClr val="5A5550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marL="0" indent="0" algn="l">
              <a:lnSpc>
                <a:spcPct val="158000"/>
              </a:lnSpc>
            </a:pPr>
            <a:r>
              <a:rPr lang="en-US" sz="2000" b="0" i="0" u="none" strike="noStrike">
                <a:solidFill>
                  <a:srgbClr val="5A5550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万一那天手生怎么办？</a:t>
            </a:r>
            <a:endParaRPr lang="en-US" sz="2000" b="0" i="0" u="none" strike="noStrike">
              <a:solidFill>
                <a:srgbClr val="5A5550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marL="0" indent="0" algn="l">
              <a:lnSpc>
                <a:spcPct val="158000"/>
              </a:lnSpc>
            </a:pPr>
            <a:r>
              <a:rPr lang="en-US" sz="2000" b="0" i="0" u="none" strike="noStrike">
                <a:solidFill>
                  <a:srgbClr val="5A5550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别人是不是画得比我好？</a:t>
            </a:r>
            <a:endParaRPr lang="en-US" sz="2000" b="0" i="0" u="none" strike="noStrike">
              <a:solidFill>
                <a:srgbClr val="5A5550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5" name="Connector 5"/>
          <p:cNvCxnSpPr/>
          <p:nvPr/>
        </p:nvCxnSpPr>
        <p:spPr>
          <a:xfrm rot="5385676">
            <a:off x="4445000" y="3549663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C8BEB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AutoShape 6"/>
          <p:cNvSpPr/>
          <p:nvPr/>
        </p:nvSpPr>
        <p:spPr>
          <a:xfrm>
            <a:off x="6731000" y="17780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低头踩这一步 · 今天就能做</a:t>
            </a:r>
            <a:endParaRPr lang="en-US" sz="2800" b="0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731000" y="2286000"/>
            <a:ext cx="4572000" cy="254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8000"/>
              </a:lnSpc>
              <a:defRPr/>
            </a:pPr>
            <a:r>
              <a:rPr lang="en-US" sz="24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今天这张素描，投影再准一点</a:t>
            </a:r>
            <a:endParaRPr lang="en-US" sz="1600"/>
          </a:p>
          <a:p>
            <a:pPr marL="0" indent="0" algn="l">
              <a:lnSpc>
                <a:spcPct val="158000"/>
              </a:lnSpc>
            </a:pPr>
            <a:r>
              <a:rPr lang="en-US" sz="24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这块色彩，过渡再柔一点</a:t>
            </a:r>
            <a:endParaRPr lang="en-US" sz="2400" b="0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marL="0" indent="0" algn="l">
              <a:lnSpc>
                <a:spcPct val="158000"/>
              </a:lnSpc>
            </a:pPr>
            <a:r>
              <a:rPr lang="en-US" sz="24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· 这张速写，线条再肯定一点</a:t>
            </a:r>
            <a:endParaRPr lang="en-US" sz="2400" b="0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8" name="Connector 8"/>
          <p:cNvCxnSpPr/>
          <p:nvPr/>
        </p:nvCxnSpPr>
        <p:spPr>
          <a:xfrm rot="-4192">
            <a:off x="889004" y="54546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9" name="AutoShape 9"/>
          <p:cNvSpPr/>
          <p:nvPr/>
        </p:nvSpPr>
        <p:spPr>
          <a:xfrm>
            <a:off x="889000" y="57150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把"省统考"三个字，换成今天手底下这一笔。</a:t>
            </a:r>
            <a:endParaRPr lang="en-US" sz="2800" b="0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1016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C6966E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其三 · 我们这个集体</a:t>
            </a:r>
            <a:endParaRPr lang="en-US" sz="2800" b="0" i="0" u="none" strike="noStrike">
              <a:solidFill>
                <a:srgbClr val="C6966E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2032000"/>
            <a:ext cx="10414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1000"/>
              </a:lnSpc>
              <a:defRPr/>
            </a:pPr>
            <a:r>
              <a:rPr lang="en-US" sz="34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跑操请假、喊操没声、</a:t>
            </a:r>
            <a:endParaRPr lang="en-US" sz="1100"/>
          </a:p>
          <a:p>
            <a:pPr marL="0" indent="0" algn="l">
              <a:lnSpc>
                <a:spcPct val="121000"/>
              </a:lnSpc>
            </a:pPr>
            <a:r>
              <a:rPr lang="en-US" sz="34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上课</a:t>
            </a:r>
            <a:r>
              <a:rPr lang="zh-CN" altLang="en-US" sz="34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声音小</a:t>
            </a:r>
            <a:r>
              <a:rPr lang="en-US" sz="3400" b="1" i="0" u="none" strike="noStrike">
                <a:solidFill>
                  <a:srgbClr val="FAF7F2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——我们的劲儿去哪了？</a:t>
            </a:r>
            <a:endParaRPr lang="en-US" sz="3400" b="1" i="0" u="none" strike="noStrike">
              <a:solidFill>
                <a:srgbClr val="FAF7F2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914400" y="4826000"/>
            <a:ext cx="609600" cy="38100"/>
          </a:xfrm>
          <a:prstGeom prst="roundRect">
            <a:avLst>
              <a:gd name="adj" fmla="val 0"/>
            </a:avLst>
          </a:prstGeom>
          <a:solidFill>
            <a:srgbClr val="C6966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889000" y="5143500"/>
            <a:ext cx="990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24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没人故意捣乱，可队伍越跑越稀，口号越喊越小，</a:t>
            </a:r>
            <a:endParaRPr lang="en-US" sz="1600"/>
          </a:p>
          <a:p>
            <a:pPr marL="0" indent="0" algn="l">
              <a:lnSpc>
                <a:spcPct val="133000"/>
              </a:lnSpc>
            </a:pPr>
            <a:r>
              <a:rPr lang="en-US" sz="2400" b="0" i="0" u="none" strike="noStrike">
                <a:solidFill>
                  <a:srgbClr val="D2CCC4"/>
                </a:solidFill>
                <a:latin typeface="Noto Serif SC"/>
                <a:ea typeface="Noto Serif SC"/>
                <a:cs typeface="Noto Serif SC"/>
                <a:sym typeface="Noto Serif SC"/>
              </a:rPr>
              <a:t>老师一提问，台下齐刷刷低头。那股提起来的劲儿，散了。</a:t>
            </a:r>
            <a:endParaRPr lang="en-US" sz="2400" b="0" i="0" u="none" strike="noStrike">
              <a:solidFill>
                <a:srgbClr val="D2CCC4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112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其三 · 《孙子兵法》</a:t>
            </a:r>
            <a:endParaRPr lang="en-US" sz="2800" b="0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1587500"/>
            <a:ext cx="1041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400" b="1" i="0" u="none" strike="noStrike">
                <a:solidFill>
                  <a:srgbClr val="2B2B2B"/>
                </a:solidFill>
                <a:latin typeface="Kaiti SC"/>
                <a:ea typeface="Kaiti SC"/>
                <a:cs typeface="Kaiti SC"/>
                <a:sym typeface="Kaiti SC"/>
              </a:rPr>
              <a:t>“上下同欲者胜。”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889000" y="2984500"/>
            <a:ext cx="1041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9C5C38"/>
                </a:solidFill>
                <a:latin typeface="Kaiti SC"/>
                <a:ea typeface="Kaiti SC"/>
                <a:cs typeface="Kaiti SC"/>
                <a:sym typeface="Kaiti SC"/>
              </a:rPr>
              <a:t>“凡我同舟人，有力俱不惜。”</a:t>
            </a:r>
            <a:endParaRPr lang="en-US" sz="2800" b="1" i="0" u="none" strike="noStrike">
              <a:solidFill>
                <a:srgbClr val="9C5C38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cxnSp>
        <p:nvCxnSpPr>
          <p:cNvPr id="5" name="Connector 5"/>
          <p:cNvCxnSpPr/>
          <p:nvPr/>
        </p:nvCxnSpPr>
        <p:spPr>
          <a:xfrm rot="-26856">
            <a:off x="914425" y="4184650"/>
            <a:ext cx="16256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6" name="AutoShape 6"/>
          <p:cNvSpPr/>
          <p:nvPr/>
        </p:nvSpPr>
        <p:spPr>
          <a:xfrm>
            <a:off x="889000" y="4508500"/>
            <a:ext cx="10414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24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什么叫"同欲"？不是老师要我跑操、我不得不跑；</a:t>
            </a:r>
            <a:endParaRPr lang="en-US"/>
          </a:p>
          <a:p>
            <a:pPr marL="0" indent="0" algn="l">
              <a:lnSpc>
                <a:spcPct val="150000"/>
              </a:lnSpc>
            </a:pPr>
            <a:r>
              <a:rPr lang="en-US" sz="24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是</a:t>
            </a:r>
            <a:r>
              <a:rPr lang="en-US" sz="24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我们全班，想的是同一件事，使的是同一股劲</a:t>
            </a:r>
            <a:r>
              <a:rPr lang="en-US" sz="2400" b="0" i="0" u="none" strike="noStrike">
                <a:solidFill>
                  <a:srgbClr val="3C3732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——船是我们这一船人的船，不是哪一个人的。</a:t>
            </a:r>
            <a:endParaRPr lang="en-US" sz="2400" b="0" i="0" u="none" strike="noStrike">
              <a:solidFill>
                <a:srgbClr val="3C3732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112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"同欲"不在口号里，在你今天的三个动作里</a:t>
            </a:r>
            <a:endParaRPr lang="en-US" sz="1100"/>
          </a:p>
        </p:txBody>
      </p:sp>
      <p:sp>
        <p:nvSpPr>
          <p:cNvPr id="3" name="AutoShape 3"/>
          <p:cNvSpPr/>
          <p:nvPr>
            <p:custDataLst>
              <p:tags r:id="rId1"/>
            </p:custDataLst>
          </p:nvPr>
        </p:nvSpPr>
        <p:spPr>
          <a:xfrm>
            <a:off x="889000" y="1767840"/>
            <a:ext cx="152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跑操</a:t>
            </a:r>
            <a:endParaRPr lang="en-US" sz="2800" b="1" i="0" u="none" strike="noStrike">
              <a:solidFill>
                <a:srgbClr val="968C80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4" name="AutoShape 4"/>
          <p:cNvSpPr/>
          <p:nvPr>
            <p:custDataLst>
              <p:tags r:id="rId2"/>
            </p:custDataLst>
          </p:nvPr>
        </p:nvSpPr>
        <p:spPr>
          <a:xfrm>
            <a:off x="2540000" y="1767840"/>
            <a:ext cx="876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不请假、不拖沓，</a:t>
            </a: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脚下这一步，和旁边人对齐。</a:t>
            </a:r>
            <a:endParaRPr lang="en-US" sz="28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5" name="Connector 5"/>
          <p:cNvCxnSpPr/>
          <p:nvPr>
            <p:custDataLst>
              <p:tags r:id="rId3"/>
            </p:custDataLst>
          </p:nvPr>
        </p:nvCxnSpPr>
        <p:spPr>
          <a:xfrm rot="-4192">
            <a:off x="889004" y="252349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7D0C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AutoShape 6"/>
          <p:cNvSpPr/>
          <p:nvPr>
            <p:custDataLst>
              <p:tags r:id="rId4"/>
            </p:custDataLst>
          </p:nvPr>
        </p:nvSpPr>
        <p:spPr>
          <a:xfrm>
            <a:off x="889000" y="2910840"/>
            <a:ext cx="152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0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喊操</a:t>
            </a:r>
            <a:endParaRPr lang="en-US" sz="3200" b="0" i="0" u="none" strike="noStrike">
              <a:solidFill>
                <a:srgbClr val="968C80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7" name="AutoShape 7"/>
          <p:cNvSpPr/>
          <p:nvPr>
            <p:custDataLst>
              <p:tags r:id="rId5"/>
            </p:custDataLst>
          </p:nvPr>
        </p:nvSpPr>
        <p:spPr>
          <a:xfrm>
            <a:off x="2540000" y="2910840"/>
            <a:ext cx="876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别等别人先喊，</a:t>
            </a: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你先把这一嗓子放出来，前后自然就跟上了。</a:t>
            </a:r>
            <a:endParaRPr lang="en-US" sz="28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8" name="Connector 8"/>
          <p:cNvCxnSpPr/>
          <p:nvPr>
            <p:custDataLst>
              <p:tags r:id="rId6"/>
            </p:custDataLst>
          </p:nvPr>
        </p:nvCxnSpPr>
        <p:spPr>
          <a:xfrm rot="-4192">
            <a:off x="889004" y="366649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7D0C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9"/>
          <p:cNvSpPr/>
          <p:nvPr>
            <p:custDataLst>
              <p:tags r:id="rId7"/>
            </p:custDataLst>
          </p:nvPr>
        </p:nvSpPr>
        <p:spPr>
          <a:xfrm>
            <a:off x="889000" y="4053840"/>
            <a:ext cx="152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0" i="0" u="none" strike="noStrike">
                <a:solidFill>
                  <a:srgbClr val="968C80"/>
                </a:solidFill>
                <a:latin typeface="Noto Serif SC"/>
                <a:ea typeface="Noto Serif SC"/>
                <a:cs typeface="Noto Serif SC"/>
                <a:sym typeface="Noto Serif SC"/>
              </a:rPr>
              <a:t>上课</a:t>
            </a:r>
            <a:endParaRPr lang="en-US" sz="3600" b="0" i="0" u="none" strike="noStrike">
              <a:solidFill>
                <a:srgbClr val="968C80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0" name="AutoShape 10"/>
          <p:cNvSpPr/>
          <p:nvPr>
            <p:custDataLst>
              <p:tags r:id="rId8"/>
            </p:custDataLst>
          </p:nvPr>
        </p:nvSpPr>
        <p:spPr>
          <a:xfrm>
            <a:off x="2540000" y="4053840"/>
            <a:ext cx="876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哪怕没完全想对，</a:t>
            </a: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也把手举起来</a:t>
            </a:r>
            <a:r>
              <a:rPr lang="zh-CN" altLang="en-US" sz="2800" b="1" i="0" u="none" strike="noStrike">
                <a:solidFill>
                  <a:srgbClr val="9C5C38"/>
                </a:solidFill>
                <a:latin typeface="Noto Serif SC"/>
                <a:ea typeface="宋体" panose="02010600030101010101" pitchFamily="2" charset="-122"/>
                <a:cs typeface="Noto Serif SC"/>
                <a:sym typeface="Noto Serif SC"/>
              </a:rPr>
              <a:t>，哪怕</a:t>
            </a:r>
            <a:r>
              <a:rPr 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说错了，</a:t>
            </a:r>
            <a:r>
              <a:rPr lang="zh-CN" alt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声音也要</a:t>
            </a:r>
            <a:r>
              <a:rPr lang="zh-CN" altLang="en-US" sz="2800" b="1" i="0" u="none" strike="noStrike">
                <a:solidFill>
                  <a:srgbClr val="9C5C38"/>
                </a:solidFill>
                <a:latin typeface="Noto Serif SC"/>
                <a:ea typeface="Noto Serif SC"/>
                <a:cs typeface="Noto Serif SC"/>
                <a:sym typeface="Noto Serif SC"/>
              </a:rPr>
              <a:t>大一点。</a:t>
            </a:r>
            <a:endParaRPr lang="zh-CN" altLang="en-US" sz="2800" b="1" i="0" u="none" strike="noStrike">
              <a:solidFill>
                <a:srgbClr val="9C5C38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cxnSp>
        <p:nvCxnSpPr>
          <p:cNvPr id="11" name="Connector 11"/>
          <p:cNvCxnSpPr/>
          <p:nvPr/>
        </p:nvCxnSpPr>
        <p:spPr>
          <a:xfrm rot="-4192">
            <a:off x="889004" y="50736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5C38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2" name="AutoShape 12"/>
          <p:cNvSpPr/>
          <p:nvPr/>
        </p:nvSpPr>
        <p:spPr>
          <a:xfrm>
            <a:off x="889000" y="53975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一个班的劲儿，是从第一个先出声的人，开始回来的---</a:t>
            </a:r>
            <a:r>
              <a:rPr lang="zh-CN" alt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领头羊</a:t>
            </a:r>
            <a:r>
              <a:rPr lang="en-US" sz="2800" b="0" i="0" u="none" strike="noStrike">
                <a:solidFill>
                  <a:srgbClr val="2B2B2B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2800" b="0" i="0" u="none" strike="noStrike">
              <a:solidFill>
                <a:srgbClr val="2B2B2B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89000" y="762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C6966E"/>
                </a:solidFill>
                <a:latin typeface="Noto Serif SC"/>
                <a:ea typeface="Noto Serif SC"/>
                <a:cs typeface="Noto Serif SC"/>
                <a:sym typeface="Noto Serif SC"/>
              </a:rPr>
              <a:t>今日三句 · 一句一件事</a:t>
            </a:r>
            <a:endParaRPr lang="en-US" sz="2400" b="0" i="0" u="none" strike="noStrike">
              <a:solidFill>
                <a:srgbClr val="C6966E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89000" y="15875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AF7F2"/>
                </a:solidFill>
                <a:latin typeface="Kaiti SC"/>
                <a:ea typeface="Kaiti SC"/>
                <a:cs typeface="Kaiti SC"/>
                <a:sym typeface="Kaiti SC"/>
              </a:rPr>
              <a:t>以责人之心责己，以恕己之心恕人 —— 和同学别扭，先开口。</a:t>
            </a:r>
            <a:endParaRPr lang="en-US" sz="2800" b="1" i="0" u="none" strike="noStrike">
              <a:solidFill>
                <a:srgbClr val="FAF7F2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cxnSp>
        <p:nvCxnSpPr>
          <p:cNvPr id="4" name="Connector 4"/>
          <p:cNvCxnSpPr/>
          <p:nvPr/>
        </p:nvCxnSpPr>
        <p:spPr>
          <a:xfrm rot="-4192">
            <a:off x="889004" y="24701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5A544E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AutoShape 5"/>
          <p:cNvSpPr/>
          <p:nvPr/>
        </p:nvSpPr>
        <p:spPr>
          <a:xfrm>
            <a:off x="889000" y="27940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AF7F2"/>
                </a:solidFill>
                <a:latin typeface="Kaiti SC"/>
                <a:ea typeface="Kaiti SC"/>
                <a:cs typeface="Kaiti SC"/>
                <a:sym typeface="Kaiti SC"/>
              </a:rPr>
              <a:t>山高万仞，只登一步 —— 别想山顶，画好眼前这一笔。</a:t>
            </a:r>
            <a:endParaRPr lang="en-US" sz="2800" b="1" i="0" u="none" strike="noStrike">
              <a:solidFill>
                <a:srgbClr val="FAF7F2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cxnSp>
        <p:nvCxnSpPr>
          <p:cNvPr id="6" name="Connector 6"/>
          <p:cNvCxnSpPr/>
          <p:nvPr/>
        </p:nvCxnSpPr>
        <p:spPr>
          <a:xfrm rot="-4192">
            <a:off x="889004" y="3676650"/>
            <a:ext cx="1041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5A544E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/>
        </p:nvSpPr>
        <p:spPr>
          <a:xfrm>
            <a:off x="889000" y="4000500"/>
            <a:ext cx="1041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AF7F2"/>
                </a:solidFill>
                <a:latin typeface="Kaiti SC"/>
                <a:ea typeface="Kaiti SC"/>
                <a:cs typeface="Kaiti SC"/>
                <a:sym typeface="Kaiti SC"/>
              </a:rPr>
              <a:t>上下同欲者胜</a:t>
            </a:r>
            <a:r>
              <a:rPr lang="zh-CN" altLang="en-US" sz="2800" b="1" i="0" u="none" strike="noStrike">
                <a:solidFill>
                  <a:srgbClr val="FAF7F2"/>
                </a:solidFill>
                <a:latin typeface="Kaiti SC"/>
                <a:ea typeface="宋体" panose="02010600030101010101" pitchFamily="2" charset="-122"/>
                <a:cs typeface="Kaiti SC"/>
                <a:sym typeface="Kaiti SC"/>
              </a:rPr>
              <a:t>！</a:t>
            </a:r>
            <a:r>
              <a:rPr lang="en-US" sz="2800" b="1" i="0" u="none" strike="noStrike">
                <a:solidFill>
                  <a:srgbClr val="FAF7F2"/>
                </a:solidFill>
                <a:latin typeface="Kaiti SC"/>
                <a:ea typeface="Kaiti SC"/>
                <a:cs typeface="Kaiti SC"/>
                <a:sym typeface="Kaiti SC"/>
              </a:rPr>
              <a:t>凡我同舟人，有力俱不惜 —— 做先出声的人。</a:t>
            </a:r>
            <a:endParaRPr lang="en-US" sz="2800" b="1" i="0" u="none" strike="noStrike">
              <a:solidFill>
                <a:srgbClr val="FAF7F2"/>
              </a:solidFill>
              <a:latin typeface="Kaiti SC"/>
              <a:ea typeface="Kaiti SC"/>
              <a:cs typeface="Kaiti SC"/>
              <a:sym typeface="Kaiti SC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914400" y="5207000"/>
            <a:ext cx="609600" cy="38100"/>
          </a:xfrm>
          <a:prstGeom prst="roundRect">
            <a:avLst>
              <a:gd name="adj" fmla="val 0"/>
            </a:avLst>
          </a:prstGeom>
          <a:solidFill>
            <a:srgbClr val="C6966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889000" y="5461000"/>
            <a:ext cx="1041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rgbClr val="DCD6CE"/>
                </a:solidFill>
                <a:latin typeface="Noto Serif SC"/>
                <a:ea typeface="Noto Serif SC"/>
                <a:cs typeface="Noto Serif SC"/>
                <a:sym typeface="Noto Serif SC"/>
              </a:rPr>
              <a:t>道理就三句，从今天起，一句一句，做成事。</a:t>
            </a:r>
            <a:endParaRPr lang="en-US" sz="2800" b="0" i="0" u="none" strike="noStrike">
              <a:solidFill>
                <a:srgbClr val="DCD6CE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2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3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4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5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6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7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8.xml><?xml version="1.0" encoding="utf-8"?>
<p:tagLst xmlns:p="http://schemas.openxmlformats.org/presentationml/2006/main">
  <p:tag name="KSO_WM_DIAGRAM_VIRTUALLY_FRAME" val="{&quot;height&quot;:278,&quot;left&quot;:70,&quot;top&quot;:170,&quot;width&quot;:820.0006198385629}"/>
</p:tagLst>
</file>

<file path=ppt/tags/tag9.xml><?xml version="1.0" encoding="utf-8"?>
<p:tagLst xmlns:p="http://schemas.openxmlformats.org/presentationml/2006/main">
  <p:tag name="KSO_WM_DIAGRAM_VIRTUALLY_FRAME" val="{&quot;height&quot;:220.0025098347066,&quot;left&quot;:70,&quot;top&quot;:140,&quot;width&quot;:820}"/>
</p:tagLst>
</file>

<file path=ppt/tags/tag10.xml><?xml version="1.0" encoding="utf-8"?>
<p:tagLst xmlns:p="http://schemas.openxmlformats.org/presentationml/2006/main">
  <p:tag name="KSO_WM_DIAGRAM_VIRTUALLY_FRAME" val="{&quot;height&quot;:220.0025098347066,&quot;left&quot;:70,&quot;top&quot;:140,&quot;width&quot;:820}"/>
</p:tagLst>
</file>

<file path=ppt/tags/tag11.xml><?xml version="1.0" encoding="utf-8"?>
<p:tagLst xmlns:p="http://schemas.openxmlformats.org/presentationml/2006/main">
  <p:tag name="KSO_WM_DIAGRAM_VIRTUALLY_FRAME" val="{&quot;height&quot;:220.0025098347066,&quot;left&quot;:70,&quot;top&quot;:140,&quot;width&quot;:820}"/>
</p:tagLst>
</file>

<file path=ppt/tags/tag12.xml><?xml version="1.0" encoding="utf-8"?>
<p:tagLst xmlns:p="http://schemas.openxmlformats.org/presentationml/2006/main">
  <p:tag name="KSO_WM_DIAGRAM_VIRTUALLY_FRAME" val="{&quot;height&quot;:220.0025098347066,&quot;left&quot;:70,&quot;top&quot;:140,&quot;width&quot;:820}"/>
</p:tagLst>
</file>

<file path=ppt/tags/tag13.xml><?xml version="1.0" encoding="utf-8"?>
<p:tagLst xmlns:p="http://schemas.openxmlformats.org/presentationml/2006/main">
  <p:tag name="KSO_WM_DIAGRAM_VIRTUALLY_FRAME" val="{&quot;height&quot;:220.0025098347066,&quot;left&quot;:70,&quot;top&quot;:140,&quot;width&quot;:820}"/>
</p:tagLst>
</file>

<file path=ppt/tags/tag14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15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16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17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18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19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20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ags/tag21.xml><?xml version="1.0" encoding="utf-8"?>
<p:tagLst xmlns:p="http://schemas.openxmlformats.org/presentationml/2006/main">
  <p:tag name="KSO_WM_DIAGRAM_VIRTUALLY_FRAME" val="{&quot;height&quot;:220,&quot;left&quot;:70,&quot;top&quot;:139.2,&quot;width&quot;:820.0006198385629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1195</Words>
  <Application>WPS 演示</Application>
  <PresentationFormat/>
  <Paragraphs>133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Arial</vt:lpstr>
      <vt:lpstr>宋体</vt:lpstr>
      <vt:lpstr>Wingdings</vt:lpstr>
      <vt:lpstr>Arial</vt:lpstr>
      <vt:lpstr>Noto Serif SC</vt:lpstr>
      <vt:lpstr>Segoe Print</vt:lpstr>
      <vt:lpstr>Kaiti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花千骨</cp:lastModifiedBy>
  <cp:revision>1</cp:revision>
  <dcterms:created xsi:type="dcterms:W3CDTF">2026-09-27T04:06:57Z</dcterms:created>
  <dcterms:modified xsi:type="dcterms:W3CDTF">2026-09-27T04:06:57Z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{"Label":"1","ContentProducer":"001191110102MACQD9K64010000","ProduceID":"7690053953559546832","ReservedCode1":"","ContentPropagator":"","PropagateID":"","ReservedCode2":""}</vt:lpwstr>
  </property>
  <property fmtid="{D5CDD505-2E9C-101B-9397-08002B2CF9AE}" pid="3" name="KSOProductBuildVer">
    <vt:lpwstr>2052-12.1.0.28505</vt:lpwstr>
  </property>
  <property fmtid="{D5CDD505-2E9C-101B-9397-08002B2CF9AE}" pid="4" name="ICV">
    <vt:lpwstr>0C79B36F85E945259F02C967C44A9841_12</vt:lpwstr>
  </property>
</Properties>
</file>