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75" d="100"/>
          <a:sy n="75" d="100"/>
        </p:scale>
        <p:origin x="67" y="4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875C4-EA95-473A-BA18-8B5F9D1387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00F5-26D6-40C9-BC5C-556D274417F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875C4-EA95-473A-BA18-8B5F9D1387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00F5-26D6-40C9-BC5C-556D274417F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875C4-EA95-473A-BA18-8B5F9D1387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00F5-26D6-40C9-BC5C-556D274417F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875C4-EA95-473A-BA18-8B5F9D1387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00F5-26D6-40C9-BC5C-556D274417F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875C4-EA95-473A-BA18-8B5F9D1387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00F5-26D6-40C9-BC5C-556D274417F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875C4-EA95-473A-BA18-8B5F9D1387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00F5-26D6-40C9-BC5C-556D274417F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875C4-EA95-473A-BA18-8B5F9D1387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00F5-26D6-40C9-BC5C-556D274417F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875C4-EA95-473A-BA18-8B5F9D1387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00F5-26D6-40C9-BC5C-556D274417F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875C4-EA95-473A-BA18-8B5F9D1387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00F5-26D6-40C9-BC5C-556D274417F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875C4-EA95-473A-BA18-8B5F9D1387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00F5-26D6-40C9-BC5C-556D274417F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875C4-EA95-473A-BA18-8B5F9D1387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B00F5-26D6-40C9-BC5C-556D274417F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875C4-EA95-473A-BA18-8B5F9D1387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B00F5-26D6-40C9-BC5C-556D274417F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02080" y="91439"/>
            <a:ext cx="9966960" cy="1569403"/>
          </a:xfrm>
        </p:spPr>
        <p:txBody>
          <a:bodyPr>
            <a:normAutofit/>
          </a:bodyPr>
          <a:lstStyle/>
          <a:p>
            <a:r>
              <a:rPr lang="zh-CN" altLang="en-US" sz="8000" b="1" dirty="0">
                <a:solidFill>
                  <a:srgbClr val="FF0000"/>
                </a:solidFill>
              </a:rPr>
              <a:t>坚志不惰，破茧成光</a:t>
            </a:r>
            <a:endParaRPr lang="zh-CN" altLang="en-US" sz="8000" b="1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28799" y="1820195"/>
            <a:ext cx="8170877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一、期初成绩分析。班级均分</a:t>
            </a:r>
            <a:r>
              <a:rPr lang="en-US" altLang="zh-CN" sz="2400" dirty="0"/>
              <a:t>330.28.</a:t>
            </a:r>
            <a:endParaRPr lang="en-US" altLang="zh-CN" sz="2400" dirty="0"/>
          </a:p>
          <a:p>
            <a:r>
              <a:rPr lang="zh-CN" altLang="en-US" sz="2400" dirty="0"/>
              <a:t>表扬前五：</a:t>
            </a:r>
            <a:r>
              <a:rPr lang="zh-CN" altLang="en-US" sz="2800" b="1" dirty="0">
                <a:solidFill>
                  <a:srgbClr val="FF0000"/>
                </a:solidFill>
              </a:rPr>
              <a:t>榜样示范 方向引领</a:t>
            </a:r>
            <a:endParaRPr lang="en-US" altLang="zh-CN" sz="2400" b="1" dirty="0">
              <a:solidFill>
                <a:srgbClr val="FF0000"/>
              </a:solidFill>
            </a:endParaRPr>
          </a:p>
          <a:p>
            <a:endParaRPr lang="zh-CN" altLang="en-US" sz="2400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3439487" y="2765683"/>
          <a:ext cx="4798502" cy="2469465"/>
        </p:xfrm>
        <a:graphic>
          <a:graphicData uri="http://schemas.openxmlformats.org/drawingml/2006/table">
            <a:tbl>
              <a:tblPr/>
              <a:tblGrid>
                <a:gridCol w="1506019"/>
                <a:gridCol w="1316992"/>
                <a:gridCol w="1013311"/>
                <a:gridCol w="962180"/>
              </a:tblGrid>
              <a:tr h="47449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zh-CN" alt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商婷惠</a:t>
                      </a:r>
                      <a:endParaRPr lang="zh-CN" altLang="en-US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396.5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194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899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zh-CN" alt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史安欣</a:t>
                      </a:r>
                      <a:endParaRPr lang="zh-CN" altLang="en-US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379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275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899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zh-CN" alt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杨时春</a:t>
                      </a:r>
                      <a:endParaRPr lang="zh-CN" altLang="en-US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375.5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endParaRPr lang="en-US" altLang="zh-CN" sz="2000" b="1" i="0" u="none" strike="noStrike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290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899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zh-CN" alt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付鑫祎</a:t>
                      </a:r>
                      <a:endParaRPr lang="zh-CN" altLang="en-US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374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297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899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zh-CN" alt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李羽涵</a:t>
                      </a:r>
                      <a:endParaRPr lang="zh-CN" altLang="en-US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368.5</a:t>
                      </a:r>
                      <a:endParaRPr lang="en-US" altLang="zh-CN" sz="2000" b="1" i="0" u="none" strike="noStrike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320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899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zh-CN" alt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伍定浩</a:t>
                      </a:r>
                      <a:endParaRPr lang="zh-CN" altLang="en-US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368.5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endParaRPr lang="en-US" altLang="zh-CN" sz="2000" b="1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altLang="zh-CN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320</a:t>
                      </a:r>
                      <a:endParaRPr lang="en-US" altLang="zh-CN" sz="2000" b="1" i="0" u="none" strike="noStrike" dirty="0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1828799" y="5503178"/>
            <a:ext cx="82967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350</a:t>
            </a:r>
            <a:r>
              <a:rPr lang="zh-CN" altLang="en-US" sz="2400" dirty="0"/>
              <a:t>分以上</a:t>
            </a:r>
            <a:r>
              <a:rPr lang="en-US" altLang="zh-CN" sz="3200" b="1" dirty="0">
                <a:solidFill>
                  <a:srgbClr val="FF0000"/>
                </a:solidFill>
              </a:rPr>
              <a:t>12</a:t>
            </a:r>
            <a:r>
              <a:rPr lang="zh-CN" altLang="en-US" sz="2400" dirty="0"/>
              <a:t>人：邱静 沈子妍 杨沐风 梅秋烨 张怡 潘佑彤</a:t>
            </a:r>
            <a:endParaRPr lang="zh-CN" alt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68960" y="396240"/>
            <a:ext cx="11480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表扬单科第一：</a:t>
            </a:r>
            <a:r>
              <a:rPr lang="zh-CN" altLang="en-US" sz="4400" b="1" dirty="0">
                <a:solidFill>
                  <a:srgbClr val="FF0000"/>
                </a:solidFill>
              </a:rPr>
              <a:t>榜样示范 方向引领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endParaRPr lang="en-US" altLang="zh-CN" sz="3200" dirty="0"/>
          </a:p>
          <a:p>
            <a:r>
              <a:rPr lang="en-US" altLang="zh-CN" sz="3200" dirty="0"/>
              <a:t> </a:t>
            </a:r>
            <a:r>
              <a:rPr lang="zh-CN" altLang="en-US" sz="3200" b="1" dirty="0"/>
              <a:t>语文：尤心怡 </a:t>
            </a:r>
            <a:r>
              <a:rPr lang="en-US" altLang="zh-CN" sz="3200" b="1" dirty="0"/>
              <a:t>99       </a:t>
            </a:r>
            <a:r>
              <a:rPr lang="zh-CN" altLang="en-US" sz="3200" b="1" dirty="0"/>
              <a:t>数学：吴星成 </a:t>
            </a:r>
            <a:r>
              <a:rPr lang="en-US" altLang="zh-CN" sz="3200" b="1" dirty="0"/>
              <a:t>67     </a:t>
            </a:r>
            <a:r>
              <a:rPr lang="zh-CN" altLang="en-US" sz="3200" b="1" dirty="0"/>
              <a:t>英语：王星鑫 </a:t>
            </a:r>
            <a:r>
              <a:rPr lang="en-US" altLang="zh-CN" sz="3200" b="1" dirty="0"/>
              <a:t>96.5</a:t>
            </a:r>
            <a:endParaRPr lang="en-US" altLang="zh-CN" sz="3200" b="1" dirty="0"/>
          </a:p>
          <a:p>
            <a:r>
              <a:rPr lang="zh-CN" altLang="en-US" sz="3200" b="1" dirty="0"/>
              <a:t> 历史：丁   希 </a:t>
            </a:r>
            <a:r>
              <a:rPr lang="en-US" altLang="zh-CN" sz="3200" b="1" dirty="0"/>
              <a:t>78        </a:t>
            </a:r>
            <a:r>
              <a:rPr lang="zh-CN" altLang="en-US" sz="3200" b="1" dirty="0"/>
              <a:t>政治：任雨菲 </a:t>
            </a:r>
            <a:r>
              <a:rPr lang="en-US" altLang="zh-CN" sz="3200" b="1" dirty="0"/>
              <a:t>57     </a:t>
            </a:r>
            <a:r>
              <a:rPr lang="zh-CN" altLang="en-US" sz="3200" b="1" dirty="0"/>
              <a:t>地理：杨沐风 </a:t>
            </a:r>
            <a:r>
              <a:rPr lang="en-US" altLang="zh-CN" sz="3200" b="1" dirty="0"/>
              <a:t>72</a:t>
            </a:r>
            <a:endParaRPr lang="zh-CN" altLang="en-US" sz="32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1788160" y="3152001"/>
            <a:ext cx="7609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风正好扬万里风</a:t>
            </a:r>
            <a:endParaRPr lang="zh-CN" altLang="en-US" sz="800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标题 1"/>
          <p:cNvSpPr txBox="1"/>
          <p:nvPr/>
        </p:nvSpPr>
        <p:spPr>
          <a:xfrm>
            <a:off x="2418080" y="4475441"/>
            <a:ext cx="10322560" cy="1773596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8000" dirty="0"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只有</a:t>
            </a:r>
            <a:r>
              <a:rPr lang="zh-CN" altLang="en-US" sz="80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坚志不惰</a:t>
            </a:r>
            <a:endParaRPr lang="en-US" altLang="zh-CN" sz="800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  <a:p>
            <a:r>
              <a:rPr lang="zh-CN" altLang="en-US" sz="80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        </a:t>
            </a:r>
            <a:r>
              <a:rPr lang="zh-CN" altLang="en-US" sz="8000" dirty="0"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才能</a:t>
            </a:r>
            <a:r>
              <a:rPr lang="zh-CN" altLang="en-US" sz="80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破茧成光！</a:t>
            </a:r>
            <a:endParaRPr lang="zh-CN" altLang="en-US" sz="800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92480" y="508000"/>
            <a:ext cx="10139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/>
              <a:t>二、手机管理</a:t>
            </a:r>
            <a:r>
              <a:rPr lang="en-US" altLang="zh-CN" sz="4400" dirty="0"/>
              <a:t>---</a:t>
            </a:r>
            <a:r>
              <a:rPr lang="zh-CN" altLang="en-US" sz="4400" dirty="0"/>
              <a:t>契约精神</a:t>
            </a:r>
            <a:endParaRPr lang="zh-CN" altLang="en-US" sz="4400" dirty="0"/>
          </a:p>
        </p:txBody>
      </p:sp>
      <p:sp>
        <p:nvSpPr>
          <p:cNvPr id="3" name="文本框 2"/>
          <p:cNvSpPr txBox="1"/>
          <p:nvPr/>
        </p:nvSpPr>
        <p:spPr>
          <a:xfrm>
            <a:off x="670560" y="1615440"/>
            <a:ext cx="103428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物物而不物于物，念念而不念于念。</a:t>
            </a:r>
            <a:endParaRPr lang="en-US" altLang="zh-CN" sz="48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en-US" altLang="zh-CN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                                                   ---</a:t>
            </a:r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庄子</a:t>
            </a:r>
            <a:endParaRPr lang="en-US" altLang="zh-CN" sz="48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en-US" altLang="zh-CN" sz="4000" dirty="0">
                <a:latin typeface="+mj-lt"/>
                <a:ea typeface="华文行楷" panose="02010800040101010101" pitchFamily="2" charset="-122"/>
              </a:rPr>
              <a:t>1</a:t>
            </a:r>
            <a:r>
              <a:rPr lang="zh-CN" altLang="en-US" sz="4000" dirty="0">
                <a:latin typeface="+mj-lt"/>
                <a:ea typeface="华文行楷" panose="02010800040101010101" pitchFamily="2" charset="-122"/>
              </a:rPr>
              <a:t>、不带手机到校。</a:t>
            </a:r>
            <a:endParaRPr lang="en-US" altLang="zh-CN" sz="4000" dirty="0">
              <a:latin typeface="+mj-lt"/>
              <a:ea typeface="华文行楷" panose="02010800040101010101" pitchFamily="2" charset="-122"/>
            </a:endParaRPr>
          </a:p>
          <a:p>
            <a:r>
              <a:rPr lang="en-US" altLang="zh-CN" sz="4000" dirty="0">
                <a:latin typeface="+mj-lt"/>
                <a:ea typeface="华文行楷" panose="02010800040101010101" pitchFamily="2" charset="-122"/>
              </a:rPr>
              <a:t>2</a:t>
            </a:r>
            <a:r>
              <a:rPr lang="zh-CN" altLang="en-US" sz="4000" dirty="0">
                <a:latin typeface="+mj-lt"/>
                <a:ea typeface="华文行楷" panose="02010800040101010101" pitchFamily="2" charset="-122"/>
              </a:rPr>
              <a:t>、带手机即上交。</a:t>
            </a:r>
            <a:endParaRPr lang="en-US" altLang="zh-CN" sz="4000" dirty="0">
              <a:latin typeface="+mj-lt"/>
              <a:ea typeface="华文行楷" panose="02010800040101010101" pitchFamily="2" charset="-122"/>
            </a:endParaRPr>
          </a:p>
          <a:p>
            <a:r>
              <a:rPr lang="en-US" altLang="zh-CN" sz="4000" dirty="0">
                <a:latin typeface="+mj-lt"/>
                <a:ea typeface="华文行楷" panose="02010800040101010101" pitchFamily="2" charset="-122"/>
              </a:rPr>
              <a:t>3</a:t>
            </a:r>
            <a:r>
              <a:rPr lang="zh-CN" altLang="en-US" sz="4000" dirty="0">
                <a:latin typeface="+mj-lt"/>
                <a:ea typeface="华文行楷" panose="02010800040101010101" pitchFamily="2" charset="-122"/>
              </a:rPr>
              <a:t>、不在学校任何范围内打开手机使用。</a:t>
            </a:r>
            <a:endParaRPr lang="en-US" altLang="zh-CN" sz="4000" dirty="0">
              <a:latin typeface="+mj-lt"/>
              <a:ea typeface="华文行楷" panose="02010800040101010101" pitchFamily="2" charset="-122"/>
            </a:endParaRPr>
          </a:p>
          <a:p>
            <a:r>
              <a:rPr lang="en-US" altLang="zh-CN" sz="4000" dirty="0">
                <a:latin typeface="+mj-lt"/>
                <a:ea typeface="华文行楷" panose="02010800040101010101" pitchFamily="2" charset="-122"/>
              </a:rPr>
              <a:t>4</a:t>
            </a:r>
            <a:r>
              <a:rPr lang="zh-CN" altLang="en-US" sz="4000" dirty="0">
                <a:latin typeface="+mj-lt"/>
                <a:ea typeface="华文行楷" panose="02010800040101010101" pitchFamily="2" charset="-122"/>
              </a:rPr>
              <a:t>、晚上十点半交手机给家长，不和手机睡觉。</a:t>
            </a:r>
            <a:endParaRPr lang="zh-CN" altLang="en-US" sz="4000" dirty="0">
              <a:latin typeface="+mj-lt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31520" y="345440"/>
            <a:ext cx="563880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+mj-ea"/>
                <a:ea typeface="+mj-ea"/>
              </a:rPr>
              <a:t>三、班委总结</a:t>
            </a:r>
            <a:endParaRPr lang="en-US" altLang="zh-CN" sz="3600" b="1" dirty="0">
              <a:latin typeface="+mj-ea"/>
              <a:ea typeface="+mj-ea"/>
            </a:endParaRPr>
          </a:p>
          <a:p>
            <a:endParaRPr lang="en-US" altLang="zh-CN" sz="3600" b="1" dirty="0">
              <a:latin typeface="+mj-ea"/>
              <a:ea typeface="+mj-ea"/>
            </a:endParaRPr>
          </a:p>
          <a:p>
            <a:r>
              <a:rPr lang="zh-CN" altLang="en-US" sz="3600" b="1" dirty="0">
                <a:latin typeface="+mj-ea"/>
                <a:ea typeface="+mj-ea"/>
              </a:rPr>
              <a:t>张怡</a:t>
            </a:r>
            <a:r>
              <a:rPr lang="en-US" altLang="zh-CN" sz="3600" b="1" dirty="0">
                <a:latin typeface="+mj-ea"/>
                <a:ea typeface="+mj-ea"/>
              </a:rPr>
              <a:t>---</a:t>
            </a:r>
            <a:r>
              <a:rPr lang="zh-CN" altLang="en-US" sz="3600" b="1" dirty="0">
                <a:latin typeface="+mj-ea"/>
                <a:ea typeface="+mj-ea"/>
              </a:rPr>
              <a:t>班长</a:t>
            </a:r>
            <a:endParaRPr lang="en-US" altLang="zh-CN" sz="3600" b="1" dirty="0">
              <a:latin typeface="+mj-ea"/>
              <a:ea typeface="+mj-ea"/>
            </a:endParaRPr>
          </a:p>
          <a:p>
            <a:endParaRPr lang="en-US" altLang="zh-CN" sz="3600" b="1" dirty="0">
              <a:latin typeface="+mj-ea"/>
              <a:ea typeface="+mj-ea"/>
            </a:endParaRPr>
          </a:p>
          <a:p>
            <a:r>
              <a:rPr lang="zh-CN" altLang="en-US" sz="3600" b="1" dirty="0">
                <a:latin typeface="+mj-ea"/>
                <a:ea typeface="+mj-ea"/>
              </a:rPr>
              <a:t>曹馨戈</a:t>
            </a:r>
            <a:r>
              <a:rPr lang="en-US" altLang="zh-CN" sz="3600" b="1" dirty="0">
                <a:latin typeface="+mj-ea"/>
                <a:ea typeface="+mj-ea"/>
              </a:rPr>
              <a:t>---</a:t>
            </a:r>
            <a:r>
              <a:rPr lang="zh-CN" altLang="en-US" sz="3600" b="1" dirty="0">
                <a:latin typeface="+mj-ea"/>
                <a:ea typeface="+mj-ea"/>
              </a:rPr>
              <a:t>劳动委员</a:t>
            </a:r>
            <a:endParaRPr lang="zh-CN" altLang="en-US" sz="3600" b="1" dirty="0">
              <a:latin typeface="+mj-ea"/>
              <a:ea typeface="+mj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3360" y="4500880"/>
            <a:ext cx="11653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i="1" dirty="0"/>
              <a:t>Each move is a promise, which can be seen and remembered by others.</a:t>
            </a:r>
            <a:endParaRPr lang="en-US" altLang="zh-CN" sz="2800" b="1" i="1" dirty="0"/>
          </a:p>
          <a:p>
            <a:r>
              <a:rPr lang="zh-CN" altLang="en-US" sz="2800" b="1" i="1" dirty="0"/>
              <a:t>一举一动皆是承诺，会被别人看在眼里，记在心上。</a:t>
            </a:r>
            <a:endParaRPr lang="zh-CN" altLang="en-US" sz="2800" b="1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526</Words>
  <Application>WPS 演示</Application>
  <PresentationFormat>宽屏</PresentationFormat>
  <Paragraphs>84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4" baseType="lpstr">
      <vt:lpstr>Arial</vt:lpstr>
      <vt:lpstr>宋体</vt:lpstr>
      <vt:lpstr>Wingdings</vt:lpstr>
      <vt:lpstr>华文行楷</vt:lpstr>
      <vt:lpstr>等线 Light</vt:lpstr>
      <vt:lpstr>等线</vt:lpstr>
      <vt:lpstr>微软雅黑</vt:lpstr>
      <vt:lpstr>Arial Unicode MS</vt:lpstr>
      <vt:lpstr>Calibri</vt:lpstr>
      <vt:lpstr>Office 主题​​</vt:lpstr>
      <vt:lpstr>坚志不惰，破茧成光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hh wang</dc:creator>
  <cp:lastModifiedBy>花千骨</cp:lastModifiedBy>
  <cp:revision>9</cp:revision>
  <dcterms:created xsi:type="dcterms:W3CDTF">2026-09-05T01:31:00Z</dcterms:created>
  <dcterms:modified xsi:type="dcterms:W3CDTF">2026-09-05T01:57:53Z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DA3584F3355D49F5871F51B3ADFD8124_12</vt:lpwstr>
  </property>
  <property fmtid="{D5CDD505-2E9C-101B-9397-08002B2CF9AE}" pid="3" name="KSOProductBuildVer">
    <vt:lpwstr>2052-12.1.0.28505</vt:lpwstr>
  </property>
</Properties>
</file>