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！欢迎来到今天的主题班会。现在我们上网，可以查学习资料、看科普视频、玩益智小游戏，网络给我们带来很多方便。但是网络世界里，也藏着伪装得很好的“陷阱”。今天，我们就一起来学习如何擦亮我们的“火眼金睛”，识别这些陷阱，保护好自己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学们，大家有没有遇到过这样的情况：上网的时候，突然弹出小窗口，写着“免费领游戏皮肤”、“答题抽玩具大礼包”或者“点击领取文具大奖”？很多诱人的弹窗背后，有可能就是我们今天要认识的“钓鱼网站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到底什么是“钓鱼网站”呢？大家见过钓鱼吗？钓鱼的人，会放上美味的鱼饵，引诱鱼儿上钩。钓鱼网站也是一样：坏人用“免费礼物”、“抽奖福利”当香喷喷的鱼饵，引诱我们点开网页，一旦我们在网页上填写内容，坏人就会偷偷盗走我们和家人的信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钓鱼网站通常有几个常见的小套路。第一，它们会突然弹出广告，用免费领皮肤、玩具、红包来诱惑你点击。第二，有些钓鱼网站做得和我们熟悉的正规网站很像，但如果你仔细看网址，会发现名字很奇怪，有很多乱码。第三，一打开网页，就不停地要求你填写各种个人信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来做一个小辨析。请看第一种情况：上网查资料时，突然弹出一个窗口，说填写姓名和家长手机号就能免费领奥特曼玩具，这个链接我们能点吗？再看第二种情况：学校官网通知我们参加线上答题，页面很干净，网址也是学校公布的，这个网站可以放心使用吗？请同学们思考一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学们说得非常好！遇到第一种情况，我们绝对不能点，也不能填写信息。而第二种情况是安全的。所以，我们总结出识别钓鱼网站的三招：第一，弹窗送大奖，不要随便点；第二，网址很奇怪，立刻关掉它；第三，一上来就要填信息，坚决不填写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学会了识别钓鱼网站，我们还要学会管好自己的个人信息。那到底什么是个人信息呢？不只是手机号哦！你的姓名、所在学校、家庭住址、爸爸妈妈的电话号码、家里的照片、各类账号密码，全部都是很重要的个人信息。这些信息一旦落到坏人手里，就会带来骚扰甚至财产风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我们上网要守住哪些底线呢？第一，陌生网站绝不填写个人信息。第二，网上认识的陌生人，不能告诉他你的家庭信息。第三，不随意上传自己和家人的照片到不明网页。第四，各类账号密码要保管好，不要随便告诉别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现在，请同学们以小组为单位讨论一个问题：如果有网页提示，只要填写爸爸妈妈的手机号，就可以解锁全部动画，你会怎么做？请大家讨论一下，待会儿请小组代表来分享你们的想法。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学们讨论得非常热烈。正确的做法是：遇到这种情况，第一反应不是填写，而是关掉页面，把这件事告诉爸爸妈妈或者老师，千万不要自己私自填写家人信息。记住，遇到任何不对劲的网络情况，一定要及时向父母或老师求助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为了帮助大家更好地记住今天学到的知识，老师编了一个安全小口诀，请大家跟我一起读：弹窗大奖不要点，可疑网页马上关。个人信息守秘密，陌生网站不要填。遇见风险别慌张，告诉家长和教员。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同学们，网络是工具，但也处处藏着陷阱。在这里，老师向全班同学发出倡议：第一，练就网络火眼金睛，不轻信诱惑；第二，严格保护个人和家人信息；第三，遇到可疑情况，及时向父母、老师求助。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同学们，钓鱼网站善于伪装，坏人常常拿小朋友喜欢的玩具、游戏作为诱饵。只要我们擦亮眼睛，管好自己的个人信息，就可以躲开大部分网络陷阱。希望大家把今天学到的知识记在心里，安全上网、健康上网。今天的主题班会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9.png"/><Relationship Id="rId7" Type="http://schemas.openxmlformats.org/officeDocument/2006/relationships/image" Target="../media/image8.svg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svg"/><Relationship Id="rId8" Type="http://schemas.openxmlformats.org/officeDocument/2006/relationships/image" Target="../media/image17.png"/><Relationship Id="rId7" Type="http://schemas.openxmlformats.org/officeDocument/2006/relationships/image" Target="../media/image16.svg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image" Target="../media/image24.svg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32.svg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38.svg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svg"/><Relationship Id="rId8" Type="http://schemas.openxmlformats.org/officeDocument/2006/relationships/image" Target="../media/image45.png"/><Relationship Id="rId7" Type="http://schemas.openxmlformats.org/officeDocument/2006/relationships/image" Target="../media/image44.svg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12.xml"/><Relationship Id="rId15" Type="http://schemas.openxmlformats.org/officeDocument/2006/relationships/image" Target="../media/image52.svg"/><Relationship Id="rId14" Type="http://schemas.openxmlformats.org/officeDocument/2006/relationships/image" Target="../media/image51.png"/><Relationship Id="rId13" Type="http://schemas.openxmlformats.org/officeDocument/2006/relationships/image" Target="../media/image50.svg"/><Relationship Id="rId12" Type="http://schemas.openxmlformats.org/officeDocument/2006/relationships/image" Target="../media/image49.png"/><Relationship Id="rId11" Type="http://schemas.openxmlformats.org/officeDocument/2006/relationships/image" Target="../media/image48.svg"/><Relationship Id="rId10" Type="http://schemas.openxmlformats.org/officeDocument/2006/relationships/image" Target="../media/image47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0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62.svg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svg"/><Relationship Id="rId8" Type="http://schemas.openxmlformats.org/officeDocument/2006/relationships/image" Target="../media/image69.png"/><Relationship Id="rId7" Type="http://schemas.openxmlformats.org/officeDocument/2006/relationships/image" Target="../media/image68.svg"/><Relationship Id="rId6" Type="http://schemas.openxmlformats.org/officeDocument/2006/relationships/image" Target="../media/image67.png"/><Relationship Id="rId5" Type="http://schemas.openxmlformats.org/officeDocument/2006/relationships/image" Target="../media/image66.svg"/><Relationship Id="rId4" Type="http://schemas.openxmlformats.org/officeDocument/2006/relationships/image" Target="../media/image65.png"/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76.svg"/><Relationship Id="rId6" Type="http://schemas.openxmlformats.org/officeDocument/2006/relationships/image" Target="../media/image75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Relationship Id="rId3" Type="http://schemas.openxmlformats.org/officeDocument/2006/relationships/image" Target="../media/image72.svg"/><Relationship Id="rId2" Type="http://schemas.openxmlformats.org/officeDocument/2006/relationships/image" Target="../media/image71.pn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8.png"/><Relationship Id="rId1" Type="http://schemas.openxmlformats.org/officeDocument/2006/relationships/image" Target="../media/image7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394335" y="34798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0000"/>
                </a:solidFill>
                <a:latin typeface="Noto Sans SC"/>
                <a:ea typeface="Noto Sans SC"/>
                <a:cs typeface="Noto Sans SC"/>
                <a:sym typeface="Noto Sans SC"/>
              </a:rPr>
              <a:t>擦亮网络“火眼金睛”</a:t>
            </a:r>
            <a:endParaRPr lang="en-US" sz="4800" b="1" i="0" u="none" strike="noStrike">
              <a:solidFill>
                <a:srgbClr val="FF0000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0" y="461518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chemeClr val="tx1">
                    <a:alpha val="94902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——识别钓鱼网站、管好个人信息</a:t>
            </a:r>
            <a:endParaRPr lang="en-US" sz="2800" b="0" i="0" u="none" strike="noStrike">
              <a:solidFill>
                <a:schemeClr val="tx1">
                  <a:alpha val="94902"/>
                </a:schemeClr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683000" y="5561965"/>
            <a:ext cx="4826000" cy="711200"/>
          </a:xfrm>
          <a:prstGeom prst="roundRect">
            <a:avLst>
              <a:gd name="adj" fmla="val 50000"/>
            </a:avLst>
          </a:prstGeom>
          <a:solidFill>
            <a:srgbClr val="FFFFFF">
              <a:alpha val="18000"/>
            </a:srgbClr>
          </a:solidFill>
          <a:ln w="12700" cap="flat" cmpd="sng">
            <a:solidFill>
              <a:srgbClr val="FFFFFF">
                <a:alpha val="5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✨ 守护网络安全，从我做起！ ✨</a:t>
            </a:r>
            <a:endParaRPr lang="en-US" sz="1800" b="1" i="0" u="none" strike="noStrike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课堂小调查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429000" cy="2921000"/>
          </a:xfrm>
          <a:prstGeom prst="roundRect">
            <a:avLst>
              <a:gd name="adj" fmla="val 6956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23368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66800" y="3048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游戏皮肤陷阱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6800" y="3619500"/>
            <a:ext cx="28194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上网冲浪时，突然弹出诱人的小窗口，上面写着“点击免费领取限量版游戏皮肤”，你遇到过吗？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81500" y="2032000"/>
            <a:ext cx="3429000" cy="2921000"/>
          </a:xfrm>
          <a:prstGeom prst="roundRect">
            <a:avLst>
              <a:gd name="adj" fmla="val 6956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86300" y="23368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686300" y="3048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玩具礼包诱惑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86300" y="3619500"/>
            <a:ext cx="28194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刷视频或浏览网页时，看到“答题抽玩具大礼包，包邮到家”的广告，是不是很心动？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01000" y="2032000"/>
            <a:ext cx="3429000" cy="2921000"/>
          </a:xfrm>
          <a:prstGeom prst="roundRect">
            <a:avLst>
              <a:gd name="adj" fmla="val 6956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05800" y="2336800"/>
            <a:ext cx="609600" cy="609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305800" y="3048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文具大奖骗局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05800" y="3619500"/>
            <a:ext cx="28194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收到陌生QQ或微信发来的链接，声称“小学生专属福利，点击领取豪华文具套装”？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397500"/>
            <a:ext cx="10668000" cy="889000"/>
          </a:xfrm>
          <a:prstGeom prst="roundRect">
            <a:avLst>
              <a:gd name="adj" fmla="val 22857"/>
            </a:avLst>
          </a:prstGeom>
          <a:solidFill>
            <a:srgbClr val="FFF8E1">
              <a:alpha val="85000"/>
            </a:srgbClr>
          </a:solidFill>
          <a:ln w="12700" cap="flat" cmpd="sng">
            <a:solidFill>
              <a:srgbClr val="FFC107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66800" y="56642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524000" y="5613400"/>
            <a:ext cx="965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E65100"/>
                </a:solidFill>
                <a:latin typeface="Noto Sans SC"/>
                <a:ea typeface="Noto Sans SC"/>
                <a:cs typeface="Noto Sans SC"/>
                <a:sym typeface="Noto Sans SC"/>
              </a:rPr>
              <a:t>互动时刻：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大家在日常生活或上网时，还遇到过哪些类似的奇怪弹窗或链接呢？和同桌分享一下吧！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什么是“钓鱼网站”？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429000" cy="2667000"/>
          </a:xfrm>
          <a:prstGeom prst="roundRect">
            <a:avLst>
              <a:gd name="adj" fmla="val 7619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032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形象比喻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670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就像钓鱼的人用美味的鱼饵引诱鱼儿上钩。不法分子利用人们的贪便宜心理，准备好诱人的“饵料”，静静等待目标“咬钩”。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81500" y="1778000"/>
            <a:ext cx="3429000" cy="2667000"/>
          </a:xfrm>
          <a:prstGeom prst="roundRect">
            <a:avLst>
              <a:gd name="adj" fmla="val 7619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20320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2070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35500" y="26670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伪装成正规网站的虚假页面，以“免费礼物”、“抽奖福利”、“巨额红包”为诱饵，诱导用户点击进入，是一种网络诈骗手段。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01000" y="1778000"/>
            <a:ext cx="3429000" cy="2667000"/>
          </a:xfrm>
          <a:prstGeom prst="roundRect">
            <a:avLst>
              <a:gd name="adj" fmla="val 7619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55000" y="20320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265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险恶目的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55000" y="2667000"/>
            <a:ext cx="2921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一旦在虚假页面填写账号密码、银行卡号或家人信息，这些敏感数据就会被不法分子窃取，进而导致钱财被盗或个人隐私泄露。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826000"/>
            <a:ext cx="10668000" cy="1397000"/>
          </a:xfrm>
          <a:prstGeom prst="roundRect">
            <a:avLst>
              <a:gd name="adj" fmla="val 14545"/>
            </a:avLst>
          </a:prstGeom>
          <a:solidFill>
            <a:srgbClr val="87CEEB">
              <a:alpha val="25000"/>
            </a:srgbClr>
          </a:solidFill>
          <a:ln w="25400" cap="flat" cmpd="sng">
            <a:solidFill>
              <a:srgbClr val="87CE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9500" y="5219700"/>
            <a:ext cx="609600" cy="609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905000" y="5016500"/>
            <a:ext cx="927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196F3"/>
                </a:solidFill>
                <a:latin typeface="Noto Sans SC"/>
                <a:ea typeface="Noto Sans SC"/>
                <a:cs typeface="Noto Sans SC"/>
                <a:sym typeface="Noto Sans SC"/>
              </a:rPr>
              <a:t>警惕“诱饵”背后的陷阱！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记住：没有无缘无故的“天上掉馅饼”。遇到陌生链接、免费福利时，一定要提高警惕，不要轻易点击或填写个人信息，保护好自己的数字财产安全。</a:t>
            </a:r>
            <a:endParaRPr lang="en-US" sz="14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钓鱼网站的常见“小套路”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032000"/>
            <a:ext cx="558800" cy="558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16000" y="2730500"/>
            <a:ext cx="2870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01 诱人的弹窗陷阱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302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利用“免费领皮肤、玩具、抽红包”等诱饵，突然弹出广告窗口，利用侥幸心理诱导点击陌生链接，暗藏恶意风险。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06900" y="1778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900" y="2032000"/>
            <a:ext cx="558800" cy="558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660900" y="2730500"/>
            <a:ext cx="2870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02 高仿的视觉伪装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0900" y="3302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页面设计高度模仿正规网站，但网址暗藏玄机，常夹杂乱码字母或使用形近字域名，极具迷惑性，让你误以为是官方平台。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1800" y="1778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05800" y="2032000"/>
            <a:ext cx="558800" cy="558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305800" y="2730500"/>
            <a:ext cx="2870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03 过度的隐私索取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05800" y="33020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刚打开页面就强制要求填写姓名、手机号、家庭住址，甚至银行卡号和验证码，以“领奖验证”为由非法套取个人敏感信息。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3975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FEF3C7">
              <a:alpha val="85000"/>
            </a:srgbClr>
          </a:solidFill>
          <a:ln w="12700" cap="flat" cmpd="sng">
            <a:solidFill>
              <a:srgbClr val="F59E0B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56896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460500" y="5562600"/>
            <a:ext cx="990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防骗锦囊：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92400E"/>
                </a:solidFill>
                <a:latin typeface="Noto Sans SC"/>
                <a:ea typeface="Noto Sans SC"/>
                <a:cs typeface="Noto Sans SC"/>
                <a:sym typeface="Noto Sans SC"/>
              </a:rPr>
              <a:t>遇到陌生弹窗不轻信，务必仔细核对网址真伪，正规平台绝不会随意索要银行卡密码或验证码，保护好你的数字身份！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课堂互动：小辨析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794000"/>
          </a:xfrm>
          <a:prstGeom prst="roundRect">
            <a:avLst>
              <a:gd name="adj" fmla="val 7272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FCA5A5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032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24000" y="20574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情景 1：诱人的“免费”陷阱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670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上网查资料时，突然弹出诱人弹窗：“填写姓名和家长手机号，即可免费领取全套奥特曼玩具！”看起来奖品非常诱人。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810000"/>
            <a:ext cx="4699000" cy="558800"/>
          </a:xfrm>
          <a:prstGeom prst="roundRect">
            <a:avLst>
              <a:gd name="adj" fmla="val 22727"/>
            </a:avLst>
          </a:prstGeom>
          <a:solidFill>
            <a:srgbClr val="FEE2E2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143000" y="3898900"/>
            <a:ext cx="444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🤔 提问：这个链接我们能点吗？要填信息吗？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778000"/>
            <a:ext cx="5207000" cy="2794000"/>
          </a:xfrm>
          <a:prstGeom prst="roundRect">
            <a:avLst>
              <a:gd name="adj" fmla="val 7272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6EE7B7">
                <a:alpha val="8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032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985000" y="205740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0B981"/>
                </a:solidFill>
                <a:latin typeface="Noto Sans SC"/>
                <a:ea typeface="Noto Sans SC"/>
                <a:cs typeface="Noto Sans SC"/>
                <a:sym typeface="Noto Sans SC"/>
              </a:rPr>
              <a:t>情景 2：官方的安全通知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26670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学校官方网站发布通知，邀请大家参加线上知识答题。页面整洁无广告，网址也是班主任在班级群里公布的官方地址。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3810000"/>
            <a:ext cx="4699000" cy="558800"/>
          </a:xfrm>
          <a:prstGeom prst="roundRect">
            <a:avLst>
              <a:gd name="adj" fmla="val 22727"/>
            </a:avLst>
          </a:prstGeom>
          <a:solidFill>
            <a:srgbClr val="D1FAE5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604000" y="3898900"/>
            <a:ext cx="4445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47857"/>
                </a:solidFill>
                <a:latin typeface="Noto Sans SC"/>
                <a:ea typeface="Noto Sans SC"/>
                <a:cs typeface="Noto Sans SC"/>
                <a:sym typeface="Noto Sans SC"/>
              </a:rPr>
              <a:t>🤔 提问：这个网站可以放心使用吗？为什么？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953000"/>
            <a:ext cx="10668000" cy="1397000"/>
          </a:xfrm>
          <a:prstGeom prst="roundRect">
            <a:avLst>
              <a:gd name="adj" fmla="val 14545"/>
            </a:avLst>
          </a:prstGeom>
          <a:solidFill>
            <a:srgbClr val="DBEAFE">
              <a:alpha val="60000"/>
            </a:srgbClr>
          </a:solidFill>
          <a:ln w="25400" cap="flat" cmpd="sng">
            <a:solidFill>
              <a:srgbClr val="60A5FA">
                <a:alpha val="5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53975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714500" y="5143500"/>
            <a:ext cx="939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800" b="1" i="0" u="none" strike="noStrike">
                <a:solidFill>
                  <a:srgbClr val="1E3A8A"/>
                </a:solidFill>
                <a:latin typeface="Noto Sans SC"/>
                <a:ea typeface="Noto Sans SC"/>
                <a:cs typeface="Noto Sans SC"/>
                <a:sym typeface="Noto Sans SC"/>
              </a:rPr>
              <a:t>小组讨论时刻 🗣️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请同学们以小组为单位讨论：对比这两个情景，我们应该如何辨别网络信息的真伪？在填写个人信息时，要注意哪些“红线”？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识别钓鱼网站“三招”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32CD32">
              <a:alpha val="8000"/>
            </a:srgbClr>
          </a:solidFill>
          <a:ln w="25400" cap="flat" cmpd="sng">
            <a:solidFill>
              <a:srgbClr val="32CD3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2860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27200" y="2286000"/>
            <a:ext cx="228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2CD32"/>
                </a:solidFill>
                <a:latin typeface="Noto Sans SC"/>
                <a:ea typeface="Noto Sans SC"/>
                <a:cs typeface="Noto Sans SC"/>
                <a:sym typeface="Noto Sans SC"/>
              </a:rPr>
              <a:t>01 弹窗送大奖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048000"/>
            <a:ext cx="2870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不要随便点！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3549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2CD32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746500"/>
            <a:ext cx="28702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遇到莫名其妙弹出的“中奖”网页，一定要提高警惕！这往往是骗子设下的诱饵，切勿点击，避免设备中毒或信息泄露。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32CD32">
              <a:alpha val="8000"/>
            </a:srgbClr>
          </a:solidFill>
          <a:ln w="25400" cap="flat" cmpd="sng">
            <a:solidFill>
              <a:srgbClr val="32CD3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60900" y="2286000"/>
            <a:ext cx="609600" cy="609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372100" y="2286000"/>
            <a:ext cx="228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2CD32"/>
                </a:solidFill>
                <a:latin typeface="Noto Sans SC"/>
                <a:ea typeface="Noto Sans SC"/>
                <a:cs typeface="Noto Sans SC"/>
                <a:sym typeface="Noto Sans SC"/>
              </a:rPr>
              <a:t>02 网址很奇怪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60900" y="3048000"/>
            <a:ext cx="2870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立刻关掉它！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60914" y="3549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2CD32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60900" y="3746500"/>
            <a:ext cx="28702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仔细观察网址栏，若发现乱码、不认识的字母组合，或域名与官方网站不符，应立即关闭页面，拒绝访问可疑链接。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51800" y="2032000"/>
            <a:ext cx="3378200" cy="3429000"/>
          </a:xfrm>
          <a:prstGeom prst="roundRect">
            <a:avLst>
              <a:gd name="adj" fmla="val 0"/>
            </a:avLst>
          </a:prstGeom>
          <a:solidFill>
            <a:srgbClr val="32CD32">
              <a:alpha val="8000"/>
            </a:srgbClr>
          </a:solidFill>
          <a:ln w="25400" cap="flat" cmpd="sng">
            <a:solidFill>
              <a:srgbClr val="32CD3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05800" y="2286000"/>
            <a:ext cx="609600" cy="609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017000" y="2286000"/>
            <a:ext cx="2286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2CD32"/>
                </a:solidFill>
                <a:latin typeface="Noto Sans SC"/>
                <a:ea typeface="Noto Sans SC"/>
                <a:cs typeface="Noto Sans SC"/>
                <a:sym typeface="Noto Sans SC"/>
              </a:rPr>
              <a:t>03 索要信息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305800" y="3048000"/>
            <a:ext cx="2870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坚决不填写！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305814" y="3549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2CD32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305800" y="3746500"/>
            <a:ext cx="28702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任何网站一打开就强制要求填写身份证号、银行卡号、密码等敏感信息，务必果断拒绝，保护好个人隐私安全。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778500"/>
            <a:ext cx="10668000" cy="5588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cap="flat" cmpd="sng">
            <a:solidFill>
              <a:srgbClr val="E6CFCF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762000" y="57785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28B22"/>
                </a:solidFill>
                <a:latin typeface="Noto Sans SC"/>
                <a:ea typeface="Noto Sans SC"/>
                <a:cs typeface="Noto Sans SC"/>
                <a:sym typeface="Noto Sans SC"/>
              </a:rPr>
              <a:t>💡 牢记这三招，时刻保持警惕，就能有效识破钓鱼网站的骗局，守护网络安全！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管好个人信息，守护自己的小秘密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E90FF"/>
                </a:solidFill>
                <a:latin typeface="Noto Sans SC"/>
                <a:ea typeface="Noto Sans SC"/>
                <a:cs typeface="Noto Sans SC"/>
                <a:sym typeface="Noto Sans SC"/>
              </a:rPr>
              <a:t>✨ 这些都是需要好好守护的“专属宝藏”！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02000" cy="1206500"/>
          </a:xfrm>
          <a:prstGeom prst="roundRect">
            <a:avLst>
              <a:gd name="adj" fmla="val 12631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2603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60500" y="2413000"/>
            <a:ext cx="241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姓名与身份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你的专属身份标识，不要随意透露给陌生人哦！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45000" y="2286000"/>
            <a:ext cx="3302000" cy="1206500"/>
          </a:xfrm>
          <a:prstGeom prst="roundRect">
            <a:avLst>
              <a:gd name="adj" fmla="val 12631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2603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43500" y="2413000"/>
            <a:ext cx="241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所在学校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你的学习生活圈，保护好自己的行踪轨迹。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128000" y="2286000"/>
            <a:ext cx="3302000" cy="1206500"/>
          </a:xfrm>
          <a:prstGeom prst="roundRect">
            <a:avLst>
              <a:gd name="adj" fmla="val 12631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18500" y="2603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8826500" y="2413000"/>
            <a:ext cx="241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家庭住址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绝对的隐私，不能让陌生人知道你的家在哪里。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762000" y="3746500"/>
            <a:ext cx="3302000" cy="1206500"/>
          </a:xfrm>
          <a:prstGeom prst="roundRect">
            <a:avLst>
              <a:gd name="adj" fmla="val 12631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2500" y="4064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460500" y="3873500"/>
            <a:ext cx="241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家长电话号码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紧急联系的重要渠道，防止被坏人利用。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445000" y="3746500"/>
            <a:ext cx="3302000" cy="1206500"/>
          </a:xfrm>
          <a:prstGeom prst="roundRect">
            <a:avLst>
              <a:gd name="adj" fmla="val 12631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35500" y="4064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5143500" y="3873500"/>
            <a:ext cx="241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家庭照片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记录美好瞬间，但别随意发布在公开网络。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8128000" y="3746500"/>
            <a:ext cx="3302000" cy="1206500"/>
          </a:xfrm>
          <a:prstGeom prst="roundRect">
            <a:avLst>
              <a:gd name="adj" fmla="val 12631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18500" y="40640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826500" y="3873500"/>
            <a:ext cx="241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账号密码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网络身份的“钥匙”，千万不能告诉别人！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762000" y="5270500"/>
            <a:ext cx="10668000" cy="1079500"/>
          </a:xfrm>
          <a:prstGeom prst="roundRect">
            <a:avLst>
              <a:gd name="adj" fmla="val 14117"/>
            </a:avLst>
          </a:prstGeom>
          <a:solidFill>
            <a:srgbClr val="FFF0F0">
              <a:alpha val="85000"/>
            </a:srgbClr>
          </a:solidFill>
          <a:ln w="12700" cap="flat" cmpd="sng">
            <a:solidFill>
              <a:srgbClr val="FF646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16000" y="5562600"/>
            <a:ext cx="457200" cy="4572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651000" y="5397500"/>
            <a:ext cx="965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B91C1C"/>
                </a:solidFill>
                <a:latin typeface="Noto Sans SC"/>
                <a:ea typeface="Noto Sans SC"/>
                <a:cs typeface="Noto Sans SC"/>
                <a:sym typeface="Noto Sans SC"/>
              </a:rPr>
              <a:t>⚠️ 重要提醒：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这些信息一旦被坏人获取，可能会收到骚扰电话、诈骗信息，甚至造成财产损失！一定要像守护宝藏一样，好好保管，不要轻易告诉陌生人哦！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上网要守住的“四条底线”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2603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52600" y="21590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889000" y="292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拒绝填写信息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20834">
            <a:off x="1016019" y="34861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7CEEB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889000" y="3683000"/>
            <a:ext cx="2349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面对陌生网站的“送礼”“抽奖”诱惑，坚决不填写姓名、手机号、身份证等个人隐私信息，保护好自己的身份安全。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492500" y="1905000"/>
            <a:ext cx="2603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83100" y="21590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3619500" y="292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严守家庭隐私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20834">
            <a:off x="3746519" y="34861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7CEEB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3619500" y="3683000"/>
            <a:ext cx="2349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网上结识的陌生人，无论对方如何套近乎，都不能透露家庭住址、学校名称、家人工作等信息，防止被不法分子盯上。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23000" y="1905000"/>
            <a:ext cx="2603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13600" y="2159000"/>
            <a:ext cx="609600" cy="609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350000" y="292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慎传个人照片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20834">
            <a:off x="6477019" y="34861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7CEEB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350000" y="3683000"/>
            <a:ext cx="2349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不要随意上传自己或家人的照片到不明网页，警惕钓鱼网站收集照片用于非法用途，避免个人肖像被滥用。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953500" y="1905000"/>
            <a:ext cx="2603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4100" y="2159000"/>
            <a:ext cx="609600" cy="609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080500" y="2921000"/>
            <a:ext cx="2349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保管账号密码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20834">
            <a:off x="9207519" y="34861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7CEEB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9080500" y="3683000"/>
            <a:ext cx="2349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各类账号密码是网络通行证，切勿告诉同学或网上陌生人，建议定期更换密码，开启双重认证，筑牢安全防线。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571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4682B4"/>
                </a:solidFill>
                <a:latin typeface="Noto Sans SC"/>
                <a:ea typeface="Noto Sans SC"/>
                <a:cs typeface="Noto Sans SC"/>
                <a:sym typeface="Noto Sans SC"/>
              </a:rPr>
              <a:t>🌟 网络安全牢记心，快乐上网伴我行！ 🌟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小组讨论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3302000"/>
          </a:xfrm>
          <a:prstGeom prst="roundRect">
            <a:avLst>
              <a:gd name="adj" fmla="val 7692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143000" y="1905000"/>
            <a:ext cx="990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682B4"/>
                </a:solidFill>
                <a:latin typeface="Noto Sans SC"/>
                <a:ea typeface="Noto Sans SC"/>
                <a:cs typeface="Noto Sans SC"/>
                <a:sym typeface="Noto Sans SC"/>
              </a:rPr>
              <a:t>🎭 情景假设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143000" y="2413000"/>
            <a:ext cx="9906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在浏览喜欢的动画网站时，突然弹出一个诱人的提示框：“只要填写爸爸妈妈的手机号，就能立即解锁全部精彩动画内容，免费看个够！”面对这样的诱惑，你会如何选择？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407">
            <a:off x="1143004" y="3359150"/>
            <a:ext cx="990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87CEEB">
                <a:alpha val="5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1143000" y="3556000"/>
            <a:ext cx="990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4682B4"/>
                </a:solidFill>
                <a:latin typeface="Noto Sans SC"/>
                <a:ea typeface="Noto Sans SC"/>
                <a:cs typeface="Noto Sans SC"/>
                <a:sym typeface="Noto Sans SC"/>
              </a:rPr>
              <a:t>🤔 一起来聊聊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43000" y="4064000"/>
            <a:ext cx="4826000" cy="952500"/>
          </a:xfrm>
          <a:prstGeom prst="roundRect">
            <a:avLst>
              <a:gd name="adj" fmla="val 13333"/>
            </a:avLst>
          </a:prstGeom>
          <a:solidFill>
            <a:srgbClr val="87CE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333500" y="41656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你会填写手机号吗？为什么？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是觉得“反正只是个手机号”，还是察觉到了不对劲？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096000" y="4064000"/>
            <a:ext cx="4826000" cy="952500"/>
          </a:xfrm>
          <a:prstGeom prst="roundRect">
            <a:avLst>
              <a:gd name="adj" fmla="val 13333"/>
            </a:avLst>
          </a:prstGeom>
          <a:solidFill>
            <a:srgbClr val="87CEEB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286500" y="41656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02. 如果不填，你会怎么做？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遇到这种情况，怎样才能既保护自己，又安全地上网呢？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5461000"/>
            <a:ext cx="10668000" cy="825500"/>
          </a:xfrm>
          <a:prstGeom prst="roundRect">
            <a:avLst>
              <a:gd name="adj" fmla="val 23076"/>
            </a:avLst>
          </a:prstGeom>
          <a:solidFill>
            <a:srgbClr val="FFE4C4">
              <a:alpha val="70000"/>
            </a:srgbClr>
          </a:solidFill>
          <a:ln w="12700" cap="flat" cmpd="sng">
            <a:solidFill>
              <a:srgbClr val="FFA50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56896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5613400"/>
            <a:ext cx="9652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D2691E"/>
                </a:solidFill>
                <a:latin typeface="Noto Sans SC"/>
                <a:ea typeface="Noto Sans SC"/>
                <a:cs typeface="Noto Sans SC"/>
                <a:sym typeface="Noto Sans SC"/>
              </a:rPr>
              <a:t>小组代表请准备！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600" b="0" i="0" u="none" strike="noStrike">
                <a:solidFill>
                  <a:srgbClr val="8B4513"/>
                </a:solidFill>
                <a:latin typeface="Noto Sans SC"/>
                <a:ea typeface="Noto Sans SC"/>
                <a:cs typeface="Noto Sans SC"/>
                <a:sym typeface="Noto Sans SC"/>
              </a:rPr>
              <a:t>请各小组选出一位代表，大声分享你们的讨论结果和想法哦～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正确做法：及时求助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2667000"/>
          </a:xfrm>
          <a:prstGeom prst="roundRect">
            <a:avLst>
              <a:gd name="adj" fmla="val 7142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32CD32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0955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778000" y="2133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2CD32"/>
                </a:solidFill>
                <a:latin typeface="Noto Sans SC"/>
                <a:ea typeface="Noto Sans SC"/>
                <a:cs typeface="Noto Sans SC"/>
                <a:sym typeface="Noto Sans SC"/>
              </a:rPr>
              <a:t>01 果断拒绝，立即关闭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857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遇到陌生的可疑网页、不明弹窗时，切记</a:t>
            </a:r>
            <a:r>
              <a:rPr lang="en-US" sz="1500" b="1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不点击、不填写、不下载</a:t>
            </a: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！第一时间关闭页面或弹窗，不给诈骗分子可乘之机，从源头切断风险。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2667000"/>
          </a:xfrm>
          <a:prstGeom prst="roundRect">
            <a:avLst>
              <a:gd name="adj" fmla="val 7142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32CD32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0955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239000" y="2133600"/>
            <a:ext cx="393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2CD32"/>
                </a:solidFill>
                <a:latin typeface="Noto Sans SC"/>
                <a:ea typeface="Noto Sans SC"/>
                <a:cs typeface="Noto Sans SC"/>
                <a:sym typeface="Noto Sans SC"/>
              </a:rPr>
              <a:t>02 及时求助，不独自扛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857500"/>
            <a:ext cx="4699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一旦发现网络情况不对劲、看不懂或感觉被骗时，</a:t>
            </a:r>
            <a:r>
              <a:rPr lang="en-US" sz="1500" b="1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立刻告诉父母或老师</a:t>
            </a:r>
            <a:r>
              <a:rPr lang="en-US" sz="15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！他们会帮你分析情况、解决问题，千万不要隐瞒或独自处理哦。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889500"/>
            <a:ext cx="10668000" cy="1270000"/>
          </a:xfrm>
          <a:prstGeom prst="roundRect">
            <a:avLst>
              <a:gd name="adj" fmla="val 20000"/>
            </a:avLst>
          </a:prstGeom>
          <a:solidFill>
            <a:srgbClr val="32CD32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9500" y="52705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778000" y="5080000"/>
            <a:ext cx="939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32CD32"/>
                </a:solidFill>
                <a:latin typeface="Noto Sans SC"/>
                <a:ea typeface="Noto Sans SC"/>
                <a:cs typeface="Noto Sans SC"/>
                <a:sym typeface="Noto Sans SC"/>
              </a:rPr>
              <a:t>💡 安全小口诀：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陌生链接不点，可疑信息不信，遇到问题不慌，爸妈老师帮忙！保护好自己的个人信息，就是守护网络安全的第一步。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安全小口诀（全班齐读）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14500"/>
            <a:ext cx="5207000" cy="1460500"/>
          </a:xfrm>
          <a:prstGeom prst="roundRect">
            <a:avLst>
              <a:gd name="adj" fmla="val 13043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FF7043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1336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841500" y="1841500"/>
            <a:ext cx="3937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弹窗大奖不要点，可疑网页马上关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天上不会掉馅饼，陌生弹窗藏陷阱，不点击、不浏览，立即关闭保平安。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3365500"/>
            <a:ext cx="5207000" cy="1460500"/>
          </a:xfrm>
          <a:prstGeom prst="roundRect">
            <a:avLst>
              <a:gd name="adj" fmla="val 13043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4CAF5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784600"/>
            <a:ext cx="609600" cy="609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841500" y="3492500"/>
            <a:ext cx="3937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个人信息守秘密，陌生网站不要填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姓名、住址、电话要保密，不明网站不注册，守护好自己的数字身份。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5016500"/>
            <a:ext cx="5207000" cy="1460500"/>
          </a:xfrm>
          <a:prstGeom prst="roundRect">
            <a:avLst>
              <a:gd name="adj" fmla="val 13043"/>
            </a:avLst>
          </a:prstGeom>
          <a:solidFill>
            <a:srgbClr val="FFFFFF">
              <a:alpha val="70000"/>
            </a:srgbClr>
          </a:solidFill>
          <a:ln w="25400" cap="flat" cmpd="sng">
            <a:solidFill>
              <a:srgbClr val="FFC107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5435600"/>
            <a:ext cx="609600" cy="609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841500" y="5143500"/>
            <a:ext cx="3937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遇见风险别慌张，告诉家长和教员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遇到网络诈骗或不良信息，保持冷静，第一时间告诉家长或老师。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1000" y="1905000"/>
            <a:ext cx="1651000" cy="1651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6731000" y="3937000"/>
            <a:ext cx="4826000" cy="2159000"/>
          </a:xfrm>
          <a:prstGeom prst="roundRect">
            <a:avLst>
              <a:gd name="adj" fmla="val 11764"/>
            </a:avLst>
          </a:prstGeom>
          <a:solidFill>
            <a:srgbClr val="87CEEB">
              <a:alpha val="20000"/>
            </a:srgbClr>
          </a:solidFill>
          <a:ln w="25400" cap="flat" cmpd="sng">
            <a:solidFill>
              <a:srgbClr val="FFFFFF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985000" y="4127500"/>
            <a:ext cx="431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2200" b="1" i="0" u="none" strike="noStrike">
                <a:solidFill>
                  <a:srgbClr val="1E88E5"/>
                </a:solidFill>
                <a:latin typeface="Noto Sans SC"/>
                <a:ea typeface="Noto Sans SC"/>
                <a:cs typeface="Noto Sans SC"/>
                <a:sym typeface="Noto Sans SC"/>
              </a:rPr>
              <a:t>✨ 争做网络安全小卫士 ✨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网络世界丰富多彩，但也要时刻保持警惕。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500" b="0" i="0" u="none" strike="noStrike">
                <a:solidFill>
                  <a:srgbClr val="424242"/>
                </a:solidFill>
                <a:latin typeface="Noto Sans SC"/>
                <a:ea typeface="Noto Sans SC"/>
                <a:cs typeface="Noto Sans SC"/>
                <a:sym typeface="Noto Sans SC"/>
              </a:rPr>
              <a:t>牢记安全口诀，让我们一起安全上网，快乐成长！</a:t>
            </a:r>
            <a:endParaRPr lang="en-US" sz="1500" b="0" i="0" u="none" strike="noStrike">
              <a:solidFill>
                <a:srgbClr val="42424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班级安全小倡议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3302000"/>
          </a:xfrm>
          <a:prstGeom prst="roundRect">
            <a:avLst>
              <a:gd name="adj" fmla="val 5769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3495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16000" y="3111500"/>
            <a:ext cx="287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练就“火眼金睛”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746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擦亮双眼，不轻信“免费领奖品”等诱惑信息，主动识别钓鱼网站，做网络世界的“小侦探”。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94200" y="2032000"/>
            <a:ext cx="3378200" cy="3302000"/>
          </a:xfrm>
          <a:prstGeom prst="roundRect">
            <a:avLst>
              <a:gd name="adj" fmla="val 5769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48200" y="23495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648200" y="3111500"/>
            <a:ext cx="287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严守个人信息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48200" y="3746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像守护宝藏一样保护隐私！不在不明网页随意填写姓名、住址、电话等信息，防止信息泄露。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26400" y="2032000"/>
            <a:ext cx="3378200" cy="3302000"/>
          </a:xfrm>
          <a:prstGeom prst="roundRect">
            <a:avLst>
              <a:gd name="adj" fmla="val 5769"/>
            </a:avLst>
          </a:prstGeom>
          <a:solidFill>
            <a:srgbClr val="FFFFFF">
              <a:alpha val="75000"/>
            </a:srgbClr>
          </a:solidFill>
          <a:ln w="25400" cap="flat" cmpd="sng">
            <a:solidFill>
              <a:srgbClr val="87CEEB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80400" y="2349500"/>
            <a:ext cx="609600" cy="609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280400" y="3111500"/>
            <a:ext cx="287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遇事及时求助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80400" y="3746500"/>
            <a:ext cx="2870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遇到可疑链接或弹窗，做到“不点击、不填写”。第一时间关闭页面，并告诉爸爸妈妈或老师。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71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7F50"/>
                </a:solidFill>
                <a:latin typeface="Noto Sans SC"/>
                <a:ea typeface="Noto Sans SC"/>
                <a:cs typeface="Noto Sans SC"/>
                <a:sym typeface="Noto Sans SC"/>
              </a:rPr>
              <a:t>安全上网，快乐成长，让我们一起做网络安全小卫士！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ap="flat" cmpd="sng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谢谢观看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4191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擦亮双眼 · 守护信息 · 安全上网每一天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5334000"/>
            <a:ext cx="1016000" cy="1016000"/>
          </a:xfrm>
          <a:prstGeom prst="ellipse">
            <a:avLst/>
          </a:prstGeom>
          <a:solidFill>
            <a:srgbClr val="FFB6C1">
              <a:alpha val="35000"/>
            </a:srgbClr>
          </a:solidFill>
          <a:ln cap="flat" cmpd="sng">
            <a:solidFill>
              <a:srgbClr val="E68D9A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1049000" y="635000"/>
            <a:ext cx="762000" cy="762000"/>
          </a:xfrm>
          <a:prstGeom prst="ellipse">
            <a:avLst/>
          </a:prstGeom>
          <a:solidFill>
            <a:srgbClr val="87CEEB">
              <a:alpha val="35000"/>
            </a:srgbClr>
          </a:solidFill>
          <a:ln cap="flat" cmpd="sng">
            <a:solidFill>
              <a:srgbClr val="63B2D2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1176000" y="5588000"/>
            <a:ext cx="508000" cy="508000"/>
          </a:xfrm>
          <a:prstGeom prst="ellipse">
            <a:avLst/>
          </a:prstGeom>
          <a:solidFill>
            <a:srgbClr val="FFD700">
              <a:alpha val="35000"/>
            </a:srgbClr>
          </a:solidFill>
          <a:ln cap="flat" cmpd="sng">
            <a:solidFill>
              <a:srgbClr val="E6C100">
                <a:alpha val="3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2600</Words>
  <Application>WPS 演示</Application>
  <PresentationFormat/>
  <Paragraphs>197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Arial</vt:lpstr>
      <vt:lpstr>Noto Sans SC</vt:lpstr>
      <vt:lpstr>Segoe Print</vt:lpstr>
      <vt:lpstr>微软雅黑</vt:lpstr>
      <vt:lpstr>Arial Unicode MS</vt:lpstr>
      <vt:lpstr>Noto Sans SC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常宁</cp:lastModifiedBy>
  <cp:revision>1</cp:revision>
  <dcterms:created xsi:type="dcterms:W3CDTF">2026-09-11T01:20:20Z</dcterms:created>
  <dcterms:modified xsi:type="dcterms:W3CDTF">2026-09-11T01:20:20Z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{"Label":"1","ContentProducer":"001191110102MACQD9K64010000","ProduceID":"7684080298771352816","ReservedCode1":"","ContentPropagator":"","PropagateID":"","ReservedCode2":""}</vt:lpwstr>
  </property>
  <property fmtid="{D5CDD505-2E9C-101B-9397-08002B2CF9AE}" pid="3" name="ICV">
    <vt:lpwstr>1063E2FF82244EA79BC80E4C0FF783D2_12</vt:lpwstr>
  </property>
  <property fmtid="{D5CDD505-2E9C-101B-9397-08002B2CF9AE}" pid="4" name="KSOProductBuildVer">
    <vt:lpwstr>2052-12.1.0.28792</vt:lpwstr>
  </property>
</Properties>
</file>