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7" r:id="rId5"/>
    <p:sldId id="263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4" userDrawn="1">
          <p15:clr>
            <a:srgbClr val="A4A3A4"/>
          </p15:clr>
        </p15:guide>
        <p15:guide id="2" pos="38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36" y="108"/>
      </p:cViewPr>
      <p:guideLst>
        <p:guide orient="horz" pos="2134"/>
        <p:guide pos="382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bleStyles" Target="tableStyles.xml"/><Relationship Id="rId11" Type="http://schemas.openxmlformats.org/officeDocument/2006/relationships/viewProps" Target="viewProps.xml"/><Relationship Id="rId10" Type="http://schemas.openxmlformats.org/officeDocument/2006/relationships/presProps" Target="pres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631190" y="927100"/>
            <a:ext cx="11122660" cy="296354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>
              <a:spcAft>
                <a:spcPts val="400"/>
              </a:spcAft>
            </a:pPr>
            <a:r>
              <a:rPr lang="zh-CN" altLang="en-US" sz="36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你发现你校图书馆藏书存在被勾画涂改的现象。为此，请你向校英文报投稿，写一篇短文，标题已给出，内容包括：</a:t>
            </a:r>
            <a:endParaRPr lang="zh-CN" altLang="en-US" sz="3600" b="0" i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>
              <a:spcAft>
                <a:spcPts val="400"/>
              </a:spcAft>
            </a:pPr>
            <a:r>
              <a:rPr lang="en-US" altLang="zh-CN" sz="3600" b="0" i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(1) </a:t>
            </a:r>
            <a:r>
              <a:rPr lang="zh-CN" altLang="en-US" sz="36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具体情况；</a:t>
            </a:r>
            <a:r>
              <a:rPr lang="en-US" altLang="zh-CN" sz="3600" b="0" i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(2) </a:t>
            </a:r>
            <a:r>
              <a:rPr lang="zh-CN" altLang="en-US" sz="36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呼吁爱护书籍。</a:t>
            </a:r>
            <a:endParaRPr lang="zh-CN" altLang="en-US" sz="3600" b="0" i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266700" algn="ctr">
              <a:spcAft>
                <a:spcPct val="0"/>
              </a:spcAft>
            </a:pPr>
            <a:r>
              <a:rPr lang="en-US" altLang="zh-CN" sz="3600" b="0" i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Treasure Our Library Books: A Shared Responsibility</a:t>
            </a:r>
            <a:endParaRPr lang="en-US" altLang="zh-CN" sz="3600" b="0" i="0">
              <a:solidFill>
                <a:srgbClr val="000000"/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976630" y="4478020"/>
            <a:ext cx="10636250" cy="95313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mark v. 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标记；勾画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     scribble v. /n.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乱涂乱画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    fold v. 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折叠（书页）</a:t>
            </a:r>
            <a:endParaRPr lang="zh-CN" altLang="en-US" sz="280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tear v. 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撕（书页）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       torn adj. 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撕破的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               messy adj. </a:t>
            </a:r>
            <a:r>
              <a:rPr lang="zh-CN" altLang="en-US" sz="2800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杂乱的</a:t>
            </a:r>
            <a:endParaRPr lang="zh-CN" altLang="en-US" sz="2800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301625" y="694690"/>
            <a:ext cx="11745595" cy="4516120"/>
          </a:xfrm>
          <a:prstGeom prst="rect">
            <a:avLst/>
          </a:prstGeom>
        </p:spPr>
        <p:txBody>
          <a:bodyPr wrap="square">
            <a:noAutofit/>
          </a:bodyPr>
          <a:p>
            <a:pPr marL="0" indent="0" fontAlgn="auto">
              <a:lnSpc>
                <a:spcPct val="150000"/>
              </a:lnSpc>
              <a:spcAft>
                <a:spcPts val="800"/>
              </a:spcAft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1. </a:t>
            </a:r>
            <a:r>
              <a:rPr lang="zh-CN" altLang="en-US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文章体裁：倡议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/</a:t>
            </a:r>
            <a:r>
              <a:rPr lang="zh-CN" altLang="en-US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投稿</a:t>
            </a:r>
            <a:endParaRPr lang="zh-CN" altLang="en-US" sz="2800" b="0" i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fontAlgn="auto">
              <a:lnSpc>
                <a:spcPct val="150000"/>
              </a:lnSpc>
              <a:spcAft>
                <a:spcPts val="400"/>
              </a:spcAft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2. </a:t>
            </a:r>
            <a:r>
              <a:rPr lang="zh-CN" altLang="en-US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内容：说明现象（图书被勾画、涂改）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+ </a:t>
            </a:r>
            <a:r>
              <a:rPr lang="zh-CN" altLang="en-US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呼吁（爱护书籍）</a:t>
            </a:r>
            <a:endParaRPr lang="zh-CN" altLang="en-US" sz="2800" b="0" i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79400" indent="0" fontAlgn="auto">
              <a:lnSpc>
                <a:spcPct val="150000"/>
              </a:lnSpc>
              <a:spcAft>
                <a:spcPts val="400"/>
              </a:spcAft>
            </a:pPr>
            <a:r>
              <a:rPr lang="en-US" altLang="zh-CN" sz="2800">
                <a:latin typeface="Wingdings" panose="05000000000000000000"/>
                <a:ea typeface="Wingdings" panose="05000000000000000000"/>
              </a:rPr>
              <a:t>n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Para </a:t>
            </a:r>
            <a:r>
              <a:rPr lang="en-US" altLang="zh-CN" sz="28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①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: </a:t>
            </a:r>
            <a:r>
              <a:rPr lang="zh-CN" altLang="en-US" sz="28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写作背景（</a:t>
            </a:r>
            <a:r>
              <a:rPr lang="zh-CN" altLang="en-US" sz="2800" b="1">
                <a:solidFill>
                  <a:srgbClr val="2E74B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说明现象</a:t>
            </a:r>
            <a:r>
              <a:rPr lang="zh-CN" altLang="en-US" sz="28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）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+</a:t>
            </a:r>
            <a:r>
              <a:rPr lang="zh-CN" altLang="en-US" sz="28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写作目的（点明主旨）</a:t>
            </a:r>
            <a:endParaRPr lang="zh-CN" altLang="en-US" sz="28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79400" indent="0" fontAlgn="auto">
              <a:lnSpc>
                <a:spcPct val="150000"/>
              </a:lnSpc>
              <a:spcAft>
                <a:spcPts val="400"/>
              </a:spcAft>
            </a:pPr>
            <a:r>
              <a:rPr lang="en-US" altLang="zh-CN" sz="2800">
                <a:latin typeface="Wingdings" panose="05000000000000000000"/>
                <a:ea typeface="Wingdings" panose="05000000000000000000"/>
              </a:rPr>
              <a:t>n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Para </a:t>
            </a:r>
            <a:r>
              <a:rPr lang="en-US" altLang="zh-CN" sz="28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②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: </a:t>
            </a:r>
            <a:r>
              <a:rPr lang="zh-CN" altLang="en-US" sz="2800" b="1">
                <a:solidFill>
                  <a:srgbClr val="2E74B5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呼吁大家怎么做</a:t>
            </a:r>
            <a:r>
              <a:rPr lang="zh-CN" altLang="en-US" sz="28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（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1~3</a:t>
            </a:r>
            <a:r>
              <a:rPr lang="zh-CN" altLang="en-US" sz="28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条罗列）</a:t>
            </a:r>
            <a:endParaRPr lang="zh-CN" altLang="en-US" sz="28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279400" indent="0" fontAlgn="auto">
              <a:lnSpc>
                <a:spcPct val="150000"/>
              </a:lnSpc>
              <a:spcAft>
                <a:spcPts val="400"/>
              </a:spcAft>
            </a:pPr>
            <a:r>
              <a:rPr lang="en-US" altLang="zh-CN" sz="2800">
                <a:latin typeface="Wingdings" panose="05000000000000000000"/>
                <a:ea typeface="Wingdings" panose="05000000000000000000"/>
              </a:rPr>
              <a:t>n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Para </a:t>
            </a:r>
            <a:r>
              <a:rPr lang="en-US" altLang="zh-CN" sz="28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③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: </a:t>
            </a:r>
            <a:r>
              <a:rPr lang="zh-CN" altLang="en-US" sz="280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重申写作目的（即再次呼吁行动起来）</a:t>
            </a:r>
            <a:endParaRPr lang="zh-CN" altLang="en-US" sz="280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marL="0" indent="0" fontAlgn="auto">
              <a:lnSpc>
                <a:spcPct val="150000"/>
              </a:lnSpc>
              <a:spcAft>
                <a:spcPts val="400"/>
              </a:spcAft>
            </a:pP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3. </a:t>
            </a:r>
            <a:r>
              <a:rPr lang="zh-CN" altLang="en-US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人称：第一人称复数（</a:t>
            </a:r>
            <a:r>
              <a:rPr lang="en-US" altLang="zh-CN" sz="2800" b="0" i="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we</a:t>
            </a:r>
            <a:r>
              <a:rPr lang="zh-CN" altLang="en-US" sz="2800" b="0" i="0">
                <a:solidFill>
                  <a:srgbClr val="00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），适合呼吁，拉近距离</a:t>
            </a:r>
            <a:endParaRPr lang="zh-CN" altLang="en-US" sz="2800" b="0" i="0">
              <a:solidFill>
                <a:srgbClr val="00000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" name="文本框 13"/>
          <p:cNvSpPr txBox="1"/>
          <p:nvPr/>
        </p:nvSpPr>
        <p:spPr>
          <a:xfrm>
            <a:off x="142875" y="166370"/>
            <a:ext cx="11849735" cy="6369685"/>
          </a:xfrm>
          <a:prstGeom prst="rect">
            <a:avLst/>
          </a:prstGeom>
        </p:spPr>
        <p:txBody>
          <a:bodyPr wrap="square">
            <a:spAutoFit/>
          </a:bodyPr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  <a:sym typeface="+mn-ea"/>
              </a:rPr>
              <a:t>✹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首段：描述现象</a:t>
            </a:r>
            <a:endParaRPr lang="zh-CN" altLang="en-US" sz="2400" b="1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400">
                <a:latin typeface="Times New Roman" panose="02020603050405020304" charset="0"/>
                <a:ea typeface="Calibri" panose="020F0502020204030204"/>
                <a:cs typeface="Times New Roman" panose="02020603050405020304" charset="0"/>
              </a:rPr>
              <a:t>It is with deep concern that I have noticed... 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（我非常关切地注意到</a:t>
            </a:r>
            <a:r>
              <a:rPr lang="en-US" altLang="zh-CN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……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） </a:t>
            </a:r>
            <a:endParaRPr lang="zh-CN" altLang="en-US" sz="240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400">
                <a:latin typeface="Times New Roman" panose="02020603050405020304" charset="0"/>
                <a:ea typeface="Calibri" panose="020F0502020204030204"/>
                <a:cs typeface="Times New Roman" panose="02020603050405020304" charset="0"/>
              </a:rPr>
              <a:t>Nothing is more distressing than the sight of... 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（没有什么比看到</a:t>
            </a:r>
            <a:r>
              <a:rPr lang="en-US" altLang="zh-CN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……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更令人痛心的了。） </a:t>
            </a:r>
            <a:endParaRPr lang="zh-CN" altLang="en-US" sz="240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400">
                <a:latin typeface="Times New Roman" panose="02020603050405020304" charset="0"/>
                <a:ea typeface="Calibri" panose="020F0502020204030204"/>
                <a:cs typeface="Times New Roman" panose="02020603050405020304" charset="0"/>
              </a:rPr>
              <a:t>A disturbing phenomenon has caught my attention recently: ... </a:t>
            </a:r>
            <a:endParaRPr lang="en-US" altLang="zh-CN" sz="2400">
              <a:latin typeface="Times New Roman" panose="02020603050405020304" charset="0"/>
              <a:ea typeface="Calibri" panose="020F0502020204030204"/>
              <a:cs typeface="Times New Roman" panose="02020603050405020304" charset="0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（最近一个令人不安的现象引起了我的注意：</a:t>
            </a:r>
            <a:r>
              <a:rPr lang="en-US" altLang="zh-CN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……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） </a:t>
            </a:r>
            <a:endParaRPr lang="zh-CN" altLang="en-US" sz="240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4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✹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中间段：呼吁具体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措施</a:t>
            </a:r>
            <a:endParaRPr lang="zh-CN" altLang="en-US" sz="2400" b="1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400">
                <a:highlight>
                  <a:srgbClr val="FFFF00"/>
                </a:highlight>
                <a:latin typeface="Times New Roman" panose="02020603050405020304" charset="0"/>
                <a:ea typeface="Calibri" panose="020F0502020204030204"/>
                <a:cs typeface="Times New Roman" panose="02020603050405020304" charset="0"/>
              </a:rPr>
              <a:t>First and foremost, a task of top priority for us is to...</a:t>
            </a:r>
            <a:r>
              <a:rPr lang="zh-CN" altLang="en-US" sz="2400">
                <a:highlight>
                  <a:srgbClr val="FFFF00"/>
                </a:highlight>
                <a:latin typeface="Times New Roman" panose="02020603050405020304" charset="0"/>
                <a:ea typeface="Calibri" panose="020F0502020204030204"/>
                <a:cs typeface="Times New Roman" panose="02020603050405020304" charset="0"/>
              </a:rPr>
              <a:t>（</a:t>
            </a:r>
            <a:r>
              <a:rPr lang="zh-CN" altLang="en-US" sz="2400">
                <a:highlight>
                  <a:srgbClr val="FFFF00"/>
                </a:highlight>
                <a:latin typeface="Times New Roman" panose="02020603050405020304" charset="0"/>
                <a:ea typeface="Calibri" panose="020F0502020204030204"/>
                <a:cs typeface="Times New Roman" panose="02020603050405020304" charset="0"/>
                <a:sym typeface="+mn-ea"/>
              </a:rPr>
              <a:t>首</a:t>
            </a:r>
            <a:r>
              <a:rPr lang="zh-CN" altLang="en-US" sz="2400">
                <a:highlight>
                  <a:srgbClr val="FFFF00"/>
                </a:highlight>
                <a:latin typeface="Times New Roman" panose="02020603050405020304" charset="0"/>
                <a:ea typeface="Calibri" panose="020F0502020204030204"/>
                <a:cs typeface="Times New Roman" panose="02020603050405020304" charset="0"/>
              </a:rPr>
              <a:t>先，也是我们当前的最高优先工作是</a:t>
            </a:r>
            <a:r>
              <a:rPr lang="en-US" altLang="zh-CN" sz="2400">
                <a:highlight>
                  <a:srgbClr val="FFFF00"/>
                </a:highlight>
                <a:latin typeface="Times New Roman" panose="02020603050405020304" charset="0"/>
                <a:ea typeface="Calibri" panose="020F0502020204030204"/>
                <a:cs typeface="Times New Roman" panose="02020603050405020304" charset="0"/>
              </a:rPr>
              <a:t>...)</a:t>
            </a:r>
            <a:endParaRPr lang="zh-CN" altLang="en-US" sz="2400">
              <a:highlight>
                <a:srgbClr val="FFFF00"/>
              </a:highlight>
              <a:latin typeface="Times New Roman" panose="02020603050405020304" charset="0"/>
              <a:ea typeface="Calibri" panose="020F0502020204030204"/>
              <a:cs typeface="Times New Roman" panose="02020603050405020304" charset="0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400">
                <a:highlight>
                  <a:srgbClr val="FFFF00"/>
                </a:highlight>
                <a:latin typeface="Times New Roman" panose="02020603050405020304" charset="0"/>
                <a:ea typeface="Calibri" panose="020F0502020204030204"/>
                <a:cs typeface="Times New Roman" panose="02020603050405020304" charset="0"/>
              </a:rPr>
              <a:t>Moreover, it’s suggested that we should...(</a:t>
            </a:r>
            <a:r>
              <a:rPr lang="zh-CN" altLang="en-US" sz="2400">
                <a:highlight>
                  <a:srgbClr val="FFFF00"/>
                </a:highlight>
                <a:latin typeface="Times New Roman" panose="02020603050405020304" charset="0"/>
                <a:ea typeface="Calibri" panose="020F0502020204030204"/>
                <a:cs typeface="Times New Roman" panose="02020603050405020304" charset="0"/>
                <a:sym typeface="+mn-ea"/>
              </a:rPr>
              <a:t>此外，建议我们应当</a:t>
            </a:r>
            <a:r>
              <a:rPr lang="en-US" altLang="zh-CN" sz="2400">
                <a:highlight>
                  <a:srgbClr val="FFFF00"/>
                </a:highlight>
                <a:latin typeface="Times New Roman" panose="02020603050405020304" charset="0"/>
                <a:ea typeface="Calibri" panose="020F0502020204030204"/>
                <a:cs typeface="Times New Roman" panose="02020603050405020304" charset="0"/>
                <a:sym typeface="+mn-ea"/>
              </a:rPr>
              <a:t>...)</a:t>
            </a:r>
            <a:endParaRPr lang="en-US" altLang="zh-CN" sz="2400">
              <a:highlight>
                <a:srgbClr val="FFFF00"/>
              </a:highlight>
              <a:latin typeface="Times New Roman" panose="02020603050405020304" charset="0"/>
              <a:ea typeface="Calibri" panose="020F0502020204030204"/>
              <a:cs typeface="Times New Roman" panose="02020603050405020304" charset="0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400">
                <a:highlight>
                  <a:srgbClr val="FFFF00"/>
                </a:highlight>
                <a:latin typeface="Times New Roman" panose="02020603050405020304" charset="0"/>
                <a:ea typeface="Calibri" panose="020F0502020204030204"/>
                <a:cs typeface="Times New Roman" panose="02020603050405020304" charset="0"/>
              </a:rPr>
              <a:t>Last but not least, the awareness of...should be rooted in everyone’s mind, which not only... but also... (</a:t>
            </a:r>
            <a:r>
              <a:rPr lang="zh-CN" altLang="en-US" sz="2400">
                <a:highlight>
                  <a:srgbClr val="FFFF00"/>
                </a:highlight>
                <a:latin typeface="Times New Roman" panose="02020603050405020304" charset="0"/>
                <a:ea typeface="Calibri" panose="020F0502020204030204"/>
                <a:cs typeface="Times New Roman" panose="02020603050405020304" charset="0"/>
                <a:sym typeface="+mn-ea"/>
              </a:rPr>
              <a:t>最后但同样重要的是，对</a:t>
            </a:r>
            <a:r>
              <a:rPr lang="en-US" altLang="zh-CN" sz="2400">
                <a:highlight>
                  <a:srgbClr val="FFFF00"/>
                </a:highlight>
                <a:latin typeface="Times New Roman" panose="02020603050405020304" charset="0"/>
                <a:ea typeface="Calibri" panose="020F0502020204030204"/>
                <a:cs typeface="Times New Roman" panose="02020603050405020304" charset="0"/>
                <a:sym typeface="+mn-ea"/>
              </a:rPr>
              <a:t>...</a:t>
            </a:r>
            <a:r>
              <a:rPr lang="zh-CN" altLang="en-US" sz="2400">
                <a:highlight>
                  <a:srgbClr val="FFFF00"/>
                </a:highlight>
                <a:latin typeface="Times New Roman" panose="02020603050405020304" charset="0"/>
                <a:ea typeface="Calibri" panose="020F0502020204030204"/>
                <a:cs typeface="Times New Roman" panose="02020603050405020304" charset="0"/>
                <a:sym typeface="+mn-ea"/>
              </a:rPr>
              <a:t>的意识应深植每个人心中，这不仅能</a:t>
            </a:r>
            <a:r>
              <a:rPr lang="en-US" altLang="zh-CN" sz="2400">
                <a:highlight>
                  <a:srgbClr val="FFFF00"/>
                </a:highlight>
                <a:latin typeface="Times New Roman" panose="02020603050405020304" charset="0"/>
                <a:ea typeface="Calibri" panose="020F0502020204030204"/>
                <a:cs typeface="Times New Roman" panose="02020603050405020304" charset="0"/>
                <a:sym typeface="+mn-ea"/>
              </a:rPr>
              <a:t>...</a:t>
            </a:r>
            <a:r>
              <a:rPr lang="zh-CN" altLang="en-US" sz="2400">
                <a:highlight>
                  <a:srgbClr val="FFFF00"/>
                </a:highlight>
                <a:latin typeface="Times New Roman" panose="02020603050405020304" charset="0"/>
                <a:ea typeface="Calibri" panose="020F0502020204030204"/>
                <a:cs typeface="Times New Roman" panose="02020603050405020304" charset="0"/>
                <a:sym typeface="+mn-ea"/>
              </a:rPr>
              <a:t>还能</a:t>
            </a:r>
            <a:r>
              <a:rPr lang="en-US" altLang="zh-CN" sz="2400">
                <a:highlight>
                  <a:srgbClr val="FFFF00"/>
                </a:highlight>
                <a:latin typeface="Times New Roman" panose="02020603050405020304" charset="0"/>
                <a:ea typeface="Calibri" panose="020F0502020204030204"/>
                <a:cs typeface="Times New Roman" panose="02020603050405020304" charset="0"/>
                <a:sym typeface="+mn-ea"/>
              </a:rPr>
              <a:t>...)</a:t>
            </a:r>
            <a:endParaRPr lang="zh-CN" altLang="en-US" sz="2400">
              <a:highlight>
                <a:srgbClr val="FFFF00"/>
              </a:highlight>
              <a:latin typeface="Times New Roman" panose="02020603050405020304" charset="0"/>
              <a:ea typeface="Calibri" panose="020F0502020204030204"/>
              <a:cs typeface="Times New Roman" panose="02020603050405020304" charset="0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✹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结尾段：重申</a:t>
            </a:r>
            <a:r>
              <a:rPr lang="zh-CN" altLang="en-US" sz="2400" b="1">
                <a:solidFill>
                  <a:srgbClr val="FF0000"/>
                </a:solidFill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写作目的</a:t>
            </a:r>
            <a:endParaRPr lang="zh-CN" altLang="en-US" sz="2400" b="1">
              <a:solidFill>
                <a:srgbClr val="FF0000"/>
              </a:solidFill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It is high time that we …… 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（是时候我们该</a:t>
            </a:r>
            <a:r>
              <a:rPr lang="en-US" altLang="zh-CN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……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）</a:t>
            </a:r>
            <a:endParaRPr lang="zh-CN" altLang="en-US" sz="240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Let us bear in mind that …… 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（让我们牢记</a:t>
            </a:r>
            <a:r>
              <a:rPr lang="en-US" altLang="zh-CN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……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）</a:t>
            </a:r>
            <a:r>
              <a:rPr lang="en-US" altLang="zh-CN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endParaRPr lang="en-US" altLang="zh-CN" sz="240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Only when ……can we …… 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（只有</a:t>
            </a:r>
            <a:r>
              <a:rPr lang="en-US" altLang="zh-CN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……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我们才能</a:t>
            </a:r>
            <a:r>
              <a:rPr lang="en-US" altLang="zh-CN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……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）</a:t>
            </a:r>
            <a:r>
              <a:rPr lang="en-US" altLang="zh-CN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endParaRPr lang="en-US" altLang="zh-CN" sz="240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By ……we can make a significant difference. 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（通过</a:t>
            </a:r>
            <a:r>
              <a:rPr lang="en-US" altLang="zh-CN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……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我们可以带来显著的改变。）</a:t>
            </a:r>
            <a:r>
              <a:rPr lang="en-US" altLang="zh-CN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endParaRPr lang="en-US" altLang="zh-CN" sz="240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  <a:p>
            <a:pPr marL="0" indent="0" algn="just" defTabSz="266700">
              <a:spcBef>
                <a:spcPct val="0"/>
              </a:spcBef>
              <a:spcAft>
                <a:spcPct val="0"/>
              </a:spcAft>
            </a:pPr>
            <a:r>
              <a:rPr lang="en-US" altLang="zh-CN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I strongly suggest that we... 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（我强烈建议我们</a:t>
            </a:r>
            <a:r>
              <a:rPr lang="en-US" altLang="zh-CN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……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）</a:t>
            </a:r>
            <a:r>
              <a:rPr lang="en-US" altLang="zh-CN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r>
              <a:rPr lang="zh-CN" altLang="en-US" sz="2400">
                <a:latin typeface="Times New Roman" panose="02020603050405020304" charset="0"/>
                <a:ea typeface="宋体" panose="02010600030101010101" pitchFamily="2" charset="-122"/>
                <a:cs typeface="Times New Roman" panose="02020603050405020304" charset="0"/>
              </a:rPr>
              <a:t> </a:t>
            </a:r>
            <a:endParaRPr lang="zh-CN" altLang="en-US" sz="2400">
              <a:latin typeface="Times New Roman" panose="02020603050405020304" charset="0"/>
              <a:ea typeface="宋体" panose="02010600030101010101" pitchFamily="2" charset="-122"/>
              <a:cs typeface="Times New Roman" panose="0202060305040502030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" name="文本框 4"/>
          <p:cNvSpPr txBox="1"/>
          <p:nvPr/>
        </p:nvSpPr>
        <p:spPr>
          <a:xfrm>
            <a:off x="507365" y="203835"/>
            <a:ext cx="10732770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1.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许多书籍被发现有乱涂乱画、下划线甚至被撕破的页面，</a:t>
            </a:r>
            <a:r>
              <a:rPr lang="zh-CN" altLang="en-US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这不仅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损坏了这些珍贵资源，</a:t>
            </a:r>
            <a:r>
              <a:rPr lang="zh-CN" altLang="en-US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</a:rPr>
              <a:t>还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破坏了同学们的阅读体验。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507365" y="1245870"/>
            <a:ext cx="11470005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2.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首先，我们的首要任务是小心处理每一本图书馆的书，包括轻轻翻页，避免在书中写字或画画。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507365" y="2261870"/>
            <a:ext cx="11026775" cy="1383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</a:rPr>
              <a:t>3.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此外，建议我们应该提醒对方遵守图书馆规则，及时报告损坏的书籍。原因是我们可以共同努力，维护一个每个人都有责任保护属于我们所有人的东西的系统。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4758690" y="1615123"/>
            <a:ext cx="5080000" cy="460375"/>
          </a:xfrm>
          <a:prstGeom prst="rect">
            <a:avLst/>
          </a:prstGeom>
        </p:spPr>
        <p:txBody>
          <a:bodyPr>
            <a:spAutoFit/>
          </a:bodyPr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(what</a:t>
            </a:r>
            <a:r>
              <a:rPr lang="zh-CN" altLang="en-US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观点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+ how</a:t>
            </a:r>
            <a:r>
              <a:rPr lang="zh-CN" altLang="en-US" sz="2400">
                <a:solidFill>
                  <a:srgbClr val="FF000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怎么做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)</a:t>
            </a:r>
            <a:endParaRPr lang="en-US" altLang="zh-CN" sz="2400">
              <a:solidFill>
                <a:srgbClr val="FF0000"/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4406900" y="3157538"/>
            <a:ext cx="5080000" cy="460375"/>
          </a:xfrm>
          <a:prstGeom prst="rect">
            <a:avLst/>
          </a:prstGeom>
        </p:spPr>
        <p:txBody>
          <a:bodyPr>
            <a:spAutoFit/>
          </a:bodyPr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(what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观点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+ why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为什么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)</a:t>
            </a:r>
            <a:endParaRPr lang="en-US" altLang="zh-CN" sz="2400">
              <a:solidFill>
                <a:srgbClr val="FF0000"/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07365" y="3764280"/>
            <a:ext cx="11130280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4.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最后但同样重要的是，将书籍视为珍宝的意识应该植根于每个人的心中，</a:t>
            </a:r>
            <a:r>
              <a:rPr lang="zh-CN" altLang="en-US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这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是培养我们学校社区责任感和自豪感的好方法。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8776335" y="4577080"/>
            <a:ext cx="3271520" cy="46037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en-US" altLang="zh-CN" sz="240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(what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观点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+ benefit</a:t>
            </a:r>
            <a:r>
              <a:rPr lang="zh-CN" altLang="en-US" sz="240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好处</a:t>
            </a:r>
            <a:r>
              <a:rPr lang="en-US" altLang="zh-CN" sz="240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)</a:t>
            </a:r>
            <a:endParaRPr lang="en-US" altLang="zh-CN" sz="2400">
              <a:solidFill>
                <a:srgbClr val="FF0000"/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11" name="文本框 10"/>
          <p:cNvSpPr txBox="1"/>
          <p:nvPr/>
        </p:nvSpPr>
        <p:spPr>
          <a:xfrm>
            <a:off x="507365" y="5006975"/>
            <a:ext cx="11540490" cy="1383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5.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让我们记住，保持高质量学习环境的关键在于所有学生的合作，无论他们的学习习惯或个人喜好如何。</a:t>
            </a:r>
            <a:r>
              <a:rPr lang="zh-CN" altLang="en-US" sz="2800">
                <a:highlight>
                  <a:srgbClr val="FFFF00"/>
                </a:highlight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只有</a:t>
            </a:r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我们共同努力，我们才能期待一个辉煌的未来。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729615" y="1827530"/>
            <a:ext cx="11280775" cy="138366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en-US" altLang="zh-CN" sz="28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Many books have been found with scribbles , underlines, and even torn pages, </a:t>
            </a:r>
            <a:r>
              <a:rPr lang="en-US" altLang="zh-CN" sz="2800" u="sng">
                <a:solidFill>
                  <a:srgbClr val="2E74B5"/>
                </a:solidFill>
                <a:latin typeface="Times New Roman" panose="02020603050405020304"/>
                <a:ea typeface="Times New Roman" panose="02020603050405020304"/>
              </a:rPr>
              <a:t>which </a:t>
            </a:r>
            <a:r>
              <a:rPr lang="en-US" altLang="zh-CN" sz="2800" u="sng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not only</a:t>
            </a:r>
            <a:r>
              <a:rPr lang="en-US" altLang="zh-CN" sz="2800" u="sng">
                <a:solidFill>
                  <a:srgbClr val="2E74B5"/>
                </a:solidFill>
                <a:latin typeface="Times New Roman" panose="02020603050405020304"/>
                <a:ea typeface="Times New Roman" panose="02020603050405020304"/>
              </a:rPr>
              <a:t> damages 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these valuable resources </a:t>
            </a:r>
            <a:r>
              <a:rPr lang="en-US" altLang="zh-CN" sz="2800" u="sng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but also </a:t>
            </a:r>
            <a:r>
              <a:rPr lang="en-US" altLang="zh-CN" sz="2800" u="sng">
                <a:solidFill>
                  <a:srgbClr val="2E74B5"/>
                </a:solidFill>
                <a:latin typeface="Times New Roman" panose="02020603050405020304"/>
                <a:ea typeface="Times New Roman" panose="02020603050405020304"/>
              </a:rPr>
              <a:t>ruins 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our fellow students’ reading experience.</a:t>
            </a:r>
            <a:endParaRPr lang="en-US" altLang="zh-CN" sz="2800">
              <a:solidFill>
                <a:srgbClr val="000000"/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29615" y="770890"/>
            <a:ext cx="10732770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许多书籍被发现有乱涂乱画、下划线甚至被撕破的页面，这不仅损坏了这些珍贵资源，还破坏了同学们的阅读体验。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6" name="文本框 5"/>
          <p:cNvSpPr txBox="1"/>
          <p:nvPr/>
        </p:nvSpPr>
        <p:spPr>
          <a:xfrm>
            <a:off x="528320" y="1550035"/>
            <a:ext cx="10408285" cy="1383665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en-US" altLang="zh-CN" sz="2800" u="sng">
                <a:solidFill>
                  <a:srgbClr val="2E74B5"/>
                </a:solidFill>
                <a:latin typeface="Times New Roman" panose="02020603050405020304"/>
                <a:ea typeface="Times New Roman" panose="02020603050405020304"/>
              </a:rPr>
              <a:t>First and foremost, a task of top priority for us is to 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handle every library book with care, </a:t>
            </a:r>
            <a:r>
              <a:rPr lang="en-US" altLang="zh-CN" sz="2800" u="sng">
                <a:solidFill>
                  <a:srgbClr val="2E74B5"/>
                </a:solidFill>
                <a:latin typeface="Times New Roman" panose="02020603050405020304"/>
                <a:ea typeface="Times New Roman" panose="02020603050405020304"/>
              </a:rPr>
              <a:t>including 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turning pages gently and avoiding writing or drawing in books. </a:t>
            </a:r>
            <a:endParaRPr lang="en-US" altLang="zh-CN" sz="2800">
              <a:solidFill>
                <a:srgbClr val="000000"/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377825" y="429895"/>
            <a:ext cx="11470005" cy="95313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首先，我们的首要任务是小心处理每一本图书馆的书，包括轻轻翻页，避免在书中写字或画画。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28320" y="4413885"/>
            <a:ext cx="11169015" cy="181483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en-US" altLang="zh-CN" sz="2800" u="sng">
                <a:solidFill>
                  <a:srgbClr val="2E74B5"/>
                </a:solidFill>
                <a:latin typeface="Times New Roman" panose="02020603050405020304"/>
                <a:ea typeface="Times New Roman" panose="02020603050405020304"/>
              </a:rPr>
              <a:t>Moreover, it’s suggested that we should 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remind each other to follow library rules and report damaged books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promptly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. </a:t>
            </a:r>
            <a:r>
              <a:rPr lang="en-US" altLang="zh-CN" sz="2800" u="sng">
                <a:solidFill>
                  <a:srgbClr val="2E74B5"/>
                </a:solidFill>
                <a:latin typeface="Times New Roman" panose="02020603050405020304"/>
                <a:ea typeface="Times New Roman" panose="02020603050405020304"/>
              </a:rPr>
              <a:t>The reason for it is </a:t>
            </a:r>
            <a:r>
              <a:rPr lang="en-US" altLang="zh-CN" sz="2800" u="sng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that</a:t>
            </a:r>
            <a:r>
              <a:rPr lang="en-US" altLang="zh-CN" sz="2800" u="sng">
                <a:solidFill>
                  <a:srgbClr val="2E74B5"/>
                </a:solidFill>
                <a:latin typeface="Times New Roman" panose="02020603050405020304"/>
                <a:ea typeface="Times New Roman" panose="02020603050405020304"/>
              </a:rPr>
              <a:t> 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we can work together to maintain a system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where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 everyone takes responsibility for protecting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what belongs to all of us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. </a:t>
            </a:r>
            <a:endParaRPr lang="en-US" altLang="zh-CN" sz="2800">
              <a:solidFill>
                <a:srgbClr val="000000"/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655320" y="2933700"/>
            <a:ext cx="10154285" cy="1383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</a:rPr>
              <a:t>此外，建议我们应该提醒对方遵守图书馆规则，及时报告损坏的书籍。原因是我们可以共同努力，维护一个每个人都有责任保护属于我们所有人的东西的系统。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文本框 3"/>
          <p:cNvSpPr txBox="1"/>
          <p:nvPr/>
        </p:nvSpPr>
        <p:spPr>
          <a:xfrm>
            <a:off x="607695" y="384175"/>
            <a:ext cx="10608945" cy="95313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最后但同样重要的是，将书籍视为珍宝的意识应该植根于每个人的心中，这是培养我们学校社区责任感和自豪感的好方法。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490855" y="1337310"/>
            <a:ext cx="11042650" cy="181483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en-US" altLang="zh-CN" sz="2800" u="sng">
                <a:solidFill>
                  <a:srgbClr val="2E74B5"/>
                </a:solidFill>
                <a:latin typeface="Times New Roman" panose="02020603050405020304"/>
                <a:ea typeface="Times New Roman" panose="02020603050405020304"/>
              </a:rPr>
              <a:t>Last but not least, the awareness of 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treating books as precious treasures </a:t>
            </a:r>
            <a:r>
              <a:rPr lang="en-US" altLang="zh-CN" sz="2800" u="sng">
                <a:solidFill>
                  <a:srgbClr val="2E74B5"/>
                </a:solidFill>
                <a:latin typeface="Times New Roman" panose="02020603050405020304"/>
                <a:ea typeface="Times New Roman" panose="02020603050405020304"/>
              </a:rPr>
              <a:t>should be rooted in everyone’s mind, which is a good way to 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cultivate/develop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/>
                <a:ea typeface="Times New Roman" panose="02020603050405020304"/>
              </a:rPr>
              <a:t>a sense of responsibility and pride </a:t>
            </a:r>
            <a:r>
              <a:rPr lang="en-US" altLang="zh-CN" sz="2800">
                <a:solidFill>
                  <a:srgbClr val="000000"/>
                </a:solidFill>
                <a:latin typeface="Times New Roman" panose="02020603050405020304"/>
                <a:ea typeface="Times New Roman" panose="02020603050405020304"/>
              </a:rPr>
              <a:t>in our school community.</a:t>
            </a:r>
            <a:endParaRPr lang="en-US" altLang="zh-CN" sz="2800">
              <a:solidFill>
                <a:srgbClr val="000000"/>
              </a:solidFill>
              <a:latin typeface="Times New Roman" panose="02020603050405020304"/>
              <a:ea typeface="Times New Roman" panose="02020603050405020304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490855" y="4598670"/>
            <a:ext cx="11042015" cy="1814830"/>
          </a:xfrm>
          <a:prstGeom prst="rect">
            <a:avLst/>
          </a:prstGeom>
        </p:spPr>
        <p:txBody>
          <a:bodyPr wrap="square">
            <a:spAutoFit/>
          </a:bodyPr>
          <a:p>
            <a:r>
              <a:rPr lang="en-US" altLang="zh-CN" sz="2800" u="sng">
                <a:solidFill>
                  <a:srgbClr val="2E74B5"/>
                </a:solidFill>
                <a:latin typeface="Times New Roman" panose="02020603050405020304"/>
                <a:ea typeface="Times New Roman" panose="02020603050405020304"/>
              </a:rPr>
              <a:t>Let’s bear in mind that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the key to maintaining a high-quality learning environment 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lies in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 the cooperation of all students,</a:t>
            </a:r>
            <a:r>
              <a:rPr lang="" altLang="en-US" sz="2800">
                <a:latin typeface="Times New Roman" panose="02020603050405020304" charset="0"/>
                <a:cs typeface="Times New Roman" panose="02020603050405020304" charset="0"/>
              </a:rPr>
              <a:t> 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regardless of</a:t>
            </a:r>
            <a:r>
              <a:rPr lang="" altLang="en-US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 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their study habits or personal preferences. </a:t>
            </a:r>
            <a:r>
              <a:rPr lang="en-US" altLang="zh-CN" sz="2800" u="sng">
                <a:solidFill>
                  <a:srgbClr val="2E74B5"/>
                </a:solidFill>
                <a:latin typeface="Times New Roman" panose="02020603050405020304"/>
                <a:ea typeface="Times New Roman" panose="02020603050405020304"/>
              </a:rPr>
              <a:t>Only 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with our joint efforts</a:t>
            </a:r>
            <a:r>
              <a:rPr lang="en-US" altLang="zh-CN" sz="2800">
                <a:solidFill>
                  <a:srgbClr val="FF0000"/>
                </a:solidFill>
                <a:latin typeface="Times New Roman" panose="02020603050405020304" charset="0"/>
                <a:cs typeface="Times New Roman" panose="02020603050405020304" charset="0"/>
              </a:rPr>
              <a:t> can we</a:t>
            </a:r>
            <a:r>
              <a:rPr lang="en-US" altLang="zh-CN" sz="2800">
                <a:latin typeface="Times New Roman" panose="02020603050405020304" charset="0"/>
                <a:cs typeface="Times New Roman" panose="02020603050405020304" charset="0"/>
              </a:rPr>
              <a:t> expect a brilliant future.</a:t>
            </a:r>
            <a:endParaRPr lang="en-US" altLang="zh-CN" sz="2800">
              <a:latin typeface="Times New Roman" panose="02020603050405020304" charset="0"/>
              <a:cs typeface="Times New Roman" panose="0202060305040502030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490855" y="3206115"/>
            <a:ext cx="10925810" cy="138366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zh-CN" altLang="en-US" sz="2800"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</a:rPr>
              <a:t>让我们记住，保持高质量学习环境的关键在于所有学生的合作，无论他们的学习习惯或个人喜好如何。只有我们共同努力，我们才能期待一个辉煌的未来。</a:t>
            </a:r>
            <a:endParaRPr lang="zh-CN" altLang="en-US" sz="2800"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2826</Words>
  <Application>WPS 演示</Application>
  <PresentationFormat>宽屏</PresentationFormat>
  <Paragraphs>66</Paragraphs>
  <Slides>7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7</vt:i4>
      </vt:variant>
    </vt:vector>
  </HeadingPairs>
  <TitlesOfParts>
    <vt:vector size="21" baseType="lpstr">
      <vt:lpstr>Arial</vt:lpstr>
      <vt:lpstr>宋体</vt:lpstr>
      <vt:lpstr>Wingdings</vt:lpstr>
      <vt:lpstr>Arial Unicode MS</vt:lpstr>
      <vt:lpstr>Calibri</vt:lpstr>
      <vt:lpstr>微软雅黑</vt:lpstr>
      <vt:lpstr>隶书</vt:lpstr>
      <vt:lpstr>Times New Roman</vt:lpstr>
      <vt:lpstr>PingFang SC</vt:lpstr>
      <vt:lpstr>Segoe Print</vt:lpstr>
      <vt:lpstr>Calibri</vt:lpstr>
      <vt:lpstr>Wingdings</vt:lpstr>
      <vt:lpstr>Times New Roman</vt:lpstr>
      <vt:lpstr>WPS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胡光倩。</cp:lastModifiedBy>
  <cp:revision>13</cp:revision>
  <dcterms:created xsi:type="dcterms:W3CDTF">2023-08-09T12:44:00Z</dcterms:created>
  <dcterms:modified xsi:type="dcterms:W3CDTF">2026-01-21T11:16:48Z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2052-12.1.0.24034</vt:lpwstr>
  </property>
  <property fmtid="{D5CDD505-2E9C-101B-9397-08002B2CF9AE}" pid="3" name="ICV">
    <vt:lpwstr>91E37796E4BE4BDA96B3541F4B5FDDDA_12</vt:lpwstr>
  </property>
</Properties>
</file>