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handoutMasterIdLst>
    <p:handoutMasterId r:id="rId26"/>
  </p:handoutMasterIdLst>
  <p:sldIdLst>
    <p:sldId id="256" r:id="rId3"/>
    <p:sldId id="257" r:id="rId4"/>
    <p:sldId id="258" r:id="rId5"/>
    <p:sldId id="259" r:id="rId6"/>
    <p:sldId id="262" r:id="rId7"/>
    <p:sldId id="263" r:id="rId8"/>
    <p:sldId id="261" r:id="rId9"/>
    <p:sldId id="264" r:id="rId10"/>
    <p:sldId id="266" r:id="rId11"/>
    <p:sldId id="267" r:id="rId12"/>
    <p:sldId id="268" r:id="rId13"/>
    <p:sldId id="269" r:id="rId14"/>
    <p:sldId id="270" r:id="rId15"/>
    <p:sldId id="272" r:id="rId16"/>
    <p:sldId id="282" r:id="rId17"/>
    <p:sldId id="271" r:id="rId18"/>
    <p:sldId id="273" r:id="rId19"/>
    <p:sldId id="274" r:id="rId20"/>
    <p:sldId id="275" r:id="rId21"/>
    <p:sldId id="281" r:id="rId22"/>
    <p:sldId id="277" r:id="rId23"/>
    <p:sldId id="278" r:id="rId24"/>
    <p:sldId id="279" r:id="rId25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4" userDrawn="1">
          <p15:clr>
            <a:srgbClr val="A4A3A4"/>
          </p15:clr>
        </p15:guide>
        <p15:guide id="2" pos="388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9B02"/>
    <a:srgbClr val="AA4D10"/>
    <a:srgbClr val="7E39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69" y="279"/>
      </p:cViewPr>
      <p:guideLst>
        <p:guide orient="horz" pos="2134"/>
        <p:guide pos="38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alphaModFix amt="70000"/>
          </a:blip>
          <a:srcRect r="135" b="8560"/>
          <a:stretch>
            <a:fillRect/>
          </a:stretch>
        </p:blipFill>
        <p:spPr>
          <a:xfrm>
            <a:off x="0" y="0"/>
            <a:ext cx="12192635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3642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alphaModFix amt="70000"/>
          </a:blip>
          <a:srcRect r="135" b="8560"/>
          <a:stretch>
            <a:fillRect/>
          </a:stretch>
        </p:blipFill>
        <p:spPr>
          <a:xfrm>
            <a:off x="0" y="0"/>
            <a:ext cx="12192635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alphaModFix amt="70000"/>
          </a:blip>
          <a:srcRect r="135" b="8560"/>
          <a:stretch>
            <a:fillRect/>
          </a:stretch>
        </p:blipFill>
        <p:spPr>
          <a:xfrm>
            <a:off x="0" y="0"/>
            <a:ext cx="12192635" cy="6858000"/>
          </a:xfrm>
          <a:prstGeom prst="rect">
            <a:avLst/>
          </a:prstGeom>
        </p:spPr>
      </p:pic>
      <p:pic>
        <p:nvPicPr>
          <p:cNvPr id="2" name="图片 1" descr="后羿射日 副本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950" y="3352800"/>
            <a:ext cx="2651760" cy="3716020"/>
          </a:xfrm>
          <a:prstGeom prst="rect">
            <a:avLst/>
          </a:prstGeom>
        </p:spPr>
      </p:pic>
      <p:sp>
        <p:nvSpPr>
          <p:cNvPr id="7" name="圆角矩形 6"/>
          <p:cNvSpPr/>
          <p:nvPr userDrawn="1"/>
        </p:nvSpPr>
        <p:spPr>
          <a:xfrm>
            <a:off x="1249045" y="1201420"/>
            <a:ext cx="9908540" cy="4788535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alphaModFix amt="70000"/>
          </a:blip>
          <a:srcRect r="135" b="8560"/>
          <a:stretch>
            <a:fillRect/>
          </a:stretch>
        </p:blipFill>
        <p:spPr>
          <a:xfrm>
            <a:off x="0" y="0"/>
            <a:ext cx="12192635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636905" y="431800"/>
            <a:ext cx="11170285" cy="6022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>
            <a:alphaModFix amt="70000"/>
          </a:blip>
          <a:srcRect r="135" b="8560"/>
          <a:stretch>
            <a:fillRect/>
          </a:stretch>
        </p:blipFill>
        <p:spPr>
          <a:xfrm>
            <a:off x="0" y="0"/>
            <a:ext cx="12192635" cy="6858000"/>
          </a:xfrm>
          <a:prstGeom prst="rect">
            <a:avLst/>
          </a:prstGeom>
        </p:spPr>
      </p:pic>
      <p:pic>
        <p:nvPicPr>
          <p:cNvPr id="2" name="图片 1" descr="后羿射日 副本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7950" y="3352800"/>
            <a:ext cx="2651760" cy="3716020"/>
          </a:xfrm>
          <a:prstGeom prst="rect">
            <a:avLst/>
          </a:prstGeom>
        </p:spPr>
      </p:pic>
      <p:sp>
        <p:nvSpPr>
          <p:cNvPr id="8" name="圆角矩形 7"/>
          <p:cNvSpPr/>
          <p:nvPr userDrawn="1"/>
        </p:nvSpPr>
        <p:spPr>
          <a:xfrm>
            <a:off x="1249045" y="1602740"/>
            <a:ext cx="9908540" cy="3408680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>
            <a:alphaModFix amt="70000"/>
          </a:blip>
          <a:srcRect r="135" b="8560"/>
          <a:stretch>
            <a:fillRect/>
          </a:stretch>
        </p:blipFill>
        <p:spPr>
          <a:xfrm>
            <a:off x="0" y="0"/>
            <a:ext cx="12192635" cy="6858000"/>
          </a:xfrm>
          <a:prstGeom prst="rect">
            <a:avLst/>
          </a:prstGeom>
        </p:spPr>
      </p:pic>
      <p:pic>
        <p:nvPicPr>
          <p:cNvPr id="2" name="图片 1" descr="后羿射日 副本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7950" y="3352800"/>
            <a:ext cx="2651760" cy="37160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tags" Target="../tags/tag30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6.xml"/><Relationship Id="rId6" Type="http://schemas.openxmlformats.org/officeDocument/2006/relationships/image" Target="../media/image18.pn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后羿射日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825" y="887730"/>
            <a:ext cx="9380220" cy="5276850"/>
          </a:xfrm>
          <a:prstGeom prst="round2Diag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文本框 9"/>
          <p:cNvSpPr txBox="1"/>
          <p:nvPr/>
        </p:nvSpPr>
        <p:spPr>
          <a:xfrm>
            <a:off x="172085" y="241300"/>
            <a:ext cx="3665220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00" b="1">
                <a:latin typeface="楷体" panose="02010609060101010101" charset="-122"/>
                <a:ea typeface="楷体" panose="02010609060101010101" charset="-122"/>
              </a:rPr>
              <a:t>部编版小学语文二年级下册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4642485" y="1862455"/>
            <a:ext cx="701040" cy="628650"/>
            <a:chOff x="7311" y="2933"/>
            <a:chExt cx="1104" cy="990"/>
          </a:xfrm>
        </p:grpSpPr>
        <p:sp>
          <p:nvSpPr>
            <p:cNvPr id="11" name="椭圆 10"/>
            <p:cNvSpPr/>
            <p:nvPr/>
          </p:nvSpPr>
          <p:spPr>
            <a:xfrm>
              <a:off x="7311" y="2933"/>
              <a:ext cx="974" cy="99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7341" y="2981"/>
              <a:ext cx="1075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>
                  <a:latin typeface="黑体" panose="02010609060101010101" charset="-122"/>
                  <a:ea typeface="黑体" panose="02010609060101010101" charset="-122"/>
                </a:rPr>
                <a:t>22</a:t>
              </a: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5530215" y="1814830"/>
            <a:ext cx="252603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latin typeface="华文楷体" panose="02010600040101010101" charset="-122"/>
                <a:ea typeface="华文楷体" panose="02010600040101010101" charset="-122"/>
              </a:rPr>
              <a:t>羿射九日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5637530" y="1390015"/>
            <a:ext cx="153606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 sz="2800">
                <a:solidFill>
                  <a:schemeClr val="accent2"/>
                </a:solidFill>
                <a:latin typeface="黑体" panose="02010609060101010101" charset="-122"/>
                <a:ea typeface="黑体" panose="02010609060101010101" charset="-122"/>
              </a:rPr>
              <a:t>yì shè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60985" y="179705"/>
            <a:ext cx="2649855" cy="645160"/>
            <a:chOff x="7311" y="2873"/>
            <a:chExt cx="4173" cy="1016"/>
          </a:xfrm>
        </p:grpSpPr>
        <p:sp>
          <p:nvSpPr>
            <p:cNvPr id="13" name="文本框 12"/>
            <p:cNvSpPr txBox="1"/>
            <p:nvPr/>
          </p:nvSpPr>
          <p:spPr>
            <a:xfrm>
              <a:off x="8161" y="2873"/>
              <a:ext cx="3323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>
                  <a:latin typeface="华文楷体" panose="02010600040101010101" charset="-122"/>
                  <a:ea typeface="华文楷体" panose="02010600040101010101" charset="-122"/>
                </a:rPr>
                <a:t>羿</a:t>
              </a:r>
              <a:r>
                <a:rPr lang="zh-CN" altLang="en-US" sz="3600" b="1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rPr>
                <a:t>射</a:t>
              </a:r>
              <a:r>
                <a:rPr lang="zh-CN" altLang="en-US" sz="3600" b="1">
                  <a:latin typeface="华文楷体" panose="02010600040101010101" charset="-122"/>
                  <a:ea typeface="华文楷体" panose="02010600040101010101" charset="-122"/>
                </a:rPr>
                <a:t>九日</a:t>
              </a:r>
            </a:p>
          </p:txBody>
        </p:sp>
        <p:sp>
          <p:nvSpPr>
            <p:cNvPr id="11" name="椭圆 10"/>
            <p:cNvSpPr/>
            <p:nvPr/>
          </p:nvSpPr>
          <p:spPr>
            <a:xfrm>
              <a:off x="7311" y="2933"/>
              <a:ext cx="910" cy="869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7341" y="2981"/>
              <a:ext cx="107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latin typeface="黑体" panose="02010609060101010101" charset="-122"/>
                  <a:ea typeface="黑体" panose="02010609060101010101" charset="-122"/>
                </a:rPr>
                <a:t>22</a:t>
              </a: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5005070" y="1466215"/>
            <a:ext cx="266509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solidFill>
                  <a:schemeClr val="accent3">
                    <a:lumMod val="75000"/>
                  </a:schemeClr>
                </a:solidFill>
                <a:latin typeface="华文楷体" panose="02010600040101010101" charset="-122"/>
                <a:ea typeface="华文楷体" panose="02010600040101010101" charset="-122"/>
              </a:rPr>
              <a:t>感受神奇</a:t>
            </a:r>
          </a:p>
        </p:txBody>
      </p:sp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397760" y="5188585"/>
            <a:ext cx="49701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不出声、不指读、有圈画</a:t>
            </a: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6772910" y="4886325"/>
            <a:ext cx="108013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>
                <a:solidFill>
                  <a:srgbClr val="C00000"/>
                </a:solidFill>
              </a:rPr>
              <a:t>⭐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7879715" y="5188585"/>
            <a:ext cx="20586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说清楚</a:t>
            </a: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9036685" y="4886325"/>
            <a:ext cx="108013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>
                <a:solidFill>
                  <a:srgbClr val="C00000"/>
                </a:solidFill>
              </a:rPr>
              <a:t>⭐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008505" y="2395220"/>
            <a:ext cx="8452485" cy="378460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xmlns="" type="text"/>
              </a:ext>
            </a:extLst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>
                <a:solidFill>
                  <a:schemeClr val="accent3">
                    <a:lumMod val="75000"/>
                  </a:schemeClr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默读圈画：</a:t>
            </a:r>
            <a:r>
              <a:rPr lang="zh-CN" altLang="en-US" sz="3200">
                <a:solidFill>
                  <a:schemeClr val="accent3">
                    <a:lumMod val="75000"/>
                  </a:schemeClr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默读第</a:t>
            </a:r>
            <a:r>
              <a:rPr lang="en-US" altLang="zh-CN" sz="3200">
                <a:solidFill>
                  <a:schemeClr val="accent3">
                    <a:lumMod val="75000"/>
                  </a:schemeClr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1</a:t>
            </a:r>
            <a:r>
              <a:rPr lang="zh-CN" altLang="en-US" sz="3200">
                <a:solidFill>
                  <a:schemeClr val="accent3">
                    <a:lumMod val="75000"/>
                  </a:schemeClr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自然段，找找这里有哪些</a:t>
            </a:r>
            <a:r>
              <a:rPr lang="en-US" altLang="zh-CN" sz="3200">
                <a:solidFill>
                  <a:schemeClr val="accent3">
                    <a:lumMod val="75000"/>
                  </a:schemeClr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                       </a:t>
            </a:r>
            <a:r>
              <a:rPr lang="zh-CN" altLang="en-US" sz="3200">
                <a:solidFill>
                  <a:schemeClr val="accent3">
                    <a:lumMod val="75000"/>
                  </a:schemeClr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神奇的地方，圈画出来。</a:t>
            </a:r>
          </a:p>
          <a:p>
            <a:pPr algn="l">
              <a:lnSpc>
                <a:spcPct val="150000"/>
              </a:lnSpc>
            </a:pPr>
            <a:r>
              <a:rPr lang="zh-CN" altLang="en-US" sz="3200" b="1">
                <a:solidFill>
                  <a:schemeClr val="accent3">
                    <a:lumMod val="75000"/>
                  </a:schemeClr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同桌交流：</a:t>
            </a:r>
            <a:r>
              <a:rPr lang="zh-CN" altLang="en-US" sz="3200">
                <a:solidFill>
                  <a:schemeClr val="accent3">
                    <a:lumMod val="75000"/>
                  </a:schemeClr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把你觉得神奇的地方说给同桌听。</a:t>
            </a:r>
            <a:endParaRPr lang="zh-CN" altLang="en-US" sz="3200">
              <a:solidFill>
                <a:schemeClr val="accent3">
                  <a:lumMod val="75000"/>
                </a:schemeClr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pPr algn="l">
              <a:lnSpc>
                <a:spcPct val="150000"/>
              </a:lnSpc>
            </a:pPr>
            <a:endParaRPr lang="zh-CN" altLang="en-US" sz="3200">
              <a:solidFill>
                <a:schemeClr val="accent3">
                  <a:lumMod val="75000"/>
                </a:schemeClr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pPr algn="l">
              <a:lnSpc>
                <a:spcPct val="150000"/>
              </a:lnSpc>
            </a:pPr>
            <a:endParaRPr lang="zh-CN" altLang="en-US" sz="3200">
              <a:solidFill>
                <a:schemeClr val="accent3">
                  <a:lumMod val="75000"/>
                </a:schemeClr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12" grpId="0"/>
      <p:bldP spid="1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60985" y="179705"/>
            <a:ext cx="2649855" cy="645160"/>
            <a:chOff x="7311" y="2873"/>
            <a:chExt cx="4173" cy="1016"/>
          </a:xfrm>
        </p:grpSpPr>
        <p:sp>
          <p:nvSpPr>
            <p:cNvPr id="13" name="文本框 12"/>
            <p:cNvSpPr txBox="1"/>
            <p:nvPr/>
          </p:nvSpPr>
          <p:spPr>
            <a:xfrm>
              <a:off x="8161" y="2873"/>
              <a:ext cx="3323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>
                  <a:latin typeface="华文楷体" panose="02010600040101010101" charset="-122"/>
                  <a:ea typeface="华文楷体" panose="02010600040101010101" charset="-122"/>
                </a:rPr>
                <a:t>羿</a:t>
              </a:r>
              <a:r>
                <a:rPr lang="zh-CN" altLang="en-US" sz="3600" b="1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rPr>
                <a:t>射</a:t>
              </a:r>
              <a:r>
                <a:rPr lang="zh-CN" altLang="en-US" sz="3600" b="1">
                  <a:latin typeface="华文楷体" panose="02010600040101010101" charset="-122"/>
                  <a:ea typeface="华文楷体" panose="02010600040101010101" charset="-122"/>
                </a:rPr>
                <a:t>九日</a:t>
              </a:r>
            </a:p>
          </p:txBody>
        </p:sp>
        <p:sp>
          <p:nvSpPr>
            <p:cNvPr id="11" name="椭圆 10"/>
            <p:cNvSpPr/>
            <p:nvPr/>
          </p:nvSpPr>
          <p:spPr>
            <a:xfrm>
              <a:off x="7311" y="2933"/>
              <a:ext cx="910" cy="869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7341" y="2981"/>
              <a:ext cx="107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latin typeface="黑体" panose="02010609060101010101" charset="-122"/>
                  <a:ea typeface="黑体" panose="02010609060101010101" charset="-122"/>
                </a:rPr>
                <a:t>22</a:t>
              </a: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363345" y="1600200"/>
            <a:ext cx="9834245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128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877492575"/>
                </a:ext>
              </a:extLst>
            </a:pPr>
            <a:r>
              <a:rPr lang="zh-CN" altLang="en-US" sz="3200" b="1">
                <a:latin typeface="华文楷体" panose="02010600040101010101" charset="-122"/>
                <a:ea typeface="华文楷体" panose="02010600040101010101" charset="-122"/>
              </a:rPr>
              <a:t>很久很久以前，在世界最东边的海上，生长着一棵大树叫扶桑。扶桑的枝头站着一个太阳，底下还有九个太阳。每天天快亮时，扶桑枝头的太阳就坐上两轮车，开始从东往西穿过天空。十个太阳轮换，给大地万物带来光明和温暖。</a:t>
            </a:r>
          </a:p>
        </p:txBody>
      </p:sp>
      <p:sp>
        <p:nvSpPr>
          <p:cNvPr id="5" name="椭圆 4"/>
          <p:cNvSpPr/>
          <p:nvPr/>
        </p:nvSpPr>
        <p:spPr>
          <a:xfrm>
            <a:off x="7955915" y="1784350"/>
            <a:ext cx="959485" cy="697865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016125" y="1860550"/>
            <a:ext cx="843470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160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1463267244"/>
                </a:ext>
              </a:extLst>
            </a:pPr>
            <a:r>
              <a:rPr lang="zh-CN" altLang="en-US" sz="4000" b="1">
                <a:solidFill>
                  <a:srgbClr val="CD9B02"/>
                </a:solidFill>
                <a:latin typeface="华文楷体" panose="02010600040101010101" charset="-122"/>
                <a:ea typeface="华文楷体" panose="02010600040101010101" charset="-122"/>
              </a:rPr>
              <a:t>扶桑在碧海之中，长者数千丈，大二千余围。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907915" y="3563620"/>
            <a:ext cx="588391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160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1463267244"/>
                </a:ext>
              </a:extLst>
            </a:pPr>
            <a:r>
              <a:rPr lang="en-US" altLang="zh-CN" sz="4000" b="1">
                <a:solidFill>
                  <a:srgbClr val="CD9B02"/>
                </a:solidFill>
                <a:latin typeface="华文楷体" panose="02010600040101010101" charset="-122"/>
                <a:ea typeface="华文楷体" panose="02010600040101010101" charset="-122"/>
              </a:rPr>
              <a:t>——</a:t>
            </a:r>
            <a:r>
              <a:rPr lang="zh-CN" altLang="en-US" sz="4000" b="1">
                <a:solidFill>
                  <a:srgbClr val="CD9B02"/>
                </a:solidFill>
                <a:latin typeface="华文楷体" panose="02010600040101010101" charset="-122"/>
                <a:ea typeface="华文楷体" panose="02010600040101010101" charset="-122"/>
              </a:rPr>
              <a:t>《海内十洲记》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134725" y="525399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扶桑数视频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35" y="0"/>
            <a:ext cx="12192635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60985" y="179705"/>
            <a:ext cx="2649855" cy="645160"/>
            <a:chOff x="7311" y="2873"/>
            <a:chExt cx="4173" cy="1016"/>
          </a:xfrm>
        </p:grpSpPr>
        <p:sp>
          <p:nvSpPr>
            <p:cNvPr id="13" name="文本框 12"/>
            <p:cNvSpPr txBox="1"/>
            <p:nvPr/>
          </p:nvSpPr>
          <p:spPr>
            <a:xfrm>
              <a:off x="8161" y="2873"/>
              <a:ext cx="3323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>
                  <a:latin typeface="华文楷体" panose="02010600040101010101" charset="-122"/>
                  <a:ea typeface="华文楷体" panose="02010600040101010101" charset="-122"/>
                </a:rPr>
                <a:t>羿</a:t>
              </a:r>
              <a:r>
                <a:rPr lang="zh-CN" altLang="en-US" sz="3600" b="1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rPr>
                <a:t>射</a:t>
              </a:r>
              <a:r>
                <a:rPr lang="zh-CN" altLang="en-US" sz="3600" b="1">
                  <a:latin typeface="华文楷体" panose="02010600040101010101" charset="-122"/>
                  <a:ea typeface="华文楷体" panose="02010600040101010101" charset="-122"/>
                </a:rPr>
                <a:t>九日</a:t>
              </a:r>
            </a:p>
          </p:txBody>
        </p:sp>
        <p:sp>
          <p:nvSpPr>
            <p:cNvPr id="11" name="椭圆 10"/>
            <p:cNvSpPr/>
            <p:nvPr/>
          </p:nvSpPr>
          <p:spPr>
            <a:xfrm>
              <a:off x="7311" y="2933"/>
              <a:ext cx="910" cy="869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7341" y="2981"/>
              <a:ext cx="107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latin typeface="黑体" panose="02010609060101010101" charset="-122"/>
                  <a:ea typeface="黑体" panose="02010609060101010101" charset="-122"/>
                </a:rPr>
                <a:t>22</a:t>
              </a: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450975" y="1609725"/>
            <a:ext cx="943737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128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877492575"/>
                </a:ext>
              </a:extLst>
            </a:pPr>
            <a:r>
              <a:rPr lang="zh-CN" altLang="en-US" sz="3200" b="1" dirty="0">
                <a:latin typeface="华文楷体" panose="02010600040101010101" charset="-122"/>
                <a:ea typeface="华文楷体" panose="02010600040101010101" charset="-122"/>
              </a:rPr>
              <a:t>很久很久以前，在世界最东边的海上，生长着一棵大树叫扶桑。扶桑的枝头站着一个太阳，底下还有九个太阳。每天天快亮时，扶桑枝头的太阳就坐上两轮车，开始从东往西穿过天空。十个太阳轮换，给大地万物带来光明和温暖。</a:t>
            </a:r>
          </a:p>
        </p:txBody>
      </p:sp>
      <p:sp>
        <p:nvSpPr>
          <p:cNvPr id="5" name="椭圆 4"/>
          <p:cNvSpPr/>
          <p:nvPr>
            <p:custDataLst>
              <p:tags r:id="rId1"/>
            </p:custDataLst>
          </p:nvPr>
        </p:nvSpPr>
        <p:spPr>
          <a:xfrm>
            <a:off x="2324735" y="2572385"/>
            <a:ext cx="464820" cy="513715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F3645343-7DE0-308D-86A4-44F82E6504E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027008" y="1806898"/>
            <a:ext cx="843220" cy="544580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  <p:bldP spid="6" grpId="0" bldLvl="0" animBg="1"/>
      <p:bldP spid="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665A1-F09E-EB88-BA3C-CDF8CA1E8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28A6B463-A191-4F29-FE14-E65843A2C81B}"/>
              </a:ext>
            </a:extLst>
          </p:cNvPr>
          <p:cNvGrpSpPr/>
          <p:nvPr/>
        </p:nvGrpSpPr>
        <p:grpSpPr>
          <a:xfrm>
            <a:off x="260985" y="179705"/>
            <a:ext cx="2649855" cy="645160"/>
            <a:chOff x="7311" y="2873"/>
            <a:chExt cx="4173" cy="1016"/>
          </a:xfrm>
        </p:grpSpPr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FA7EC714-0110-210E-1129-80617E1A5984}"/>
                </a:ext>
              </a:extLst>
            </p:cNvPr>
            <p:cNvSpPr txBox="1"/>
            <p:nvPr/>
          </p:nvSpPr>
          <p:spPr>
            <a:xfrm>
              <a:off x="8161" y="2873"/>
              <a:ext cx="3323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>
                  <a:latin typeface="华文楷体" panose="02010600040101010101" charset="-122"/>
                  <a:ea typeface="华文楷体" panose="02010600040101010101" charset="-122"/>
                </a:rPr>
                <a:t>羿</a:t>
              </a:r>
              <a:r>
                <a:rPr lang="zh-CN" altLang="en-US" sz="3600" b="1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rPr>
                <a:t>射</a:t>
              </a:r>
              <a:r>
                <a:rPr lang="zh-CN" altLang="en-US" sz="3600" b="1">
                  <a:latin typeface="华文楷体" panose="02010600040101010101" charset="-122"/>
                  <a:ea typeface="华文楷体" panose="02010600040101010101" charset="-122"/>
                </a:rPr>
                <a:t>九日</a:t>
              </a:r>
            </a:p>
          </p:txBody>
        </p:sp>
        <p:sp>
          <p:nvSpPr>
            <p:cNvPr id="11" name="椭圆 10">
              <a:extLst>
                <a:ext uri="{FF2B5EF4-FFF2-40B4-BE49-F238E27FC236}">
                  <a16:creationId xmlns:a16="http://schemas.microsoft.com/office/drawing/2014/main" id="{A3CC384C-47C1-C31E-6BD4-C38823E9B0AA}"/>
                </a:ext>
              </a:extLst>
            </p:cNvPr>
            <p:cNvSpPr/>
            <p:nvPr/>
          </p:nvSpPr>
          <p:spPr>
            <a:xfrm>
              <a:off x="7311" y="2933"/>
              <a:ext cx="910" cy="869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7726EF36-DB79-2890-F2A0-D07AE96708E9}"/>
                </a:ext>
              </a:extLst>
            </p:cNvPr>
            <p:cNvSpPr txBox="1"/>
            <p:nvPr/>
          </p:nvSpPr>
          <p:spPr>
            <a:xfrm>
              <a:off x="7341" y="2981"/>
              <a:ext cx="107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latin typeface="黑体" panose="02010609060101010101" charset="-122"/>
                  <a:ea typeface="黑体" panose="02010609060101010101" charset="-122"/>
                </a:rPr>
                <a:t>22</a:t>
              </a:r>
            </a:p>
          </p:txBody>
        </p:sp>
      </p:grpSp>
      <p:sp>
        <p:nvSpPr>
          <p:cNvPr id="4" name="文本框 3">
            <a:extLst>
              <a:ext uri="{FF2B5EF4-FFF2-40B4-BE49-F238E27FC236}">
                <a16:creationId xmlns:a16="http://schemas.microsoft.com/office/drawing/2014/main" id="{E023DEE9-33AC-51BD-6F46-88D53316870D}"/>
              </a:ext>
            </a:extLst>
          </p:cNvPr>
          <p:cNvSpPr txBox="1"/>
          <p:nvPr/>
        </p:nvSpPr>
        <p:spPr>
          <a:xfrm>
            <a:off x="1450975" y="1609725"/>
            <a:ext cx="943737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128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877492575"/>
                </a:ext>
              </a:extLst>
            </a:pPr>
            <a:r>
              <a:rPr lang="zh-CN" altLang="en-US" sz="3200" b="1" dirty="0">
                <a:latin typeface="华文楷体" panose="02010600040101010101" charset="-122"/>
                <a:ea typeface="华文楷体" panose="02010600040101010101" charset="-122"/>
              </a:rPr>
              <a:t>很久很久以前，在世界最东边的海上，生长着一棵大树叫扶桑。扶桑的枝头站着一个太阳，底下还有九个太阳。每天天快亮时，扶桑枝头的太阳就坐上两轮车，开始从东往西穿过天空。十个太阳轮换，给大地万物带来光明和温暖。</a:t>
            </a: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D75F6191-BA0E-E055-8D4E-9B05C79BE6C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831029" y="2594287"/>
            <a:ext cx="464820" cy="513715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6988089F-60A8-3DED-F9AF-33374CC1D01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323822" y="2594286"/>
            <a:ext cx="464820" cy="513715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E14B286B-639F-D66C-CEA8-08BAFCF5CF2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27008" y="1806898"/>
            <a:ext cx="843220" cy="544580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378437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  <p:bldP spid="6" grpId="0" bldLvl="0" animBg="1"/>
      <p:bldP spid="6" grpId="1" animBg="1"/>
      <p:bldP spid="7" grpId="0" bldLvl="0" animBg="1"/>
      <p:bldP spid="7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圆角矩形 11"/>
          <p:cNvSpPr/>
          <p:nvPr userDrawn="1"/>
        </p:nvSpPr>
        <p:spPr>
          <a:xfrm>
            <a:off x="1148080" y="434975"/>
            <a:ext cx="10069830" cy="2993390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594485" y="675640"/>
            <a:ext cx="938276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128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877492575"/>
                </a:ext>
              </a:extLst>
            </a:pPr>
            <a:r>
              <a:rPr lang="zh-CN" altLang="en-US" sz="3200" b="1">
                <a:latin typeface="华文楷体" panose="02010600040101010101" charset="-122"/>
                <a:ea typeface="华文楷体" panose="02010600040101010101" charset="-122"/>
              </a:rPr>
              <a:t>可是，有一天，这十个太阳觉得轮流值日太没意思啦，于是，他们一齐跑了出来，出现在天空中。十个太阳像十个大火球，炙烤着大地。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146800" y="2043430"/>
            <a:ext cx="49657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 sz="2000">
                <a:solidFill>
                  <a:srgbClr val="CD9B02"/>
                </a:solidFill>
              </a:rPr>
              <a:t>zhì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圆角矩形 11"/>
          <p:cNvSpPr/>
          <p:nvPr userDrawn="1"/>
        </p:nvSpPr>
        <p:spPr>
          <a:xfrm>
            <a:off x="1148080" y="434975"/>
            <a:ext cx="10069830" cy="2993390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594485" y="675640"/>
            <a:ext cx="938276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128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877492575"/>
                </a:ext>
              </a:extLst>
            </a:pPr>
            <a:r>
              <a:rPr lang="zh-CN" altLang="en-US" sz="3200" b="1">
                <a:latin typeface="华文楷体" panose="02010600040101010101" charset="-122"/>
                <a:ea typeface="华文楷体" panose="02010600040101010101" charset="-122"/>
              </a:rPr>
              <a:t>可是，有一天，这十个太阳觉得轮流值日太没意思啦，于是，他们一齐跑了出来，出现在天空中。</a:t>
            </a:r>
            <a:r>
              <a:rPr lang="zh-CN" altLang="en-US" sz="32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十个太阳像十个大火球，炙烤着大地。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146800" y="2043430"/>
            <a:ext cx="49657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 sz="2000">
                <a:solidFill>
                  <a:srgbClr val="CD9B02"/>
                </a:solidFill>
              </a:rPr>
              <a:t>zhì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圆角矩形 11"/>
          <p:cNvSpPr/>
          <p:nvPr userDrawn="1"/>
        </p:nvSpPr>
        <p:spPr>
          <a:xfrm>
            <a:off x="1148080" y="434975"/>
            <a:ext cx="10069830" cy="5112385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594485" y="675640"/>
            <a:ext cx="938276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128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877492575"/>
                </a:ext>
              </a:extLst>
            </a:pPr>
            <a:r>
              <a:rPr lang="zh-CN" altLang="en-US" sz="3200" b="1">
                <a:solidFill>
                  <a:schemeClr val="bg1">
                    <a:lumMod val="85000"/>
                  </a:schemeClr>
                </a:solidFill>
                <a:latin typeface="华文楷体" panose="02010600040101010101" charset="-122"/>
                <a:ea typeface="华文楷体" panose="02010600040101010101" charset="-122"/>
              </a:rPr>
              <a:t>可是，有一天，这十个太阳觉得轮流值日太没意思啦，于是，他们一齐跑了出来，出现在天空中。</a:t>
            </a:r>
            <a:r>
              <a:rPr lang="zh-CN" altLang="en-US" sz="32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十个太阳像十个大火球，炙烤着大地。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146800" y="2043430"/>
            <a:ext cx="49657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 sz="2000">
                <a:solidFill>
                  <a:srgbClr val="CD9B02"/>
                </a:solidFill>
              </a:rPr>
              <a:t>zhì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594485" y="2982595"/>
            <a:ext cx="938276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128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877492575"/>
                </a:ext>
              </a:extLst>
            </a:pPr>
            <a:r>
              <a:rPr lang="zh-CN" altLang="en-US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禾苗被晒枯了，土地被烤焦了，江河里的水快要蒸干了，连地上的沙石好像都要熔化了。人类的日子非常艰难。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圆角矩形 11"/>
          <p:cNvSpPr/>
          <p:nvPr userDrawn="1"/>
        </p:nvSpPr>
        <p:spPr>
          <a:xfrm>
            <a:off x="1148080" y="434975"/>
            <a:ext cx="10069830" cy="5112385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594485" y="675640"/>
            <a:ext cx="938276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128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877492575"/>
                </a:ext>
              </a:extLst>
            </a:pPr>
            <a:r>
              <a:rPr lang="zh-CN" altLang="en-US" sz="3200" b="1">
                <a:solidFill>
                  <a:schemeClr val="bg1">
                    <a:lumMod val="85000"/>
                  </a:schemeClr>
                </a:solidFill>
                <a:latin typeface="华文楷体" panose="02010600040101010101" charset="-122"/>
                <a:ea typeface="华文楷体" panose="02010600040101010101" charset="-122"/>
              </a:rPr>
              <a:t>可是，有一天，这十个太阳觉得轮流值日太没意思啦，于是，他们一齐跑了出来，出现在天空中。</a:t>
            </a:r>
            <a:r>
              <a:rPr lang="zh-CN" altLang="en-US" sz="32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十个太阳像十个大火球，炙烤着大地。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146800" y="2043430"/>
            <a:ext cx="49657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 sz="2000">
                <a:solidFill>
                  <a:srgbClr val="CD9B02"/>
                </a:solidFill>
              </a:rPr>
              <a:t>zhì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594485" y="2840355"/>
            <a:ext cx="938276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128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877492575"/>
                </a:ext>
              </a:extLst>
            </a:pPr>
            <a:r>
              <a:rPr lang="zh-CN" altLang="en-US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禾苗被</a:t>
            </a:r>
            <a:r>
              <a:rPr lang="zh-CN" altLang="en-US" sz="32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晒枯</a:t>
            </a:r>
            <a:r>
              <a:rPr lang="zh-CN" altLang="en-US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了，土地被</a:t>
            </a:r>
            <a:r>
              <a:rPr lang="zh-CN" altLang="en-US" sz="32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烤焦</a:t>
            </a:r>
            <a:r>
              <a:rPr lang="zh-CN" altLang="en-US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了，江河里的水快要</a:t>
            </a:r>
            <a:r>
              <a:rPr lang="zh-CN" altLang="en-US" sz="32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蒸干</a:t>
            </a:r>
            <a:r>
              <a:rPr lang="zh-CN" altLang="en-US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了，连地上的沙石好像都要</a:t>
            </a:r>
            <a:r>
              <a:rPr lang="zh-CN" altLang="en-US" sz="32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熔化</a:t>
            </a:r>
            <a:r>
              <a:rPr lang="zh-CN" altLang="en-US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了。人类的日子非常艰难。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939800" y="426720"/>
            <a:ext cx="4140200" cy="2353310"/>
          </a:xfrm>
          <a:prstGeom prst="round2DiagRect">
            <a:avLst/>
          </a:prstGeom>
          <a:ln w="38100">
            <a:solidFill>
              <a:schemeClr val="accent3"/>
            </a:solidFill>
          </a:ln>
        </p:spPr>
      </p:pic>
      <p:pic>
        <p:nvPicPr>
          <p:cNvPr id="3" name="图片 2"/>
          <p:cNvPicPr/>
          <p:nvPr/>
        </p:nvPicPr>
        <p:blipFill>
          <a:blip r:embed="rId3"/>
          <a:stretch>
            <a:fillRect/>
          </a:stretch>
        </p:blipFill>
        <p:spPr>
          <a:xfrm>
            <a:off x="6804660" y="426720"/>
            <a:ext cx="4140200" cy="2353310"/>
          </a:xfrm>
          <a:prstGeom prst="round2DiagRect">
            <a:avLst/>
          </a:prstGeom>
          <a:ln w="38100">
            <a:solidFill>
              <a:schemeClr val="accent3"/>
            </a:solidFill>
          </a:ln>
        </p:spPr>
      </p:pic>
      <p:pic>
        <p:nvPicPr>
          <p:cNvPr id="4" name="图片 3"/>
          <p:cNvPicPr/>
          <p:nvPr/>
        </p:nvPicPr>
        <p:blipFill>
          <a:blip r:embed="rId4"/>
          <a:stretch>
            <a:fillRect/>
          </a:stretch>
        </p:blipFill>
        <p:spPr>
          <a:xfrm>
            <a:off x="939800" y="3712845"/>
            <a:ext cx="4139565" cy="2353310"/>
          </a:xfrm>
          <a:prstGeom prst="round2DiagRect">
            <a:avLst/>
          </a:prstGeom>
          <a:ln w="38100">
            <a:solidFill>
              <a:schemeClr val="accent3"/>
            </a:solidFill>
          </a:ln>
        </p:spPr>
      </p:pic>
      <p:pic>
        <p:nvPicPr>
          <p:cNvPr id="5" name="图片 4"/>
          <p:cNvPicPr/>
          <p:nvPr/>
        </p:nvPicPr>
        <p:blipFill>
          <a:blip r:embed="rId5"/>
          <a:stretch>
            <a:fillRect/>
          </a:stretch>
        </p:blipFill>
        <p:spPr>
          <a:xfrm>
            <a:off x="6805295" y="3712845"/>
            <a:ext cx="4139565" cy="2353945"/>
          </a:xfrm>
          <a:prstGeom prst="round2DiagRect">
            <a:avLst/>
          </a:prstGeom>
          <a:ln w="38100">
            <a:solidFill>
              <a:schemeClr val="accent3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1561465" y="2923540"/>
            <a:ext cx="28968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latin typeface="华文楷体" panose="02010600040101010101" charset="-122"/>
                <a:ea typeface="华文楷体" panose="02010600040101010101" charset="-122"/>
              </a:rPr>
              <a:t>《哪吒闹海》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426325" y="2923540"/>
            <a:ext cx="28968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latin typeface="华文楷体" panose="02010600040101010101" charset="-122"/>
                <a:ea typeface="华文楷体" panose="02010600040101010101" charset="-122"/>
              </a:rPr>
              <a:t>《夸父追日》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561465" y="6149340"/>
            <a:ext cx="28968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latin typeface="华文楷体" panose="02010600040101010101" charset="-122"/>
                <a:ea typeface="华文楷体" panose="02010600040101010101" charset="-122"/>
              </a:rPr>
              <a:t>《盘古开天》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426325" y="6149340"/>
            <a:ext cx="28968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latin typeface="华文楷体" panose="02010600040101010101" charset="-122"/>
                <a:ea typeface="华文楷体" panose="02010600040101010101" charset="-122"/>
              </a:rPr>
              <a:t>《女娲补天》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组合 38"/>
          <p:cNvGrpSpPr/>
          <p:nvPr/>
        </p:nvGrpSpPr>
        <p:grpSpPr>
          <a:xfrm>
            <a:off x="-47942" y="-13970"/>
            <a:ext cx="6143942" cy="3426460"/>
            <a:chOff x="0" y="0"/>
            <a:chExt cx="9568" cy="5242"/>
          </a:xfrm>
        </p:grpSpPr>
        <p:pic>
          <p:nvPicPr>
            <p:cNvPr id="4" name="图片 3" descr="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569" cy="5242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/>
          </p:nvSpPr>
          <p:spPr>
            <a:xfrm>
              <a:off x="7158" y="2542"/>
              <a:ext cx="2411" cy="1210"/>
            </a:xfrm>
            <a:prstGeom prst="rect">
              <a:avLst/>
            </a:prstGeom>
            <a:solidFill>
              <a:srgbClr val="D7C4AB"/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4400" b="1">
                  <a:latin typeface="楷体" panose="02010609060101010101" charset="-122"/>
                  <a:ea typeface="楷体" panose="02010609060101010101" charset="-122"/>
                </a:rPr>
                <a:t>禾苗</a:t>
              </a: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7088" y="3978"/>
              <a:ext cx="2411" cy="1210"/>
            </a:xfrm>
            <a:prstGeom prst="rect">
              <a:avLst/>
            </a:prstGeom>
            <a:solidFill>
              <a:srgbClr val="D7C4AB"/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4400" b="1">
                  <a:latin typeface="楷体" panose="02010609060101010101" charset="-122"/>
                  <a:ea typeface="楷体" panose="02010609060101010101" charset="-122"/>
                </a:rPr>
                <a:t>晒枯</a:t>
              </a: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6076315" y="-27940"/>
            <a:ext cx="6145530" cy="3469640"/>
            <a:chOff x="9569" y="-44"/>
            <a:chExt cx="9678" cy="5464"/>
          </a:xfrm>
        </p:grpSpPr>
        <p:pic>
          <p:nvPicPr>
            <p:cNvPr id="5" name="图片 4" descr="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69" y="-44"/>
              <a:ext cx="9631" cy="5418"/>
            </a:xfrm>
            <a:prstGeom prst="rect">
              <a:avLst/>
            </a:prstGeom>
          </p:spPr>
        </p:pic>
        <p:sp>
          <p:nvSpPr>
            <p:cNvPr id="29" name="文本框 28"/>
            <p:cNvSpPr txBox="1"/>
            <p:nvPr/>
          </p:nvSpPr>
          <p:spPr>
            <a:xfrm>
              <a:off x="16837" y="2750"/>
              <a:ext cx="2411" cy="1210"/>
            </a:xfrm>
            <a:prstGeom prst="rect">
              <a:avLst/>
            </a:prstGeom>
            <a:solidFill>
              <a:srgbClr val="D7C4AB"/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4400" b="1">
                  <a:latin typeface="楷体" panose="02010609060101010101" charset="-122"/>
                  <a:ea typeface="楷体" panose="02010609060101010101" charset="-122"/>
                </a:rPr>
                <a:t>土地</a:t>
              </a: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16789" y="4210"/>
              <a:ext cx="2411" cy="1210"/>
            </a:xfrm>
            <a:prstGeom prst="rect">
              <a:avLst/>
            </a:prstGeom>
            <a:solidFill>
              <a:srgbClr val="D7C4AB"/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4400" b="1">
                  <a:latin typeface="楷体" panose="02010609060101010101" charset="-122"/>
                  <a:ea typeface="楷体" panose="02010609060101010101" charset="-122"/>
                </a:rPr>
                <a:t>烤焦</a:t>
              </a: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-20705" y="3426460"/>
            <a:ext cx="6090110" cy="3465567"/>
            <a:chOff x="0" y="5242"/>
            <a:chExt cx="9720" cy="5558"/>
          </a:xfrm>
        </p:grpSpPr>
        <p:pic>
          <p:nvPicPr>
            <p:cNvPr id="6" name="图片 5" descr="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5242"/>
              <a:ext cx="9720" cy="5558"/>
            </a:xfrm>
            <a:prstGeom prst="rect">
              <a:avLst/>
            </a:prstGeom>
          </p:spPr>
        </p:pic>
        <p:sp>
          <p:nvSpPr>
            <p:cNvPr id="31" name="文本框 30"/>
            <p:cNvSpPr txBox="1"/>
            <p:nvPr/>
          </p:nvSpPr>
          <p:spPr>
            <a:xfrm>
              <a:off x="7158" y="7961"/>
              <a:ext cx="2411" cy="1210"/>
            </a:xfrm>
            <a:prstGeom prst="rect">
              <a:avLst/>
            </a:prstGeom>
            <a:solidFill>
              <a:srgbClr val="D7C4AB"/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4400" b="1">
                  <a:latin typeface="楷体" panose="02010609060101010101" charset="-122"/>
                  <a:ea typeface="楷体" panose="02010609060101010101" charset="-122"/>
                </a:rPr>
                <a:t>江河</a:t>
              </a: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7110" y="9421"/>
              <a:ext cx="2411" cy="1210"/>
            </a:xfrm>
            <a:prstGeom prst="rect">
              <a:avLst/>
            </a:prstGeom>
            <a:solidFill>
              <a:srgbClr val="D7C4AB"/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4400" b="1">
                  <a:latin typeface="楷体" panose="02010609060101010101" charset="-122"/>
                  <a:ea typeface="楷体" panose="02010609060101010101" charset="-122"/>
                </a:rPr>
                <a:t>蒸干</a:t>
              </a: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6069405" y="3426460"/>
            <a:ext cx="6115686" cy="3465567"/>
            <a:chOff x="9570" y="5374"/>
            <a:chExt cx="9630" cy="5426"/>
          </a:xfrm>
        </p:grpSpPr>
        <p:grpSp>
          <p:nvGrpSpPr>
            <p:cNvPr id="27" name="组合 26"/>
            <p:cNvGrpSpPr/>
            <p:nvPr/>
          </p:nvGrpSpPr>
          <p:grpSpPr>
            <a:xfrm>
              <a:off x="9570" y="5374"/>
              <a:ext cx="9630" cy="5426"/>
              <a:chOff x="9570" y="5374"/>
              <a:chExt cx="9630" cy="5426"/>
            </a:xfrm>
          </p:grpSpPr>
          <p:pic>
            <p:nvPicPr>
              <p:cNvPr id="7" name="图片 6" descr="13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570" y="5374"/>
                <a:ext cx="9630" cy="5426"/>
              </a:xfrm>
              <a:prstGeom prst="rect">
                <a:avLst/>
              </a:prstGeom>
            </p:spPr>
          </p:pic>
          <p:sp>
            <p:nvSpPr>
              <p:cNvPr id="18" name="文本框 17"/>
              <p:cNvSpPr txBox="1"/>
              <p:nvPr/>
            </p:nvSpPr>
            <p:spPr>
              <a:xfrm>
                <a:off x="16679" y="8786"/>
                <a:ext cx="1721" cy="1016"/>
              </a:xfrm>
              <a:prstGeom prst="rect">
                <a:avLst/>
              </a:prstGeom>
              <a:solidFill>
                <a:srgbClr val="D7C4AB"/>
              </a:solidFill>
            </p:spPr>
            <p:txBody>
              <a:bodyPr wrap="square" rtlCol="0" anchor="t">
                <a:spAutoFit/>
              </a:bodyPr>
              <a:lstStyle/>
              <a:p>
                <a:r>
                  <a:rPr lang="zh-CN" altLang="en-US" sz="3600" b="1"/>
                  <a:t>rónɡ</a:t>
                </a:r>
              </a:p>
            </p:txBody>
          </p:sp>
        </p:grpSp>
        <p:sp>
          <p:nvSpPr>
            <p:cNvPr id="37" name="文本框 36"/>
            <p:cNvSpPr txBox="1"/>
            <p:nvPr/>
          </p:nvSpPr>
          <p:spPr>
            <a:xfrm>
              <a:off x="16727" y="7482"/>
              <a:ext cx="2411" cy="1210"/>
            </a:xfrm>
            <a:prstGeom prst="rect">
              <a:avLst/>
            </a:prstGeom>
            <a:solidFill>
              <a:srgbClr val="D7C4AB"/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4400" b="1">
                  <a:latin typeface="楷体" panose="02010609060101010101" charset="-122"/>
                  <a:ea typeface="楷体" panose="02010609060101010101" charset="-122"/>
                </a:rPr>
                <a:t>沙石</a:t>
              </a: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16679" y="9590"/>
              <a:ext cx="2411" cy="1210"/>
            </a:xfrm>
            <a:prstGeom prst="rect">
              <a:avLst/>
            </a:prstGeom>
            <a:solidFill>
              <a:srgbClr val="D7C4AB"/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4400" b="1">
                  <a:latin typeface="楷体" panose="02010609060101010101" charset="-122"/>
                  <a:ea typeface="楷体" panose="02010609060101010101" charset="-122"/>
                </a:rPr>
                <a:t>熔化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圆角矩形 11"/>
          <p:cNvSpPr/>
          <p:nvPr userDrawn="1"/>
        </p:nvSpPr>
        <p:spPr>
          <a:xfrm>
            <a:off x="1148080" y="434975"/>
            <a:ext cx="10069830" cy="5112385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594485" y="675640"/>
            <a:ext cx="938276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128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877492575"/>
                </a:ext>
              </a:extLst>
            </a:pPr>
            <a:r>
              <a:rPr lang="zh-CN" altLang="en-US" sz="3200" b="1">
                <a:solidFill>
                  <a:schemeClr val="bg1">
                    <a:lumMod val="85000"/>
                  </a:schemeClr>
                </a:solidFill>
                <a:latin typeface="华文楷体" panose="02010600040101010101" charset="-122"/>
                <a:ea typeface="华文楷体" panose="02010600040101010101" charset="-122"/>
              </a:rPr>
              <a:t>可是，有一天，这十个太阳觉得轮流值日太没意思啦，于是，他们一齐跑了出来，出现在天空中。</a:t>
            </a:r>
            <a:r>
              <a:rPr lang="zh-CN" altLang="en-US" sz="32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十个太阳像十个大火球，炙烤着大地。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146800" y="2043430"/>
            <a:ext cx="49657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 sz="2000">
                <a:solidFill>
                  <a:srgbClr val="CD9B02"/>
                </a:solidFill>
              </a:rPr>
              <a:t>zhì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358265" y="2708275"/>
            <a:ext cx="979297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128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877492575"/>
                </a:ext>
              </a:extLst>
            </a:pPr>
            <a:r>
              <a:rPr lang="zh-CN" altLang="en-US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禾苗被</a:t>
            </a:r>
            <a:r>
              <a:rPr lang="zh-CN" altLang="en-US" sz="44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晒枯</a:t>
            </a:r>
            <a:r>
              <a:rPr lang="zh-CN" altLang="en-US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了，土地被</a:t>
            </a:r>
            <a:r>
              <a:rPr lang="zh-CN" altLang="en-US" sz="44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烤焦</a:t>
            </a:r>
            <a:r>
              <a:rPr lang="zh-CN" altLang="en-US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了，江河里的水快要</a:t>
            </a:r>
            <a:r>
              <a:rPr lang="zh-CN" altLang="en-US" sz="44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蒸干</a:t>
            </a:r>
            <a:r>
              <a:rPr lang="zh-CN" altLang="en-US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了，连地上的沙石好像都要</a:t>
            </a:r>
            <a:r>
              <a:rPr lang="zh-CN" altLang="en-US" sz="44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熔化</a:t>
            </a:r>
            <a:r>
              <a:rPr lang="zh-CN" altLang="en-US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了。人类的日子非常艰难。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60985" y="179705"/>
            <a:ext cx="2649855" cy="645160"/>
            <a:chOff x="7311" y="2873"/>
            <a:chExt cx="4173" cy="1016"/>
          </a:xfrm>
        </p:grpSpPr>
        <p:sp>
          <p:nvSpPr>
            <p:cNvPr id="13" name="文本框 12"/>
            <p:cNvSpPr txBox="1"/>
            <p:nvPr/>
          </p:nvSpPr>
          <p:spPr>
            <a:xfrm>
              <a:off x="8161" y="2873"/>
              <a:ext cx="3323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>
                  <a:latin typeface="华文楷体" panose="02010600040101010101" charset="-122"/>
                  <a:ea typeface="华文楷体" panose="02010600040101010101" charset="-122"/>
                </a:rPr>
                <a:t>羿</a:t>
              </a:r>
              <a:r>
                <a:rPr lang="zh-CN" altLang="en-US" sz="3600" b="1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rPr>
                <a:t>射</a:t>
              </a:r>
              <a:r>
                <a:rPr lang="zh-CN" altLang="en-US" sz="3600" b="1">
                  <a:latin typeface="华文楷体" panose="02010600040101010101" charset="-122"/>
                  <a:ea typeface="华文楷体" panose="02010600040101010101" charset="-122"/>
                </a:rPr>
                <a:t>九日</a:t>
              </a:r>
            </a:p>
          </p:txBody>
        </p:sp>
        <p:sp>
          <p:nvSpPr>
            <p:cNvPr id="11" name="椭圆 10"/>
            <p:cNvSpPr/>
            <p:nvPr/>
          </p:nvSpPr>
          <p:spPr>
            <a:xfrm>
              <a:off x="7311" y="2933"/>
              <a:ext cx="910" cy="869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7341" y="2981"/>
              <a:ext cx="107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latin typeface="黑体" panose="02010609060101010101" charset="-122"/>
                  <a:ea typeface="黑体" panose="02010609060101010101" charset="-122"/>
                </a:rPr>
                <a:t>22</a:t>
              </a: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5005070" y="1313815"/>
            <a:ext cx="266509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solidFill>
                  <a:schemeClr val="accent3">
                    <a:lumMod val="75000"/>
                  </a:schemeClr>
                </a:solidFill>
                <a:latin typeface="华文楷体" panose="02010600040101010101" charset="-122"/>
                <a:ea typeface="华文楷体" panose="02010600040101010101" charset="-122"/>
              </a:rPr>
              <a:t>讲讲故事</a:t>
            </a:r>
            <a:endParaRPr lang="en-US" altLang="zh-CN" sz="4400" b="1">
              <a:solidFill>
                <a:schemeClr val="accent3">
                  <a:lumMod val="75000"/>
                </a:schemeClr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789430" y="2038985"/>
            <a:ext cx="90112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fontAlgn="auto">
              <a:lnSpc>
                <a:spcPct val="150000"/>
              </a:lnSpc>
            </a:pPr>
            <a:r>
              <a:rPr lang="zh-CN" altLang="en-US" sz="3200" b="1">
                <a:solidFill>
                  <a:schemeClr val="accent3">
                    <a:lumMod val="75000"/>
                  </a:schemeClr>
                </a:solidFill>
                <a:latin typeface="华文楷体" panose="02010600040101010101" charset="-122"/>
                <a:ea typeface="华文楷体" panose="02010600040101010101" charset="-122"/>
              </a:rPr>
              <a:t>先自己讲讲起因部分，再讲给组内同学听。</a:t>
            </a:r>
          </a:p>
        </p:txBody>
      </p:sp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405380" y="3088005"/>
            <a:ext cx="20904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声音响亮</a:t>
            </a: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3980815" y="2809240"/>
            <a:ext cx="108013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>
                <a:solidFill>
                  <a:srgbClr val="C00000"/>
                </a:solidFill>
              </a:rPr>
              <a:t>⭐</a:t>
            </a:r>
          </a:p>
        </p:txBody>
      </p: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2405380" y="3743960"/>
            <a:ext cx="20904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讲述清楚</a:t>
            </a:r>
          </a:p>
        </p:txBody>
      </p:sp>
      <p:sp>
        <p:nvSpPr>
          <p:cNvPr id="10" name="文本框 9"/>
          <p:cNvSpPr txBox="1"/>
          <p:nvPr>
            <p:custDataLst>
              <p:tags r:id="rId4"/>
            </p:custDataLst>
          </p:nvPr>
        </p:nvSpPr>
        <p:spPr>
          <a:xfrm>
            <a:off x="2405380" y="4399915"/>
            <a:ext cx="20904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讲出神奇</a:t>
            </a:r>
          </a:p>
        </p:txBody>
      </p:sp>
      <p:sp>
        <p:nvSpPr>
          <p:cNvPr id="14" name="文本框 13"/>
          <p:cNvSpPr txBox="1"/>
          <p:nvPr>
            <p:custDataLst>
              <p:tags r:id="rId5"/>
            </p:custDataLst>
          </p:nvPr>
        </p:nvSpPr>
        <p:spPr>
          <a:xfrm>
            <a:off x="3980815" y="3435985"/>
            <a:ext cx="108013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>
                <a:solidFill>
                  <a:srgbClr val="C00000"/>
                </a:solidFill>
              </a:rPr>
              <a:t>⭐</a:t>
            </a:r>
          </a:p>
        </p:txBody>
      </p:sp>
      <p:sp>
        <p:nvSpPr>
          <p:cNvPr id="15" name="文本框 14"/>
          <p:cNvSpPr txBox="1"/>
          <p:nvPr>
            <p:custDataLst>
              <p:tags r:id="rId6"/>
            </p:custDataLst>
          </p:nvPr>
        </p:nvSpPr>
        <p:spPr>
          <a:xfrm>
            <a:off x="3980815" y="4082415"/>
            <a:ext cx="108013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>
                <a:solidFill>
                  <a:srgbClr val="C00000"/>
                </a:solidFill>
              </a:rPr>
              <a:t>⭐</a:t>
            </a:r>
          </a:p>
        </p:txBody>
      </p:sp>
      <p:sp>
        <p:nvSpPr>
          <p:cNvPr id="16" name="云形标注 15"/>
          <p:cNvSpPr/>
          <p:nvPr/>
        </p:nvSpPr>
        <p:spPr>
          <a:xfrm>
            <a:off x="6182995" y="3579495"/>
            <a:ext cx="4392930" cy="1893570"/>
          </a:xfrm>
          <a:prstGeom prst="cloudCallout">
            <a:avLst>
              <a:gd name="adj1" fmla="val -56432"/>
              <a:gd name="adj2" fmla="val -59368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6440170" y="4234815"/>
            <a:ext cx="38785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很久很久以前</a:t>
            </a:r>
            <a:r>
              <a:rPr lang="en-US" altLang="zh-CN" sz="32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···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380865" y="2483485"/>
            <a:ext cx="38639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>
                <a:solidFill>
                  <a:srgbClr val="CD9B02"/>
                </a:solidFill>
                <a:latin typeface="华文楷体" panose="02010600040101010101" charset="-122"/>
                <a:ea typeface="华文楷体" panose="02010600040101010101" charset="-122"/>
              </a:rPr>
              <a:t>《羿射九日》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019040" y="3639185"/>
            <a:ext cx="271399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>
                <a:solidFill>
                  <a:srgbClr val="CD9B02"/>
                </a:solidFill>
                <a:latin typeface="华文楷体" panose="02010600040101010101" charset="-122"/>
                <a:ea typeface="华文楷体" panose="02010600040101010101" charset="-122"/>
              </a:rPr>
              <a:t>（起因）</a:t>
            </a:r>
          </a:p>
        </p:txBody>
      </p:sp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930400" y="5178425"/>
            <a:ext cx="20904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声音响亮</a:t>
            </a: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3527425" y="4885690"/>
            <a:ext cx="108013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>
                <a:solidFill>
                  <a:srgbClr val="C00000"/>
                </a:solidFill>
              </a:rPr>
              <a:t>⭐</a:t>
            </a:r>
          </a:p>
        </p:txBody>
      </p: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5075555" y="5178425"/>
            <a:ext cx="20904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讲述清楚</a:t>
            </a:r>
          </a:p>
        </p:txBody>
      </p:sp>
      <p:sp>
        <p:nvSpPr>
          <p:cNvPr id="10" name="文本框 9"/>
          <p:cNvSpPr txBox="1"/>
          <p:nvPr>
            <p:custDataLst>
              <p:tags r:id="rId4"/>
            </p:custDataLst>
          </p:nvPr>
        </p:nvSpPr>
        <p:spPr>
          <a:xfrm>
            <a:off x="8495030" y="5178425"/>
            <a:ext cx="20904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讲出神奇</a:t>
            </a:r>
          </a:p>
        </p:txBody>
      </p:sp>
      <p:sp>
        <p:nvSpPr>
          <p:cNvPr id="14" name="文本框 13"/>
          <p:cNvSpPr txBox="1"/>
          <p:nvPr>
            <p:custDataLst>
              <p:tags r:id="rId5"/>
            </p:custDataLst>
          </p:nvPr>
        </p:nvSpPr>
        <p:spPr>
          <a:xfrm>
            <a:off x="6652895" y="4874895"/>
            <a:ext cx="108013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>
                <a:solidFill>
                  <a:srgbClr val="C00000"/>
                </a:solidFill>
              </a:rPr>
              <a:t>⭐</a:t>
            </a:r>
          </a:p>
        </p:txBody>
      </p:sp>
      <p:sp>
        <p:nvSpPr>
          <p:cNvPr id="15" name="文本框 14"/>
          <p:cNvSpPr txBox="1"/>
          <p:nvPr>
            <p:custDataLst>
              <p:tags r:id="rId6"/>
            </p:custDataLst>
          </p:nvPr>
        </p:nvSpPr>
        <p:spPr>
          <a:xfrm>
            <a:off x="10132060" y="4885690"/>
            <a:ext cx="108013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>
                <a:solidFill>
                  <a:srgbClr val="C00000"/>
                </a:solidFill>
              </a:rPr>
              <a:t>⭐</a:t>
            </a:r>
          </a:p>
        </p:txBody>
      </p:sp>
      <p:pic>
        <p:nvPicPr>
          <p:cNvPr id="3" name="图片 2" descr="微信图片_20260502213132_2507_59"/>
          <p:cNvPicPr>
            <a:picLocks noChangeAspect="1"/>
          </p:cNvPicPr>
          <p:nvPr/>
        </p:nvPicPr>
        <p:blipFill>
          <a:blip r:embed="rId8"/>
          <a:srcRect l="607" t="1128"/>
          <a:stretch>
            <a:fillRect/>
          </a:stretch>
        </p:blipFill>
        <p:spPr>
          <a:xfrm>
            <a:off x="-635" y="635"/>
            <a:ext cx="12192635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/>
          <p:cNvPicPr>
            <a:picLocks noChangeAspect="1"/>
          </p:cNvPicPr>
          <p:nvPr/>
        </p:nvPicPr>
        <p:blipFill>
          <a:blip r:embed="rId2"/>
          <a:srcRect l="2475" t="2444" r="3536" b="45815"/>
          <a:stretch>
            <a:fillRect/>
          </a:stretch>
        </p:blipFill>
        <p:spPr>
          <a:xfrm>
            <a:off x="345440" y="103505"/>
            <a:ext cx="11541125" cy="230568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851150" y="774065"/>
            <a:ext cx="7517765" cy="948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/>
          <a:p>
            <a:r>
              <a:rPr lang="zh-CN" altLang="en-US" sz="6000" b="1">
                <a:solidFill>
                  <a:srgbClr val="AA4D10"/>
                </a:solidFill>
                <a:latin typeface="华文楷体" panose="02010600040101010101" charset="-122"/>
                <a:ea typeface="华文楷体" panose="02010600040101010101" charset="-122"/>
              </a:rPr>
              <a:t>第八单元：远古传说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rcRect l="800"/>
          <a:stretch>
            <a:fillRect/>
          </a:stretch>
        </p:blipFill>
        <p:spPr>
          <a:xfrm>
            <a:off x="315595" y="2555240"/>
            <a:ext cx="2473325" cy="34759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圆角矩形 12"/>
          <p:cNvSpPr/>
          <p:nvPr/>
        </p:nvSpPr>
        <p:spPr>
          <a:xfrm>
            <a:off x="1584325" y="4193540"/>
            <a:ext cx="1214120" cy="953770"/>
          </a:xfrm>
          <a:prstGeom prst="roundRect">
            <a:avLst/>
          </a:prstGeom>
          <a:noFill/>
          <a:ln w="254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C0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rcRect l="7602" t="16627" r="26059" b="25500"/>
          <a:stretch>
            <a:fillRect/>
          </a:stretch>
        </p:blipFill>
        <p:spPr>
          <a:xfrm>
            <a:off x="2925445" y="3147695"/>
            <a:ext cx="2614295" cy="1691005"/>
          </a:xfrm>
          <a:prstGeom prst="roundRect">
            <a:avLst/>
          </a:prstGeom>
          <a:ln w="952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2970" y="3157855"/>
            <a:ext cx="2614295" cy="169037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83980" y="3148965"/>
            <a:ext cx="2809875" cy="181610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5610" y="5213985"/>
            <a:ext cx="607060" cy="561975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3582670" y="5213985"/>
            <a:ext cx="19361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华文楷体" panose="02010600040101010101" charset="-122"/>
                <a:ea typeface="华文楷体" panose="02010600040101010101" charset="-122"/>
              </a:rPr>
              <a:t>羿射九日</a:t>
            </a: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68670" y="5166360"/>
            <a:ext cx="631825" cy="581025"/>
          </a:xfrm>
          <a:prstGeom prst="snip1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37345" y="5147310"/>
            <a:ext cx="651510" cy="604520"/>
          </a:xfrm>
          <a:prstGeom prst="rect">
            <a:avLst/>
          </a:prstGeom>
        </p:spPr>
      </p:pic>
      <p:sp>
        <p:nvSpPr>
          <p:cNvPr id="31" name="文本框 30"/>
          <p:cNvSpPr txBox="1"/>
          <p:nvPr/>
        </p:nvSpPr>
        <p:spPr>
          <a:xfrm>
            <a:off x="6494780" y="5166360"/>
            <a:ext cx="22479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华文楷体" panose="02010600040101010101" charset="-122"/>
                <a:ea typeface="华文楷体" panose="02010600040101010101" charset="-122"/>
              </a:rPr>
              <a:t>黄帝的故事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9810115" y="5130165"/>
            <a:ext cx="19361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华文楷体" panose="02010600040101010101" charset="-122"/>
                <a:ea typeface="华文楷体" panose="02010600040101010101" charset="-122"/>
              </a:rPr>
              <a:t>大禹治水</a:t>
            </a:r>
          </a:p>
        </p:txBody>
      </p:sp>
      <p:sp>
        <p:nvSpPr>
          <p:cNvPr id="34" name="右箭头 33"/>
          <p:cNvSpPr/>
          <p:nvPr/>
        </p:nvSpPr>
        <p:spPr>
          <a:xfrm>
            <a:off x="5624195" y="3960495"/>
            <a:ext cx="304165" cy="345440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右箭头 34"/>
          <p:cNvSpPr/>
          <p:nvPr/>
        </p:nvSpPr>
        <p:spPr>
          <a:xfrm>
            <a:off x="8660765" y="3960495"/>
            <a:ext cx="304165" cy="345440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文本框 36"/>
          <p:cNvSpPr txBox="1"/>
          <p:nvPr/>
        </p:nvSpPr>
        <p:spPr>
          <a:xfrm>
            <a:off x="1183005" y="713105"/>
            <a:ext cx="10853420" cy="948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/>
          <a:p>
            <a:r>
              <a:rPr lang="zh-CN" altLang="en-US" sz="5800" b="1">
                <a:solidFill>
                  <a:srgbClr val="AA4D10"/>
                </a:solidFill>
                <a:latin typeface="华文楷体" panose="02010600040101010101" charset="-122"/>
                <a:ea typeface="华文楷体" panose="02010600040101010101" charset="-122"/>
              </a:rPr>
              <a:t>了解祖先生活，讲讲远古传说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  <p:bldP spid="37" grpId="0" bldLvl="0" animBg="1"/>
      <p:bldP spid="3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后羿射日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647825" y="887730"/>
            <a:ext cx="9380220" cy="5276850"/>
          </a:xfrm>
          <a:prstGeom prst="round2Diag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文本框 9"/>
          <p:cNvSpPr txBox="1"/>
          <p:nvPr/>
        </p:nvSpPr>
        <p:spPr>
          <a:xfrm>
            <a:off x="172085" y="241300"/>
            <a:ext cx="3665220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00" b="1">
                <a:latin typeface="楷体" panose="02010609060101010101" charset="-122"/>
                <a:ea typeface="楷体" panose="02010609060101010101" charset="-122"/>
              </a:rPr>
              <a:t>部编版小学语文二年级下册</a:t>
            </a:r>
          </a:p>
        </p:txBody>
      </p:sp>
      <p:sp>
        <p:nvSpPr>
          <p:cNvPr id="11" name="椭圆 10"/>
          <p:cNvSpPr/>
          <p:nvPr/>
        </p:nvSpPr>
        <p:spPr>
          <a:xfrm>
            <a:off x="4642485" y="1862455"/>
            <a:ext cx="618490" cy="62865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4661535" y="1892935"/>
            <a:ext cx="6826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latin typeface="黑体" panose="02010609060101010101" charset="-122"/>
                <a:ea typeface="黑体" panose="02010609060101010101" charset="-122"/>
              </a:rPr>
              <a:t>22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530215" y="1814830"/>
            <a:ext cx="252603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latin typeface="华文楷体" panose="02010600040101010101" charset="-122"/>
                <a:ea typeface="华文楷体" panose="02010600040101010101" charset="-122"/>
              </a:rPr>
              <a:t>羿</a:t>
            </a:r>
            <a:r>
              <a:rPr lang="zh-CN" altLang="en-US" sz="44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射</a:t>
            </a:r>
            <a:r>
              <a:rPr lang="zh-CN" altLang="en-US" sz="4400" b="1">
                <a:latin typeface="华文楷体" panose="02010600040101010101" charset="-122"/>
                <a:ea typeface="华文楷体" panose="02010600040101010101" charset="-122"/>
              </a:rPr>
              <a:t>九日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5637530" y="1390015"/>
            <a:ext cx="153606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 sz="2800">
                <a:solidFill>
                  <a:schemeClr val="accent2"/>
                </a:solidFill>
                <a:latin typeface="黑体" panose="02010609060101010101" charset="-122"/>
                <a:ea typeface="黑体" panose="02010609060101010101" charset="-122"/>
              </a:rPr>
              <a:t>yì shè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后羿射日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647825" y="887730"/>
            <a:ext cx="9380220" cy="5276850"/>
          </a:xfrm>
          <a:prstGeom prst="round2Diag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文本框 9"/>
          <p:cNvSpPr txBox="1"/>
          <p:nvPr/>
        </p:nvSpPr>
        <p:spPr>
          <a:xfrm>
            <a:off x="172085" y="241300"/>
            <a:ext cx="3665220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00" b="1">
                <a:latin typeface="楷体" panose="02010609060101010101" charset="-122"/>
                <a:ea typeface="楷体" panose="02010609060101010101" charset="-122"/>
              </a:rPr>
              <a:t>部编版小学语文二年级下册</a:t>
            </a:r>
          </a:p>
        </p:txBody>
      </p:sp>
      <p:sp>
        <p:nvSpPr>
          <p:cNvPr id="11" name="椭圆 10"/>
          <p:cNvSpPr/>
          <p:nvPr/>
        </p:nvSpPr>
        <p:spPr>
          <a:xfrm>
            <a:off x="4642485" y="1862455"/>
            <a:ext cx="618490" cy="62865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4661535" y="1892935"/>
            <a:ext cx="6826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latin typeface="黑体" panose="02010609060101010101" charset="-122"/>
                <a:ea typeface="黑体" panose="02010609060101010101" charset="-122"/>
              </a:rPr>
              <a:t>22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530215" y="1814830"/>
            <a:ext cx="252603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latin typeface="华文楷体" panose="02010600040101010101" charset="-122"/>
                <a:ea typeface="华文楷体" panose="02010600040101010101" charset="-122"/>
              </a:rPr>
              <a:t>羿</a:t>
            </a:r>
            <a:r>
              <a:rPr lang="zh-CN" altLang="en-US" sz="44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射</a:t>
            </a:r>
            <a:r>
              <a:rPr lang="zh-CN" altLang="en-US" sz="4400" b="1">
                <a:latin typeface="华文楷体" panose="02010600040101010101" charset="-122"/>
                <a:ea typeface="华文楷体" panose="02010600040101010101" charset="-122"/>
              </a:rPr>
              <a:t>九日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5637530" y="1390015"/>
            <a:ext cx="153606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 sz="2800">
                <a:solidFill>
                  <a:schemeClr val="accent2"/>
                </a:solidFill>
                <a:latin typeface="黑体" panose="02010609060101010101" charset="-122"/>
                <a:ea typeface="黑体" panose="02010609060101010101" charset="-122"/>
              </a:rPr>
              <a:t>yì shè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t="3935" r="11274" b="24977"/>
          <a:stretch>
            <a:fillRect/>
          </a:stretch>
        </p:blipFill>
        <p:spPr>
          <a:xfrm>
            <a:off x="5442585" y="2583180"/>
            <a:ext cx="2092960" cy="92773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5414010" y="2583180"/>
            <a:ext cx="2090420" cy="928370"/>
            <a:chOff x="8559" y="4067"/>
            <a:chExt cx="3292" cy="1462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5"/>
            <a:srcRect r="13478" b="26814"/>
            <a:stretch>
              <a:fillRect/>
            </a:stretch>
          </p:blipFill>
          <p:spPr>
            <a:xfrm>
              <a:off x="8559" y="4067"/>
              <a:ext cx="3293" cy="1462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9228" y="4357"/>
              <a:ext cx="2281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latin typeface="华文楷体" panose="02010600040101010101" charset="-122"/>
                  <a:ea typeface="华文楷体" panose="02010600040101010101" charset="-122"/>
                </a:rPr>
                <a:t>神</a:t>
              </a:r>
              <a:r>
                <a:rPr lang="zh-CN" altLang="en-US" sz="3200" b="1">
                  <a:solidFill>
                    <a:srgbClr val="C00000"/>
                  </a:solidFill>
                  <a:latin typeface="华文楷体" panose="02010600040101010101" charset="-122"/>
                  <a:ea typeface="华文楷体" panose="02010600040101010101" charset="-122"/>
                </a:rPr>
                <a:t>箭</a:t>
              </a:r>
              <a:r>
                <a:rPr lang="zh-CN" altLang="en-US" sz="3200" b="1">
                  <a:latin typeface="华文楷体" panose="02010600040101010101" charset="-122"/>
                  <a:ea typeface="华文楷体" panose="02010600040101010101" charset="-122"/>
                </a:rPr>
                <a:t>手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后羿射日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647825" y="887730"/>
            <a:ext cx="9380220" cy="5276850"/>
          </a:xfrm>
          <a:prstGeom prst="round2Diag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" name="组合 2"/>
          <p:cNvGrpSpPr/>
          <p:nvPr/>
        </p:nvGrpSpPr>
        <p:grpSpPr>
          <a:xfrm>
            <a:off x="260985" y="179705"/>
            <a:ext cx="2649855" cy="645160"/>
            <a:chOff x="7311" y="2873"/>
            <a:chExt cx="4173" cy="1016"/>
          </a:xfrm>
        </p:grpSpPr>
        <p:sp>
          <p:nvSpPr>
            <p:cNvPr id="13" name="文本框 12"/>
            <p:cNvSpPr txBox="1"/>
            <p:nvPr/>
          </p:nvSpPr>
          <p:spPr>
            <a:xfrm>
              <a:off x="8161" y="2873"/>
              <a:ext cx="3323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>
                  <a:latin typeface="华文楷体" panose="02010600040101010101" charset="-122"/>
                  <a:ea typeface="华文楷体" panose="02010600040101010101" charset="-122"/>
                </a:rPr>
                <a:t>羿</a:t>
              </a:r>
              <a:r>
                <a:rPr lang="zh-CN" altLang="en-US" sz="3600" b="1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rPr>
                <a:t>射</a:t>
              </a:r>
              <a:r>
                <a:rPr lang="zh-CN" altLang="en-US" sz="3600" b="1">
                  <a:latin typeface="华文楷体" panose="02010600040101010101" charset="-122"/>
                  <a:ea typeface="华文楷体" panose="02010600040101010101" charset="-122"/>
                </a:rPr>
                <a:t>九日</a:t>
              </a:r>
            </a:p>
          </p:txBody>
        </p:sp>
        <p:sp>
          <p:nvSpPr>
            <p:cNvPr id="11" name="椭圆 10"/>
            <p:cNvSpPr/>
            <p:nvPr/>
          </p:nvSpPr>
          <p:spPr>
            <a:xfrm>
              <a:off x="7311" y="2933"/>
              <a:ext cx="910" cy="869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7341" y="2981"/>
              <a:ext cx="107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latin typeface="黑体" panose="02010609060101010101" charset="-122"/>
                  <a:ea typeface="黑体" panose="02010609060101010101" charset="-122"/>
                </a:rPr>
                <a:t>22</a:t>
              </a:r>
            </a:p>
          </p:txBody>
        </p:sp>
      </p:grpSp>
      <p:pic>
        <p:nvPicPr>
          <p:cNvPr id="6" name="微信视频2026-05-03_092644_178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23415" y="1120140"/>
            <a:ext cx="8804910" cy="4812030"/>
          </a:xfrm>
          <a:prstGeom prst="rect">
            <a:avLst/>
          </a:prstGeom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36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1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60985" y="179705"/>
            <a:ext cx="2649855" cy="645160"/>
            <a:chOff x="7311" y="2873"/>
            <a:chExt cx="4173" cy="1016"/>
          </a:xfrm>
        </p:grpSpPr>
        <p:sp>
          <p:nvSpPr>
            <p:cNvPr id="13" name="文本框 12"/>
            <p:cNvSpPr txBox="1"/>
            <p:nvPr/>
          </p:nvSpPr>
          <p:spPr>
            <a:xfrm>
              <a:off x="8161" y="2873"/>
              <a:ext cx="3323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>
                  <a:latin typeface="华文楷体" panose="02010600040101010101" charset="-122"/>
                  <a:ea typeface="华文楷体" panose="02010600040101010101" charset="-122"/>
                </a:rPr>
                <a:t>羿</a:t>
              </a:r>
              <a:r>
                <a:rPr lang="zh-CN" altLang="en-US" sz="3600" b="1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rPr>
                <a:t>射</a:t>
              </a:r>
              <a:r>
                <a:rPr lang="zh-CN" altLang="en-US" sz="3600" b="1">
                  <a:latin typeface="华文楷体" panose="02010600040101010101" charset="-122"/>
                  <a:ea typeface="华文楷体" panose="02010600040101010101" charset="-122"/>
                </a:rPr>
                <a:t>九日</a:t>
              </a:r>
            </a:p>
          </p:txBody>
        </p:sp>
        <p:sp>
          <p:nvSpPr>
            <p:cNvPr id="11" name="椭圆 10"/>
            <p:cNvSpPr/>
            <p:nvPr/>
          </p:nvSpPr>
          <p:spPr>
            <a:xfrm>
              <a:off x="7311" y="2933"/>
              <a:ext cx="910" cy="869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7341" y="2981"/>
              <a:ext cx="107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latin typeface="黑体" panose="02010609060101010101" charset="-122"/>
                  <a:ea typeface="黑体" panose="02010609060101010101" charset="-122"/>
                </a:rPr>
                <a:t>22</a:t>
              </a: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5035550" y="1483360"/>
            <a:ext cx="266509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solidFill>
                  <a:schemeClr val="accent3">
                    <a:lumMod val="75000"/>
                  </a:schemeClr>
                </a:solidFill>
                <a:latin typeface="华文楷体" panose="02010600040101010101" charset="-122"/>
                <a:ea typeface="华文楷体" panose="02010600040101010101" charset="-122"/>
              </a:rPr>
              <a:t>读读故事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195830" y="2172970"/>
            <a:ext cx="836422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fontAlgn="auto">
              <a:lnSpc>
                <a:spcPct val="150000"/>
              </a:lnSpc>
            </a:pPr>
            <a:r>
              <a:rPr lang="zh-CN" altLang="en-US" sz="3600" b="1" dirty="0">
                <a:solidFill>
                  <a:schemeClr val="accent3">
                    <a:lumMod val="75000"/>
                  </a:schemeClr>
                </a:solidFill>
                <a:latin typeface="华文楷体" panose="02010600040101010101" charset="-122"/>
                <a:ea typeface="华文楷体" panose="02010600040101010101" charset="-122"/>
              </a:rPr>
              <a:t>读</a:t>
            </a:r>
            <a:r>
              <a:rPr lang="zh-CN" altLang="en-US" sz="2800" b="1" dirty="0">
                <a:solidFill>
                  <a:schemeClr val="accent3">
                    <a:lumMod val="75000"/>
                  </a:schemeClr>
                </a:solidFill>
                <a:latin typeface="华文楷体" panose="02010600040101010101" charset="-122"/>
                <a:ea typeface="华文楷体" panose="02010600040101010101" charset="-122"/>
              </a:rPr>
              <a:t>：大声朗读课文，读准字音，读通句子，难读的地方多读几遍。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195830" y="3741420"/>
            <a:ext cx="8364220" cy="844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fontAlgn="auto">
              <a:lnSpc>
                <a:spcPct val="150000"/>
              </a:lnSpc>
            </a:pPr>
            <a:r>
              <a:rPr lang="zh-CN" altLang="en-US" sz="3600" b="1" dirty="0">
                <a:solidFill>
                  <a:schemeClr val="accent3">
                    <a:lumMod val="75000"/>
                  </a:schemeClr>
                </a:solidFill>
                <a:latin typeface="华文楷体" panose="02010600040101010101" charset="-122"/>
                <a:ea typeface="华文楷体" panose="02010600040101010101" charset="-122"/>
              </a:rPr>
              <a:t>问</a:t>
            </a:r>
            <a:r>
              <a:rPr lang="zh-CN" altLang="en-US" sz="2800" b="1" dirty="0">
                <a:solidFill>
                  <a:schemeClr val="accent3">
                    <a:lumMod val="75000"/>
                  </a:schemeClr>
                </a:solidFill>
                <a:latin typeface="华文楷体" panose="02010600040101010101" charset="-122"/>
                <a:ea typeface="华文楷体" panose="02010600040101010101" charset="-122"/>
              </a:rPr>
              <a:t>：羿为什么要射日？如何射日的？后来呢？</a:t>
            </a:r>
          </a:p>
        </p:txBody>
      </p:sp>
      <p:sp>
        <p:nvSpPr>
          <p:cNvPr id="10" name="文本框 9"/>
          <p:cNvSpPr txBox="1"/>
          <p:nvPr>
            <p:custDataLst>
              <p:tags r:id="rId1"/>
            </p:custDataLst>
          </p:nvPr>
        </p:nvSpPr>
        <p:spPr>
          <a:xfrm>
            <a:off x="3121025" y="4996815"/>
            <a:ext cx="12039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读准</a:t>
            </a:r>
          </a:p>
        </p:txBody>
      </p:sp>
      <p:sp>
        <p:nvSpPr>
          <p:cNvPr id="14" name="文本框 13"/>
          <p:cNvSpPr txBox="1"/>
          <p:nvPr>
            <p:custDataLst>
              <p:tags r:id="rId2"/>
            </p:custDataLst>
          </p:nvPr>
        </p:nvSpPr>
        <p:spPr>
          <a:xfrm>
            <a:off x="5281295" y="4996815"/>
            <a:ext cx="12039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读通</a:t>
            </a:r>
          </a:p>
        </p:txBody>
      </p:sp>
      <p:sp>
        <p:nvSpPr>
          <p:cNvPr id="15" name="文本框 14"/>
          <p:cNvSpPr txBox="1"/>
          <p:nvPr>
            <p:custDataLst>
              <p:tags r:id="rId3"/>
            </p:custDataLst>
          </p:nvPr>
        </p:nvSpPr>
        <p:spPr>
          <a:xfrm>
            <a:off x="7441565" y="4996815"/>
            <a:ext cx="12039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读对</a:t>
            </a:r>
          </a:p>
        </p:txBody>
      </p:sp>
      <p:sp>
        <p:nvSpPr>
          <p:cNvPr id="16" name="文本框 15"/>
          <p:cNvSpPr txBox="1"/>
          <p:nvPr>
            <p:custDataLst>
              <p:tags r:id="rId4"/>
            </p:custDataLst>
          </p:nvPr>
        </p:nvSpPr>
        <p:spPr>
          <a:xfrm>
            <a:off x="3955415" y="4756150"/>
            <a:ext cx="108013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>
                <a:solidFill>
                  <a:srgbClr val="C00000"/>
                </a:solidFill>
              </a:rPr>
              <a:t>⭐</a:t>
            </a:r>
          </a:p>
        </p:txBody>
      </p:sp>
      <p:sp>
        <p:nvSpPr>
          <p:cNvPr id="17" name="文本框 16"/>
          <p:cNvSpPr txBox="1"/>
          <p:nvPr>
            <p:custDataLst>
              <p:tags r:id="rId5"/>
            </p:custDataLst>
          </p:nvPr>
        </p:nvSpPr>
        <p:spPr>
          <a:xfrm>
            <a:off x="6148070" y="4745990"/>
            <a:ext cx="108013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>
                <a:solidFill>
                  <a:srgbClr val="C00000"/>
                </a:solidFill>
              </a:rPr>
              <a:t>⭐</a:t>
            </a:r>
          </a:p>
        </p:txBody>
      </p:sp>
      <p:sp>
        <p:nvSpPr>
          <p:cNvPr id="18" name="文本框 17"/>
          <p:cNvSpPr txBox="1"/>
          <p:nvPr>
            <p:custDataLst>
              <p:tags r:id="rId6"/>
            </p:custDataLst>
          </p:nvPr>
        </p:nvSpPr>
        <p:spPr>
          <a:xfrm>
            <a:off x="8340725" y="4745990"/>
            <a:ext cx="108013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>
                <a:solidFill>
                  <a:srgbClr val="C00000"/>
                </a:solidFill>
              </a:rPr>
              <a:t>⭐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35" y="611505"/>
            <a:ext cx="4030980" cy="58083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7815" y="611505"/>
            <a:ext cx="3980180" cy="58083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7995" y="611505"/>
            <a:ext cx="4031615" cy="58089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文本框 7"/>
          <p:cNvSpPr txBox="1"/>
          <p:nvPr/>
        </p:nvSpPr>
        <p:spPr>
          <a:xfrm>
            <a:off x="369570" y="1447800"/>
            <a:ext cx="4432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79730" y="2814955"/>
            <a:ext cx="4432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557395" y="884555"/>
            <a:ext cx="4432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547235" y="1696720"/>
            <a:ext cx="4432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4557395" y="3034030"/>
            <a:ext cx="4432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4557395" y="3815715"/>
            <a:ext cx="4432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8373745" y="790575"/>
            <a:ext cx="4432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17" name="圆角矩形 16"/>
          <p:cNvSpPr/>
          <p:nvPr/>
        </p:nvSpPr>
        <p:spPr>
          <a:xfrm>
            <a:off x="236220" y="1386205"/>
            <a:ext cx="3586480" cy="2623185"/>
          </a:xfrm>
          <a:prstGeom prst="roundRect">
            <a:avLst/>
          </a:prstGeom>
          <a:noFill/>
          <a:ln w="317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圆角矩形 17"/>
          <p:cNvSpPr/>
          <p:nvPr/>
        </p:nvSpPr>
        <p:spPr>
          <a:xfrm>
            <a:off x="4465955" y="884555"/>
            <a:ext cx="3321050" cy="939165"/>
          </a:xfrm>
          <a:prstGeom prst="roundRect">
            <a:avLst/>
          </a:prstGeom>
          <a:noFill/>
          <a:ln w="317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3829050" y="702945"/>
            <a:ext cx="71183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起</a:t>
            </a:r>
          </a:p>
          <a:p>
            <a:r>
              <a:rPr lang="zh-CN" altLang="en-US" sz="36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因</a:t>
            </a:r>
          </a:p>
        </p:txBody>
      </p:sp>
      <p:sp>
        <p:nvSpPr>
          <p:cNvPr id="22" name="圆角矩形 21"/>
          <p:cNvSpPr/>
          <p:nvPr/>
        </p:nvSpPr>
        <p:spPr>
          <a:xfrm>
            <a:off x="4465955" y="1851660"/>
            <a:ext cx="3445510" cy="3387725"/>
          </a:xfrm>
          <a:prstGeom prst="roundRect">
            <a:avLst>
              <a:gd name="adj" fmla="val 7553"/>
            </a:avLst>
          </a:prstGeom>
          <a:noFill/>
          <a:ln w="317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3754120" y="3815715"/>
            <a:ext cx="71183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chemeClr val="accent1"/>
                </a:solidFill>
                <a:latin typeface="华文楷体" panose="02010600040101010101" charset="-122"/>
                <a:ea typeface="华文楷体" panose="02010600040101010101" charset="-122"/>
              </a:rPr>
              <a:t>经过</a:t>
            </a:r>
          </a:p>
        </p:txBody>
      </p:sp>
      <p:sp>
        <p:nvSpPr>
          <p:cNvPr id="24" name="圆角矩形 23"/>
          <p:cNvSpPr/>
          <p:nvPr/>
        </p:nvSpPr>
        <p:spPr>
          <a:xfrm>
            <a:off x="8372475" y="884555"/>
            <a:ext cx="3342640" cy="939165"/>
          </a:xfrm>
          <a:prstGeom prst="roundRect">
            <a:avLst>
              <a:gd name="adj" fmla="val 7553"/>
            </a:avLst>
          </a:prstGeom>
          <a:noFill/>
          <a:ln w="31750">
            <a:solidFill>
              <a:schemeClr val="accent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7807960" y="828675"/>
            <a:ext cx="71183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accent4"/>
                </a:solidFill>
                <a:latin typeface="华文楷体" panose="02010600040101010101" charset="-122"/>
                <a:ea typeface="华文楷体" panose="02010600040101010101" charset="-122"/>
              </a:rPr>
              <a:t>结果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17" grpId="1" animBg="1"/>
      <p:bldP spid="18" grpId="0" bldLvl="0" animBg="1"/>
      <p:bldP spid="18" grpId="1" animBg="1"/>
      <p:bldP spid="19" grpId="0"/>
      <p:bldP spid="19" grpId="1"/>
      <p:bldP spid="22" grpId="0" bldLvl="0" animBg="1"/>
      <p:bldP spid="22" grpId="1" animBg="1"/>
      <p:bldP spid="23" grpId="0"/>
      <p:bldP spid="23" grpId="1"/>
      <p:bldP spid="24" grpId="0" bldLvl="0" animBg="1"/>
      <p:bldP spid="24" grpId="1" animBg="1"/>
      <p:bldP spid="25" grpId="0"/>
      <p:bldP spid="2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/>
          <p:nvPr/>
        </p:nvGraphicFramePr>
        <p:xfrm>
          <a:off x="1898015" y="1101090"/>
          <a:ext cx="8532495" cy="2500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4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4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4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69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起因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经过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结果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3730">
                <a:tc>
                  <a:txBody>
                    <a:bodyPr/>
                    <a:lstStyle/>
                    <a:p>
                      <a:pPr indent="609600" fontAlgn="auto">
                        <a:lnSpc>
                          <a:spcPct val="150000"/>
                        </a:lnSpc>
                        <a:buNone/>
                        <a:extLst>
                          <a:ext uri="{35155182-B16C-46BC-9424-99874614C6A1}">
                            <wpsdc:indentchars xmlns:wpsdc="http://www.wps.cn/officeDocument/2017/drawingmlCustomData" xmlns="" val="200" checksum="4158780845"/>
                          </a:ext>
                        </a:extLst>
                      </a:pPr>
                      <a:r>
                        <a:rPr lang="zh-CN" altLang="en-US" sz="2400" b="1">
                          <a:latin typeface="华文楷体" panose="02010600040101010101" charset="-122"/>
                          <a:ea typeface="华文楷体" panose="02010600040101010101" charset="-122"/>
                        </a:rPr>
                        <a:t>十个太阳炙烤着大地，人类的日子很艰难。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609600" fontAlgn="auto">
                        <a:lnSpc>
                          <a:spcPct val="150000"/>
                        </a:lnSpc>
                        <a:buNone/>
                        <a:extLst>
                          <a:ext uri="{35155182-B16C-46BC-9424-99874614C6A1}">
                            <wpsdc:indentchars xmlns:wpsdc="http://www.wps.cn/officeDocument/2017/drawingmlCustomData" xmlns="" val="200" checksum="4158780845"/>
                          </a:ext>
                        </a:extLst>
                      </a:pPr>
                      <a:r>
                        <a:rPr lang="zh-CN" altLang="en-US" sz="2400" b="1">
                          <a:latin typeface="华文楷体" panose="02010600040101010101" charset="-122"/>
                          <a:ea typeface="华文楷体" panose="02010600040101010101" charset="-122"/>
                        </a:rPr>
                        <a:t>羿射下了九个太阳，留下了最后一个。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609600" fontAlgn="auto">
                        <a:lnSpc>
                          <a:spcPct val="150000"/>
                        </a:lnSpc>
                        <a:buNone/>
                        <a:extLst>
                          <a:ext uri="{35155182-B16C-46BC-9424-99874614C6A1}">
                            <wpsdc:indentchars xmlns:wpsdc="http://www.wps.cn/officeDocument/2017/drawingmlCustomData" xmlns="" val="200" checksum="4158780845"/>
                          </a:ext>
                        </a:extLst>
                      </a:pPr>
                      <a:r>
                        <a:rPr lang="zh-CN" altLang="en-US" sz="2400" b="1">
                          <a:latin typeface="华文楷体" panose="02010600040101010101" charset="-122"/>
                          <a:ea typeface="华文楷体" panose="02010600040101010101" charset="-122"/>
                        </a:rPr>
                        <a:t>大地上重新现出了勃勃生机。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3770630" y="1629410"/>
            <a:ext cx="6096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zhì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437505" y="1629410"/>
            <a:ext cx="4572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yì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115820" y="4339590"/>
            <a:ext cx="809752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>
                <a:solidFill>
                  <a:schemeClr val="accent4">
                    <a:lumMod val="50000"/>
                  </a:schemeClr>
                </a:solidFill>
                <a:latin typeface="华文楷体" panose="02010600040101010101" charset="-122"/>
                <a:ea typeface="华文楷体" panose="02010600040101010101" charset="-122"/>
              </a:rPr>
              <a:t>很久很久以前</a:t>
            </a:r>
            <a:r>
              <a:rPr lang="en-US" altLang="zh-CN" sz="3600">
                <a:solidFill>
                  <a:schemeClr val="accent4">
                    <a:lumMod val="50000"/>
                  </a:schemeClr>
                </a:solidFill>
              </a:rPr>
              <a:t> ······ </a:t>
            </a:r>
            <a:r>
              <a:rPr lang="zh-CN" altLang="en-US" sz="4000">
                <a:solidFill>
                  <a:schemeClr val="accent4">
                    <a:lumMod val="50000"/>
                  </a:schemeClr>
                </a:solidFill>
                <a:latin typeface="华文楷体" panose="02010600040101010101" charset="-122"/>
                <a:ea typeface="华文楷体" panose="02010600040101010101" charset="-122"/>
              </a:rPr>
              <a:t>后来</a:t>
            </a:r>
            <a:r>
              <a:rPr lang="en-US" altLang="zh-CN" sz="3600">
                <a:solidFill>
                  <a:schemeClr val="accent4">
                    <a:lumMod val="50000"/>
                  </a:schemeClr>
                </a:solidFill>
              </a:rPr>
              <a:t> ······ </a:t>
            </a:r>
            <a:r>
              <a:rPr lang="zh-CN" altLang="en-US" sz="3600" b="1">
                <a:solidFill>
                  <a:schemeClr val="accent4">
                    <a:lumMod val="50000"/>
                  </a:schemeClr>
                </a:solidFill>
                <a:latin typeface="华文楷体" panose="02010600040101010101" charset="-122"/>
                <a:ea typeface="华文楷体" panose="02010600040101010101" charset="-122"/>
              </a:rPr>
              <a:t>之</a:t>
            </a:r>
            <a:r>
              <a:rPr lang="zh-CN" altLang="en-US" sz="4000">
                <a:solidFill>
                  <a:schemeClr val="accent4">
                    <a:lumMod val="50000"/>
                  </a:schemeClr>
                </a:solidFill>
                <a:latin typeface="华文楷体" panose="02010600040101010101" charset="-122"/>
                <a:ea typeface="华文楷体" panose="02010600040101010101" charset="-122"/>
              </a:rPr>
              <a:t>后</a:t>
            </a:r>
            <a:r>
              <a:rPr lang="en-US" altLang="zh-CN" sz="3600">
                <a:solidFill>
                  <a:schemeClr val="accent4">
                    <a:lumMod val="50000"/>
                  </a:schemeClr>
                </a:solidFill>
              </a:rPr>
              <a:t> ······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M2JmZmI1OTBjYTFmZDk5MWIxOGQzMDlkMTc2Y2ExZDk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87.95,&quot;left&quot;:245.75,&quot;top&quot;:373.7,&quot;width&quot;:496.05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87.95,&quot;left&quot;:245.75,&quot;top&quot;:373.7,&quot;width&quot;:496.05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87.95,&quot;left&quot;:245.75,&quot;top&quot;:373.7,&quot;width&quot;:496.05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87.95,&quot;left&quot;:245.75,&quot;top&quot;:373.7,&quot;width&quot;:496.05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87.95,&quot;left&quot;:245.75,&quot;top&quot;:373.7,&quot;width&quot;:496.05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87.95,&quot;left&quot;:245.75,&quot;top&quot;:373.7,&quot;width&quot;:496.05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87.95,&quot;left&quot;:245.75,&quot;top&quot;:373.7,&quot;width&quot;:496.05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87.95,&quot;left&quot;:245.75,&quot;top&quot;:373.7,&quot;width&quot;:496.05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87.95,&quot;left&quot;:245.75,&quot;top&quot;:373.7,&quot;width&quot;:496.05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87.95,&quot;left&quot;:245.75,&quot;top&quot;:373.7,&quot;width&quot;:496.05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87.95,&quot;left&quot;:245.75,&quot;top&quot;:373.7,&quot;width&quot;:496.05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87.95,&quot;left&quot;:245.75,&quot;top&quot;:373.7,&quot;width&quot;:496.05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87.95,&quot;left&quot;:245.75,&quot;top&quot;:373.7,&quot;width&quot;:496.05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87.95,&quot;left&quot;:245.75,&quot;top&quot;:373.7,&quot;width&quot;:496.05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87.95,&quot;left&quot;:245.75,&quot;top&quot;:373.7,&quot;width&quot;:496.0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87.95,&quot;left&quot;:245.75,&quot;top&quot;:373.7,&quot;width&quot;:496.05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87.95,&quot;left&quot;:245.75,&quot;top&quot;:373.7,&quot;width&quot;:496.05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87.95,&quot;left&quot;:245.75,&quot;top&quot;:373.7,&quot;width&quot;:496.05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87.95,&quot;left&quot;:245.75,&quot;top&quot;:373.7,&quot;width&quot;:496.05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87.95,&quot;left&quot;:245.75,&quot;top&quot;:373.7,&quot;width&quot;:496.05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87.95,&quot;left&quot;:245.75,&quot;top&quot;:373.7,&quot;width&quot;:496.05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87.95,&quot;left&quot;:245.75,&quot;top&quot;:373.7,&quot;width&quot;:496.05}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880</Words>
  <Application>Microsoft Office PowerPoint</Application>
  <PresentationFormat>宽屏</PresentationFormat>
  <Paragraphs>116</Paragraphs>
  <Slides>23</Slides>
  <Notes>0</Notes>
  <HiddenSlides>0</HiddenSlides>
  <MMClips>2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23</vt:i4>
      </vt:variant>
    </vt:vector>
  </HeadingPairs>
  <TitlesOfParts>
    <vt:vector size="30" baseType="lpstr">
      <vt:lpstr>黑体</vt:lpstr>
      <vt:lpstr>华文楷体</vt:lpstr>
      <vt:lpstr>楷体</vt:lpstr>
      <vt:lpstr>Arial</vt:lpstr>
      <vt:lpstr>Calibri</vt:lpstr>
      <vt:lpstr>WPS</vt:lpstr>
      <vt:lpstr>1_WPS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Reko</dc:creator>
  <cp:lastModifiedBy>婧艳 蒋</cp:lastModifiedBy>
  <cp:revision>40</cp:revision>
  <dcterms:created xsi:type="dcterms:W3CDTF">2023-08-09T12:44:00Z</dcterms:created>
  <dcterms:modified xsi:type="dcterms:W3CDTF">2026-06-30T07:31:50Z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2052-12.1.0.16250</vt:lpwstr>
  </property>
  <property fmtid="{D5CDD505-2E9C-101B-9397-08002B2CF9AE}" pid="3" name="ICV">
    <vt:lpwstr>D76DF87A1A10439993BE8C90EC1B8392_13</vt:lpwstr>
  </property>
</Properties>
</file>