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13"/>
  </p:notesMasterIdLst>
  <p:sldIdLst>
    <p:sldId id="269" r:id="rId4"/>
    <p:sldId id="274" r:id="rId5"/>
    <p:sldId id="296" r:id="rId6"/>
    <p:sldId id="295" r:id="rId7"/>
    <p:sldId id="302" r:id="rId8"/>
    <p:sldId id="297" r:id="rId9"/>
    <p:sldId id="298" r:id="rId10"/>
    <p:sldId id="304" r:id="rId11"/>
    <p:sldId id="301" r:id="rId12"/>
    <p:sldId id="292" r:id="rId14"/>
    <p:sldId id="285" r:id="rId15"/>
    <p:sldId id="316" r:id="rId16"/>
    <p:sldId id="315" r:id="rId17"/>
  </p:sldIdLst>
  <p:sldSz cx="12192000" cy="6858000"/>
  <p:notesSz cx="6858000" cy="9144000"/>
  <p:embeddedFontLst>
    <p:embeddedFont>
      <p:font typeface="楷体" panose="02010609060101010101" charset="-122"/>
      <p:regular r:id="rId21"/>
    </p:embeddedFont>
    <p:embeddedFont>
      <p:font typeface="等线 Light" panose="02010600030101010101" charset="-122"/>
      <p:regular r:id="rId22"/>
    </p:embeddedFont>
    <p:embeddedFont>
      <p:font typeface="等线" panose="02010600030101010101" charset="-122"/>
      <p:regular r:id="rId23"/>
      <p:bold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7E7E"/>
    <a:srgbClr val="EBF5ED"/>
    <a:srgbClr val="67B7E2"/>
    <a:srgbClr val="94DFCA"/>
    <a:srgbClr val="656565"/>
    <a:srgbClr val="6FBEE8"/>
    <a:srgbClr val="64B9E8"/>
    <a:srgbClr val="5CB7E8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6" autoAdjust="0"/>
    <p:restoredTop sz="94660"/>
  </p:normalViewPr>
  <p:slideViewPr>
    <p:cSldViewPr snapToGrid="0">
      <p:cViewPr>
        <p:scale>
          <a:sx n="75" d="100"/>
          <a:sy n="75" d="100"/>
        </p:scale>
        <p:origin x="1109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3426738"/>
              <a:chOff x="0" y="0"/>
              <a:chExt cx="12192000" cy="342673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134"/>
              <a:stretch>
                <a:fillRect/>
              </a:stretch>
            </p:blipFill>
            <p:spPr>
              <a:xfrm>
                <a:off x="1484512" y="0"/>
                <a:ext cx="10707488" cy="3426738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0" y="0"/>
                <a:ext cx="2341038" cy="3426738"/>
              </a:xfrm>
              <a:prstGeom prst="rect">
                <a:avLst/>
              </a:prstGeom>
              <a:solidFill>
                <a:srgbClr val="F8FD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flipH="1" flipV="1">
              <a:off x="0" y="3431262"/>
              <a:ext cx="12192000" cy="3426738"/>
              <a:chOff x="0" y="0"/>
              <a:chExt cx="12192000" cy="342673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134"/>
              <a:stretch>
                <a:fillRect/>
              </a:stretch>
            </p:blipFill>
            <p:spPr>
              <a:xfrm>
                <a:off x="1484512" y="0"/>
                <a:ext cx="10707488" cy="3426738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0" y="0"/>
                <a:ext cx="2341038" cy="3426738"/>
              </a:xfrm>
              <a:prstGeom prst="rect">
                <a:avLst/>
              </a:prstGeom>
              <a:solidFill>
                <a:srgbClr val="F8FD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45004" y="150920"/>
              <a:ext cx="11901994" cy="655616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381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3426738"/>
              <a:chOff x="0" y="0"/>
              <a:chExt cx="12192000" cy="342673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134"/>
              <a:stretch>
                <a:fillRect/>
              </a:stretch>
            </p:blipFill>
            <p:spPr>
              <a:xfrm>
                <a:off x="1484512" y="0"/>
                <a:ext cx="10707488" cy="3426738"/>
              </a:xfrm>
              <a:prstGeom prst="rect">
                <a:avLst/>
              </a:prstGeom>
            </p:spPr>
          </p:pic>
          <p:sp>
            <p:nvSpPr>
              <p:cNvPr id="14" name="矩形 13"/>
              <p:cNvSpPr/>
              <p:nvPr/>
            </p:nvSpPr>
            <p:spPr>
              <a:xfrm>
                <a:off x="0" y="0"/>
                <a:ext cx="2341038" cy="3426738"/>
              </a:xfrm>
              <a:prstGeom prst="rect">
                <a:avLst/>
              </a:prstGeom>
              <a:solidFill>
                <a:srgbClr val="F8FD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flipH="1" flipV="1">
              <a:off x="0" y="3431262"/>
              <a:ext cx="12192000" cy="3426738"/>
              <a:chOff x="0" y="0"/>
              <a:chExt cx="12192000" cy="342673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134"/>
              <a:stretch>
                <a:fillRect/>
              </a:stretch>
            </p:blipFill>
            <p:spPr>
              <a:xfrm>
                <a:off x="1484512" y="0"/>
                <a:ext cx="10707488" cy="3426738"/>
              </a:xfrm>
              <a:prstGeom prst="rect">
                <a:avLst/>
              </a:prstGeom>
            </p:spPr>
          </p:pic>
          <p:sp>
            <p:nvSpPr>
              <p:cNvPr id="12" name="矩形 11"/>
              <p:cNvSpPr/>
              <p:nvPr/>
            </p:nvSpPr>
            <p:spPr>
              <a:xfrm>
                <a:off x="0" y="0"/>
                <a:ext cx="2341038" cy="3426738"/>
              </a:xfrm>
              <a:prstGeom prst="rect">
                <a:avLst/>
              </a:prstGeom>
              <a:solidFill>
                <a:srgbClr val="F8FD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45004" y="150920"/>
              <a:ext cx="11901994" cy="655616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outerShdw blurRad="38100" sx="102000" sy="102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45E7-6F18-48A8-B03C-C7325E0871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D13F-E245-4C4C-9D5A-EC3FF45CF4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tags" Target="../tags/tag4.xml"/><Relationship Id="rId3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5275" y="173355"/>
            <a:ext cx="876046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测试鱼缸报警器的功能。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 descr="测试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C">
                  <a:alpha val="100000"/>
                </a:srgbClr>
              </a:clrFrom>
              <a:clrTo>
                <a:srgbClr val="FEFEFC">
                  <a:alpha val="100000"/>
                  <a:alpha val="0"/>
                </a:srgbClr>
              </a:clrTo>
            </a:clrChange>
          </a:blip>
          <a:srcRect l="20708" t="17833" r="1951" b="7491"/>
          <a:stretch>
            <a:fillRect/>
          </a:stretch>
        </p:blipFill>
        <p:spPr>
          <a:xfrm>
            <a:off x="127000" y="778510"/>
            <a:ext cx="7071995" cy="51212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537450" y="1228090"/>
            <a:ext cx="4534535" cy="2853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友情提醒：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用水瓶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缓慢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倒水。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平视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观察，用记号笔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标注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发出警报时的水位。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及时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记录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注射器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只用于抽水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8800" y="227330"/>
            <a:ext cx="876046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鱼缸报警器是如何工作的呢？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77751" y="688975"/>
            <a:ext cx="1841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水位上升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8392544" y="1134442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477751" y="1471033"/>
            <a:ext cx="1841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浮球上升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8398705" y="1887829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477751" y="2329902"/>
            <a:ext cx="1841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横杆抬升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313295" y="3294888"/>
            <a:ext cx="3173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刚好到达警戒水位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8398445" y="3741748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7477760" y="4217670"/>
            <a:ext cx="1636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开关闭合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23505" y="5092065"/>
            <a:ext cx="2136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形成通路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8398705" y="4633051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8398705" y="2775559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-526415" y="1207770"/>
            <a:ext cx="6590665" cy="4954905"/>
            <a:chOff x="-1095" y="1902"/>
            <a:chExt cx="10379" cy="7803"/>
          </a:xfrm>
        </p:grpSpPr>
        <p:pic>
          <p:nvPicPr>
            <p:cNvPr id="32" name="图片 31" descr="整体测试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-1095" y="1902"/>
              <a:ext cx="10379" cy="780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77" y="3697"/>
              <a:ext cx="2174" cy="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蜂鸣器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19" y="5222"/>
              <a:ext cx="1832" cy="7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LED</a:t>
              </a:r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灯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099" y="2973"/>
              <a:ext cx="1724" cy="8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开关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565" y="6642"/>
              <a:ext cx="1725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浮球</a:t>
              </a:r>
              <a:endParaRPr lang="zh-CN" altLang="en-US" sz="24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cxnSp>
        <p:nvCxnSpPr>
          <p:cNvPr id="2" name="直接箭头连接符 1"/>
          <p:cNvCxnSpPr/>
          <p:nvPr/>
        </p:nvCxnSpPr>
        <p:spPr>
          <a:xfrm>
            <a:off x="8392990" y="5614126"/>
            <a:ext cx="0" cy="459756"/>
          </a:xfrm>
          <a:prstGeom prst="straightConnector1">
            <a:avLst/>
          </a:prstGeom>
          <a:ln w="539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7589520" y="5966460"/>
            <a:ext cx="2136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发出警报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5270" y="1428750"/>
            <a:ext cx="1095375" cy="459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rPr>
              <a:t>横杆</a:t>
            </a:r>
            <a:endParaRPr lang="zh-CN" altLang="en-US" sz="2400">
              <a:highlight>
                <a:srgbClr val="C0C0C0"/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6" grpId="0"/>
      <p:bldP spid="28" grpId="0"/>
      <p:bldP spid="2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4091" b="985"/>
          <a:stretch>
            <a:fillRect/>
          </a:stretch>
        </p:blipFill>
        <p:spPr>
          <a:xfrm>
            <a:off x="340360" y="1705610"/>
            <a:ext cx="6445885" cy="34461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598920" y="1208405"/>
            <a:ext cx="6590030" cy="4954270"/>
            <a:chOff x="9890" y="1902"/>
            <a:chExt cx="10378" cy="7802"/>
          </a:xfrm>
        </p:grpSpPr>
        <p:pic>
          <p:nvPicPr>
            <p:cNvPr id="32" name="图片 31" descr="整体测试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9890" y="1902"/>
              <a:ext cx="10379" cy="780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0708" y="3697"/>
              <a:ext cx="2174" cy="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蜂鸣器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905" y="5400"/>
              <a:ext cx="1832" cy="7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LED</a:t>
              </a:r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灯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3902" y="2803"/>
              <a:ext cx="1724" cy="8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8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开关</a:t>
              </a:r>
              <a:endParaRPr lang="zh-CN" altLang="en-US" sz="28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902" y="7067"/>
              <a:ext cx="1725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浮球</a:t>
              </a:r>
              <a:endParaRPr lang="zh-CN" altLang="en-US" sz="24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6092" y="2314"/>
              <a:ext cx="1725" cy="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400">
                  <a:highlight>
                    <a:srgbClr val="C0C0C0"/>
                  </a:highlight>
                  <a:latin typeface="楷体" panose="02010609060101010101" charset="-122"/>
                  <a:ea typeface="楷体" panose="02010609060101010101" charset="-122"/>
                </a:rPr>
                <a:t>横杆</a:t>
              </a:r>
              <a:endParaRPr lang="zh-CN" altLang="en-US" sz="2400">
                <a:highlight>
                  <a:srgbClr val="C0C0C0"/>
                </a:highlight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25780" y="224155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思考：怎样在鱼缸水快满时发出警报，提示人去关水？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08993c0bbcd0603f6dfc031c0976155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6225" y="1038225"/>
            <a:ext cx="10718800" cy="5548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发光二极管"/>
          <p:cNvPicPr>
            <a:picLocks noChangeAspect="1"/>
          </p:cNvPicPr>
          <p:nvPr/>
        </p:nvPicPr>
        <p:blipFill>
          <a:blip r:embed="rId1"/>
          <a:srcRect r="41256" b="28967"/>
          <a:stretch>
            <a:fillRect/>
          </a:stretch>
        </p:blipFill>
        <p:spPr>
          <a:xfrm rot="2400000" flipH="1">
            <a:off x="2609215" y="1480820"/>
            <a:ext cx="2426335" cy="2935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0000" flipH="1">
            <a:off x="5930265" y="1196340"/>
            <a:ext cx="2574925" cy="3571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5780" y="450215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认识报警电路中常用的电路元件。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71240" y="4985385"/>
            <a:ext cx="1158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LED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灯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67855" y="4985385"/>
            <a:ext cx="165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蜂鸣器</a:t>
            </a:r>
            <a:endParaRPr lang="zh-CN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777500584143"/>
          <p:cNvPicPr>
            <a:picLocks noChangeAspect="1"/>
          </p:cNvPicPr>
          <p:nvPr/>
        </p:nvPicPr>
        <p:blipFill>
          <a:blip r:embed="rId1"/>
          <a:srcRect l="25556" t="31855" r="28444" b="14407"/>
          <a:stretch>
            <a:fillRect/>
          </a:stretch>
        </p:blipFill>
        <p:spPr>
          <a:xfrm>
            <a:off x="4904740" y="3726815"/>
            <a:ext cx="2680335" cy="31311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173980" y="5026660"/>
            <a:ext cx="1640205" cy="939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6814185" y="4854575"/>
            <a:ext cx="624840" cy="266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111115" y="4745355"/>
            <a:ext cx="687705" cy="2501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704840" y="4745355"/>
            <a:ext cx="1749425" cy="781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87985" y="450215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能把电路直接接入水中来报警吗？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descr="电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3870325" y="41910"/>
            <a:ext cx="3884930" cy="5813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387985" y="450215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开关是如何控制电路的通断的？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 descr="图片转简笔画 (21)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3845" y="1373823"/>
            <a:ext cx="5681345" cy="47339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505190" y="1374140"/>
            <a:ext cx="110172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弹片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796530" y="1593215"/>
            <a:ext cx="7340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87985" y="450215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开关是如何控制电路的通断的？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36575" y="5270500"/>
            <a:ext cx="5057775" cy="482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按下弹片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-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开关断开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-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形成断路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 descr="按下弹片断路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1264" b="13070"/>
          <a:stretch>
            <a:fillRect/>
          </a:stretch>
        </p:blipFill>
        <p:spPr>
          <a:xfrm>
            <a:off x="534670" y="1173480"/>
            <a:ext cx="5059045" cy="3340735"/>
          </a:xfrm>
          <a:prstGeom prst="rect">
            <a:avLst/>
          </a:prstGeom>
        </p:spPr>
      </p:pic>
      <p:pic>
        <p:nvPicPr>
          <p:cNvPr id="7" name="图片 6" descr="弹片弹起来开关闭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4722" t="8630" r="958" b="13463"/>
          <a:stretch>
            <a:fillRect/>
          </a:stretch>
        </p:blipFill>
        <p:spPr>
          <a:xfrm rot="10800000">
            <a:off x="6108065" y="1173480"/>
            <a:ext cx="5492750" cy="340296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6303010" y="5270500"/>
            <a:ext cx="5115560" cy="482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弹片弹起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-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开关闭合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-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形成通路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电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0" y="-16916400"/>
            <a:ext cx="51435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7820" y="262890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3600" b="1">
                <a:latin typeface="楷体" panose="02010609060101010101" charset="-122"/>
                <a:ea typeface="楷体" panose="02010609060101010101" charset="-122"/>
              </a:rPr>
              <a:t>怎样利用下列材料在水位变化时控制报警电路的通断？</a:t>
            </a:r>
            <a:endParaRPr 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37820" y="907415"/>
            <a:ext cx="4632960" cy="5891530"/>
            <a:chOff x="532" y="1429"/>
            <a:chExt cx="7296" cy="9278"/>
          </a:xfrm>
        </p:grpSpPr>
        <p:pic>
          <p:nvPicPr>
            <p:cNvPr id="2" name="图片 1" descr="支架结构"/>
            <p:cNvPicPr>
              <a:picLocks noChangeAspect="1"/>
            </p:cNvPicPr>
            <p:nvPr/>
          </p:nvPicPr>
          <p:blipFill>
            <a:blip r:embed="rId2"/>
            <a:srcRect l="13386" t="4873" r="31034" b="3837"/>
            <a:stretch>
              <a:fillRect/>
            </a:stretch>
          </p:blipFill>
          <p:spPr>
            <a:xfrm>
              <a:off x="532" y="1719"/>
              <a:ext cx="7296" cy="89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03" y="8318"/>
              <a:ext cx="150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支架</a:t>
              </a:r>
              <a:endPara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10" y="1429"/>
              <a:ext cx="150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轴</a:t>
              </a:r>
              <a:endPara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87090" y="1091565"/>
            <a:ext cx="4182110" cy="521970"/>
            <a:chOff x="6060" y="1719"/>
            <a:chExt cx="6586" cy="822"/>
          </a:xfrm>
        </p:grpSpPr>
        <p:sp>
          <p:nvSpPr>
            <p:cNvPr id="10" name="文本框 9"/>
            <p:cNvSpPr txBox="1"/>
            <p:nvPr/>
          </p:nvSpPr>
          <p:spPr>
            <a:xfrm>
              <a:off x="11140" y="1719"/>
              <a:ext cx="150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横杆</a:t>
              </a:r>
              <a:endPara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pic>
          <p:nvPicPr>
            <p:cNvPr id="14" name="图片 13" descr="横杆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6200000">
              <a:off x="8294" y="-254"/>
              <a:ext cx="436" cy="4905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697220" y="2489200"/>
            <a:ext cx="1955165" cy="3735070"/>
            <a:chOff x="7545" y="3257"/>
            <a:chExt cx="3079" cy="5882"/>
          </a:xfrm>
        </p:grpSpPr>
        <p:sp>
          <p:nvSpPr>
            <p:cNvPr id="9" name="文本框 8"/>
            <p:cNvSpPr txBox="1"/>
            <p:nvPr/>
          </p:nvSpPr>
          <p:spPr>
            <a:xfrm>
              <a:off x="9118" y="6408"/>
              <a:ext cx="1507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浮球</a:t>
              </a:r>
              <a:endPara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  <p:pic>
          <p:nvPicPr>
            <p:cNvPr id="15" name="图片 14" descr="浮球"/>
            <p:cNvPicPr>
              <a:picLocks noChangeAspect="1"/>
            </p:cNvPicPr>
            <p:nvPr/>
          </p:nvPicPr>
          <p:blipFill>
            <a:blip r:embed="rId4"/>
            <a:srcRect l="9897" t="33177" r="11942" b="32569"/>
            <a:stretch>
              <a:fillRect/>
            </a:stretch>
          </p:blipFill>
          <p:spPr>
            <a:xfrm rot="5400000">
              <a:off x="5571" y="5231"/>
              <a:ext cx="5883" cy="1934"/>
            </a:xfrm>
            <a:prstGeom prst="rect">
              <a:avLst/>
            </a:prstGeom>
          </p:spPr>
        </p:pic>
      </p:grpSp>
      <p:pic>
        <p:nvPicPr>
          <p:cNvPr id="5" name="图片 4" descr="电路"/>
          <p:cNvPicPr>
            <a:picLocks noChangeAspect="1"/>
          </p:cNvPicPr>
          <p:nvPr/>
        </p:nvPicPr>
        <p:blipFill>
          <a:blip r:embed="rId5"/>
          <a:srcRect l="19288" t="10131" r="12270" b="5016"/>
          <a:stretch>
            <a:fillRect/>
          </a:stretch>
        </p:blipFill>
        <p:spPr>
          <a:xfrm>
            <a:off x="8422005" y="1429385"/>
            <a:ext cx="3128645" cy="51746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电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0" y="-16916400"/>
            <a:ext cx="51435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7820" y="262890"/>
            <a:ext cx="1121283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3600" b="1">
                <a:latin typeface="楷体" panose="02010609060101010101" charset="-122"/>
                <a:ea typeface="楷体" panose="02010609060101010101" charset="-122"/>
              </a:rPr>
              <a:t>拼装鱼缸报警器。</a:t>
            </a:r>
            <a:endParaRPr 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725" y="857885"/>
            <a:ext cx="7477125" cy="561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92735" y="233680"/>
            <a:ext cx="876046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怎样测试鱼缸报警器的功能是否达标？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0855" y="1345248"/>
            <a:ext cx="5661660" cy="496125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/>
        </p:nvGraphicFramePr>
        <p:xfrm>
          <a:off x="4899025" y="1095375"/>
          <a:ext cx="6753860" cy="5039360"/>
        </p:xfrm>
        <a:graphic>
          <a:graphicData uri="http://schemas.openxmlformats.org/drawingml/2006/table">
            <a:tbl>
              <a:tblPr/>
              <a:tblGrid>
                <a:gridCol w="6753860"/>
              </a:tblGrid>
              <a:tr h="783590">
                <a:tc>
                  <a:txBody>
                    <a:bodyPr/>
                    <a:p>
                      <a:pPr marL="85725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工程笔记</a:t>
                      </a: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1</a:t>
                      </a:r>
                      <a:r>
                        <a:rPr lang="zh-CN" altLang="en-US" sz="2800" b="1">
                          <a:latin typeface="楷体" panose="02010609060101010101" charset="-122"/>
                          <a:ea typeface="楷体" panose="02010609060101010101" charset="-122"/>
                        </a:rPr>
                        <a:t>：测试与记录</a:t>
                      </a:r>
                      <a:endParaRPr lang="zh-CN" altLang="en-US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1665">
                <a:tc>
                  <a:txBody>
                    <a:bodyPr/>
                    <a:p>
                      <a:pPr marL="85725" indent="0" algn="just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AutoNum type="arabicPeriod"/>
                        <a:tabLst>
                          <a:tab pos="198120" algn="l"/>
                        </a:tabLst>
                      </a:pPr>
                      <a:r>
                        <a:rPr 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执行规则：</a:t>
                      </a:r>
                      <a:endParaRPr 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2800" b="0" u="sng">
                          <a:latin typeface="楷体" panose="02010609060101010101" charset="-122"/>
                          <a:ea typeface="楷体" panose="02010609060101010101" charset="-122"/>
                        </a:rPr>
                        <a:t>       </a:t>
                      </a:r>
                      <a:r>
                        <a:rPr lang="zh-CN" sz="2800" b="0">
                          <a:latin typeface="楷体" panose="02010609060101010101" charset="-122"/>
                          <a:ea typeface="楷体" panose="02010609060101010101" charset="-122"/>
                        </a:rPr>
                        <a:t>（高于</a:t>
                      </a:r>
                      <a:r>
                        <a:rPr lang="en-US" altLang="zh-CN" sz="2800" b="0">
                          <a:latin typeface="楷体" panose="02010609060101010101" charset="-122"/>
                          <a:ea typeface="楷体" panose="02010609060101010101" charset="-122"/>
                        </a:rPr>
                        <a:t>\</a:t>
                      </a: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</a:rPr>
                        <a:t>到达</a:t>
                      </a:r>
                      <a:r>
                        <a:rPr lang="en-US" altLang="zh-CN" sz="2800" b="0">
                          <a:latin typeface="楷体" panose="02010609060101010101" charset="-122"/>
                          <a:ea typeface="楷体" panose="02010609060101010101" charset="-122"/>
                        </a:rPr>
                        <a:t>\</a:t>
                      </a: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</a:rPr>
                        <a:t>低于）警戒水位，发出警报。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 </a:t>
                      </a:r>
                      <a:endParaRPr 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64105">
                <a:tc>
                  <a:txBody>
                    <a:bodyPr/>
                    <a:p>
                      <a:pPr marL="0" indent="0" algn="just" defTabSz="91440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imes New Roman" panose="02020603050405020304"/>
                        <a:buNone/>
                        <a:tabLst>
                          <a:tab pos="198120" algn="l"/>
                        </a:tabLst>
                      </a:pP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2.</a:t>
                      </a:r>
                      <a:r>
                        <a:rPr 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遇到的问题：</a:t>
                      </a:r>
                      <a:endParaRPr 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 </a:t>
                      </a:r>
                      <a:endParaRPr lang="en-US" alt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 </a:t>
                      </a:r>
                      <a:endParaRPr lang="en-US" alt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800" b="1">
                          <a:latin typeface="楷体" panose="02010609060101010101" charset="-122"/>
                          <a:ea typeface="楷体" panose="02010609060101010101" charset="-122"/>
                        </a:rPr>
                        <a:t> </a:t>
                      </a:r>
                      <a:endParaRPr lang="en-US" alt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  <a:p>
                      <a:pPr marL="85725" indent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28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DIAGRAM_VIRTUALLY_FRAME" val="{&quot;height&quot;:418.9,&quot;left&quot;:25.6,&quot;top&quot;:92.4,&quot;width&quot;:903.9}"/>
</p:tagLst>
</file>

<file path=ppt/tags/tag3.xml><?xml version="1.0" encoding="utf-8"?>
<p:tagLst xmlns:p="http://schemas.openxmlformats.org/presentationml/2006/main">
  <p:tag name="KSO_WM_DIAGRAM_VIRTUALLY_FRAME" val="{&quot;height&quot;:418.9,&quot;left&quot;:25.6,&quot;top&quot;:92.4,&quot;width&quot;:903.9}"/>
</p:tagLst>
</file>

<file path=ppt/tags/tag4.xml><?xml version="1.0" encoding="utf-8"?>
<p:tagLst xmlns:p="http://schemas.openxmlformats.org/presentationml/2006/main">
  <p:tag name="KSO_WM_DIAGRAM_VIRTUALLY_FRAME" val="{&quot;height&quot;:418.9,&quot;left&quot;:25.6,&quot;top&quot;:92.4,&quot;width&quot;:903.9}"/>
</p:tagLst>
</file>

<file path=ppt/tags/tag5.xml><?xml version="1.0" encoding="utf-8"?>
<p:tagLst xmlns:p="http://schemas.openxmlformats.org/presentationml/2006/main">
  <p:tag name="KSO_WM_DIAGRAM_VIRTUALLY_FRAME" val="{&quot;height&quot;:418.9,&quot;left&quot;:25.6,&quot;top&quot;:92.4,&quot;width&quot;:903.9}"/>
</p:tagLst>
</file>

<file path=ppt/tags/tag6.xml><?xml version="1.0" encoding="utf-8"?>
<p:tagLst xmlns:p="http://schemas.openxmlformats.org/presentationml/2006/main">
  <p:tag name="KSO_WM_DIAGRAM_VIRTUALLY_FRAME" val="{&quot;height&quot;:418.9,&quot;left&quot;:25.6,&quot;top&quot;:92.4,&quot;width&quot;:903.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WPS 演示</Application>
  <PresentationFormat>宽屏</PresentationFormat>
  <Paragraphs>92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楷体</vt:lpstr>
      <vt:lpstr>Times New Roman</vt:lpstr>
      <vt:lpstr>微软雅黑</vt:lpstr>
      <vt:lpstr>Arial Unicode MS</vt:lpstr>
      <vt:lpstr>等线 Light</vt:lpstr>
      <vt:lpstr>等线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kaimeng</dc:creator>
  <cp:lastModifiedBy>☆露 露☆</cp:lastModifiedBy>
  <cp:revision>86</cp:revision>
  <dcterms:created xsi:type="dcterms:W3CDTF">2021-06-01T01:50:00Z</dcterms:created>
  <dcterms:modified xsi:type="dcterms:W3CDTF">2026-05-25T15:12:11Z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2052-12.1.0.26373</vt:lpwstr>
  </property>
  <property fmtid="{D5CDD505-2E9C-101B-9397-08002B2CF9AE}" pid="3" name="KSOTemplateUUID">
    <vt:lpwstr>v1.0_mb_L6GNNHB3WbDzwlbegBisww==</vt:lpwstr>
  </property>
  <property fmtid="{D5CDD505-2E9C-101B-9397-08002B2CF9AE}" pid="4" name="ICV">
    <vt:lpwstr>0E63DE38A7A3448F9704ED0E3ACDA25E_13</vt:lpwstr>
  </property>
</Properties>
</file>