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69" r:id="rId3"/>
    <p:sldId id="280" r:id="rId4"/>
    <p:sldId id="302" r:id="rId5"/>
    <p:sldId id="303" r:id="rId7"/>
    <p:sldId id="299" r:id="rId8"/>
    <p:sldId id="305" r:id="rId9"/>
    <p:sldId id="309" r:id="rId10"/>
    <p:sldId id="311" r:id="rId11"/>
    <p:sldId id="312" r:id="rId12"/>
    <p:sldId id="310" r:id="rId13"/>
    <p:sldId id="313" r:id="rId14"/>
  </p:sldIdLst>
  <p:sldSz cx="12192000" cy="6858000"/>
  <p:notesSz cx="6858000" cy="9144000"/>
  <p:embeddedFontLst>
    <p:embeddedFont>
      <p:font typeface="Calibri" panose="020F0502020204030204" charset="0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qiu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EE"/>
    <a:srgbClr val="EBF5ED"/>
    <a:srgbClr val="67B7E2"/>
    <a:srgbClr val="94DFCA"/>
    <a:srgbClr val="656565"/>
    <a:srgbClr val="6FBEE8"/>
    <a:srgbClr val="64B9E8"/>
    <a:srgbClr val="5CB7E8"/>
    <a:srgbClr val="7E7E7E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6" autoAdjust="0"/>
    <p:restoredTop sz="94660"/>
  </p:normalViewPr>
  <p:slideViewPr>
    <p:cSldViewPr snapToGrid="0">
      <p:cViewPr>
        <p:scale>
          <a:sx n="75" d="100"/>
          <a:sy n="75" d="100"/>
        </p:scale>
        <p:origin x="1109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0"/>
              <a:ext cx="12192000" cy="3426738"/>
              <a:chOff x="0" y="0"/>
              <a:chExt cx="12192000" cy="342673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134"/>
              <a:stretch>
                <a:fillRect/>
              </a:stretch>
            </p:blipFill>
            <p:spPr>
              <a:xfrm>
                <a:off x="1484512" y="0"/>
                <a:ext cx="10707488" cy="3426738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0" y="0"/>
                <a:ext cx="2341038" cy="3426738"/>
              </a:xfrm>
              <a:prstGeom prst="rect">
                <a:avLst/>
              </a:prstGeom>
              <a:solidFill>
                <a:srgbClr val="F8F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H="1" flipV="1">
              <a:off x="0" y="3431262"/>
              <a:ext cx="12192000" cy="3426738"/>
              <a:chOff x="0" y="0"/>
              <a:chExt cx="12192000" cy="3426738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134"/>
              <a:stretch>
                <a:fillRect/>
              </a:stretch>
            </p:blipFill>
            <p:spPr>
              <a:xfrm>
                <a:off x="1484512" y="0"/>
                <a:ext cx="10707488" cy="3426738"/>
              </a:xfrm>
              <a:prstGeom prst="rect">
                <a:avLst/>
              </a:prstGeom>
            </p:spPr>
          </p:pic>
          <p:sp>
            <p:nvSpPr>
              <p:cNvPr id="12" name="矩形 11"/>
              <p:cNvSpPr/>
              <p:nvPr/>
            </p:nvSpPr>
            <p:spPr>
              <a:xfrm>
                <a:off x="0" y="0"/>
                <a:ext cx="2341038" cy="3426738"/>
              </a:xfrm>
              <a:prstGeom prst="rect">
                <a:avLst/>
              </a:prstGeom>
              <a:solidFill>
                <a:srgbClr val="F8F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45004" y="150920"/>
              <a:ext cx="11901994" cy="655616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381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45E7-6F18-48A8-B03C-C7325E087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D13F-E245-4C4C-9D5A-EC3FF45CF4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tags" Target="../tags/tag43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image" Target="../media/image3.png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5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9.jpeg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37235" y="316230"/>
            <a:ext cx="11670665" cy="829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拓展应用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20260511195652"/>
          <p:cNvPicPr>
            <a:picLocks noChangeAspect="1"/>
          </p:cNvPicPr>
          <p:nvPr/>
        </p:nvPicPr>
        <p:blipFill>
          <a:blip r:embed="rId2"/>
          <a:srcRect b="13641"/>
          <a:stretch>
            <a:fillRect/>
          </a:stretch>
        </p:blipFill>
        <p:spPr>
          <a:xfrm>
            <a:off x="203835" y="1146175"/>
            <a:ext cx="4297680" cy="4035425"/>
          </a:xfrm>
          <a:prstGeom prst="rect">
            <a:avLst/>
          </a:prstGeom>
        </p:spPr>
      </p:pic>
      <p:pic>
        <p:nvPicPr>
          <p:cNvPr id="3" name="图片 2" descr="202605111957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010" y="1146175"/>
            <a:ext cx="3378835" cy="4036060"/>
          </a:xfrm>
          <a:prstGeom prst="rect">
            <a:avLst/>
          </a:prstGeom>
        </p:spPr>
      </p:pic>
      <p:pic>
        <p:nvPicPr>
          <p:cNvPr id="4" name="图片 3" descr="20260511195705"/>
          <p:cNvPicPr>
            <a:picLocks noChangeAspect="1"/>
          </p:cNvPicPr>
          <p:nvPr/>
        </p:nvPicPr>
        <p:blipFill>
          <a:blip r:embed="rId4"/>
          <a:srcRect t="3980"/>
          <a:stretch>
            <a:fillRect/>
          </a:stretch>
        </p:blipFill>
        <p:spPr>
          <a:xfrm>
            <a:off x="7967980" y="1145540"/>
            <a:ext cx="4029710" cy="4036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4987925"/>
            <a:ext cx="4585970" cy="1005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600" b="1">
                <a:latin typeface="楷体" charset="0"/>
                <a:ea typeface="楷体" charset="0"/>
                <a:cs typeface="楷体" charset="0"/>
              </a:rPr>
              <a:t>河道太阳能防汛水位监测站</a:t>
            </a:r>
            <a:endParaRPr lang="zh-CN" altLang="en-US" sz="2600" b="1">
              <a:latin typeface="楷体" charset="0"/>
              <a:ea typeface="楷体" charset="0"/>
              <a:cs typeface="楷体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600" b="1">
                <a:latin typeface="楷体" charset="0"/>
                <a:ea typeface="楷体" charset="0"/>
                <a:cs typeface="楷体" charset="0"/>
              </a:rPr>
              <a:t>（超声波+声光报警）</a:t>
            </a:r>
            <a:endParaRPr lang="zh-CN" altLang="en-US" sz="2600" b="1"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0335" y="4987925"/>
            <a:ext cx="432879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600" b="1">
                <a:latin typeface="楷体" charset="0"/>
                <a:ea typeface="楷体" charset="0"/>
                <a:cs typeface="楷体" charset="0"/>
              </a:rPr>
              <a:t>锅炉水位报警器</a:t>
            </a:r>
            <a:endParaRPr lang="zh-CN" altLang="en-US" sz="2600" b="1">
              <a:latin typeface="楷体" charset="0"/>
              <a:ea typeface="楷体" charset="0"/>
              <a:cs typeface="楷体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600" b="1">
                <a:latin typeface="楷体" charset="0"/>
                <a:ea typeface="楷体" charset="0"/>
                <a:cs typeface="楷体" charset="0"/>
              </a:rPr>
              <a:t>（电极探针 + 工业报警仪表）</a:t>
            </a:r>
            <a:endParaRPr lang="zh-CN" altLang="en-US" sz="2600" b="1"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96250" y="4987925"/>
            <a:ext cx="37020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600" b="1">
                <a:latin typeface="楷体" charset="0"/>
                <a:ea typeface="楷体" charset="0"/>
                <a:cs typeface="楷体" charset="0"/>
              </a:rPr>
              <a:t>宠物饮水机</a:t>
            </a:r>
            <a:endParaRPr lang="zh-CN" altLang="en-US" sz="2600" b="1">
              <a:latin typeface="楷体" charset="0"/>
              <a:ea typeface="楷体" charset="0"/>
              <a:cs typeface="楷体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600" b="1">
                <a:latin typeface="楷体" charset="0"/>
                <a:ea typeface="楷体" charset="0"/>
                <a:cs typeface="楷体" charset="0"/>
              </a:rPr>
              <a:t>（声光报警 + 自动停泵）</a:t>
            </a:r>
            <a:endParaRPr lang="zh-CN" altLang="en-US" sz="2600" b="1">
              <a:latin typeface="楷体" charset="0"/>
              <a:ea typeface="楷体" charset="0"/>
              <a:cs typeface="楷体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260525202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25" y="854075"/>
            <a:ext cx="8795385" cy="547814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84835" y="-193675"/>
            <a:ext cx="990092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课后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实践：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50000"/>
              </a:lnSpc>
            </a:pPr>
            <a:endParaRPr lang="zh-CN" altLang="en-US" sz="3200" b="1">
              <a:latin typeface="楷体" charset="0"/>
              <a:ea typeface="楷体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2325" y="1059815"/>
            <a:ext cx="10086340" cy="5497195"/>
            <a:chOff x="1295" y="1793"/>
            <a:chExt cx="15884" cy="8657"/>
          </a:xfrm>
        </p:grpSpPr>
        <p:pic>
          <p:nvPicPr>
            <p:cNvPr id="2" name="图片 1" descr="691c37226510374cf6e2689ee62e69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" y="1793"/>
              <a:ext cx="8807" cy="6478"/>
            </a:xfrm>
            <a:prstGeom prst="rect">
              <a:avLst/>
            </a:prstGeom>
          </p:spPr>
        </p:pic>
        <p:pic>
          <p:nvPicPr>
            <p:cNvPr id="3" name="图片 2" descr="3c4d4508da87620b462da3f79d1641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" y="1793"/>
              <a:ext cx="5398" cy="644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275" y="8271"/>
              <a:ext cx="13850" cy="21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>
                  <a:latin typeface="楷体" charset="0"/>
                  <a:ea typeface="楷体" charset="0"/>
                </a:rPr>
                <a:t>自主查阅、了解水库</a:t>
              </a:r>
              <a:r>
                <a:rPr lang="zh-CN" altLang="en-US" sz="2800" b="1">
                  <a:solidFill>
                    <a:srgbClr val="FF0000"/>
                  </a:solidFill>
                  <a:latin typeface="楷体" charset="0"/>
                  <a:ea typeface="楷体" charset="0"/>
                </a:rPr>
                <a:t>多级水位</a:t>
              </a:r>
              <a:r>
                <a:rPr lang="zh-CN" altLang="en-US" sz="2800" b="1">
                  <a:latin typeface="楷体" charset="0"/>
                  <a:ea typeface="楷体" charset="0"/>
                </a:rPr>
                <a:t>的相关知识，并设计一个</a:t>
              </a:r>
              <a:r>
                <a:rPr lang="zh-CN" altLang="en-US" sz="2800" b="1">
                  <a:solidFill>
                    <a:srgbClr val="FF0000"/>
                  </a:solidFill>
                  <a:latin typeface="楷体" charset="0"/>
                  <a:ea typeface="楷体" charset="0"/>
                </a:rPr>
                <a:t>多级水位报警器</a:t>
              </a:r>
              <a:r>
                <a:rPr lang="zh-CN" altLang="en-US" sz="2800" b="1">
                  <a:latin typeface="楷体" charset="0"/>
                  <a:ea typeface="楷体" charset="0"/>
                </a:rPr>
                <a:t>。</a:t>
              </a:r>
              <a:endParaRPr lang="zh-CN" altLang="en-US" sz="2800" b="1">
                <a:latin typeface="楷体" charset="0"/>
                <a:ea typeface="楷体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ed690a3af1fed1abea9577e5c43e86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86205" y="0"/>
            <a:ext cx="8759190" cy="662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6255" y="285115"/>
            <a:ext cx="876046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高水位报警器的工作原理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16315" y="345440"/>
            <a:ext cx="4852035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低水位报警器？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9492615" y="1203325"/>
            <a:ext cx="1841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charset="0"/>
                <a:ea typeface="楷体" charset="0"/>
              </a:rPr>
              <a:t>水位下降</a:t>
            </a:r>
            <a:endParaRPr lang="zh-CN" altLang="en-US" sz="2800">
              <a:latin typeface="楷体" charset="0"/>
              <a:ea typeface="楷体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9613265" y="6262370"/>
            <a:ext cx="1841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charset="0"/>
                <a:ea typeface="楷体" charset="0"/>
              </a:rPr>
              <a:t>发出警报</a:t>
            </a:r>
            <a:endParaRPr lang="zh-CN" altLang="en-US" sz="2800">
              <a:latin typeface="楷体" charset="0"/>
              <a:ea typeface="楷体" charset="0"/>
            </a:endParaRPr>
          </a:p>
        </p:txBody>
      </p:sp>
      <p:cxnSp>
        <p:nvCxnSpPr>
          <p:cNvPr id="31" name="直接箭头连接符 30"/>
          <p:cNvCxnSpPr/>
          <p:nvPr>
            <p:custDataLst>
              <p:tags r:id="rId3"/>
            </p:custDataLst>
          </p:nvPr>
        </p:nvCxnSpPr>
        <p:spPr>
          <a:xfrm>
            <a:off x="10382885" y="1576705"/>
            <a:ext cx="0" cy="45974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9404985" y="2154555"/>
            <a:ext cx="2419350" cy="34651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2" algn="ctr"/>
            <a:r>
              <a:rPr lang="zh-CN" altLang="en-US" sz="13800" b="1">
                <a:solidFill>
                  <a:srgbClr val="FF0000"/>
                </a:solidFill>
                <a:latin typeface="黑体" charset="0"/>
                <a:ea typeface="黑体" charset="0"/>
              </a:rPr>
              <a:t>？</a:t>
            </a:r>
            <a:endParaRPr lang="zh-CN" altLang="en-US" sz="13800" b="1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  <p:cxnSp>
        <p:nvCxnSpPr>
          <p:cNvPr id="34" name="直接箭头连接符 33"/>
          <p:cNvCxnSpPr/>
          <p:nvPr>
            <p:custDataLst>
              <p:tags r:id="rId4"/>
            </p:custDataLst>
          </p:nvPr>
        </p:nvCxnSpPr>
        <p:spPr>
          <a:xfrm>
            <a:off x="10382885" y="5895340"/>
            <a:ext cx="0" cy="45974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9496425" y="2070100"/>
            <a:ext cx="1841500" cy="868329"/>
            <a:chOff x="14955" y="3233"/>
            <a:chExt cx="2900" cy="1395"/>
          </a:xfrm>
        </p:grpSpPr>
        <p:sp>
          <p:nvSpPr>
            <p:cNvPr id="35" name="文本框 34"/>
            <p:cNvSpPr txBox="1"/>
            <p:nvPr>
              <p:custDataLst>
                <p:tags r:id="rId5"/>
              </p:custDataLst>
            </p:nvPr>
          </p:nvSpPr>
          <p:spPr>
            <a:xfrm>
              <a:off x="14955" y="3233"/>
              <a:ext cx="2900" cy="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charset="0"/>
                  <a:ea typeface="楷体" charset="0"/>
                </a:rPr>
                <a:t>浮球</a:t>
              </a:r>
              <a:r>
                <a:rPr lang="zh-CN" altLang="en-US" sz="2800">
                  <a:latin typeface="楷体" charset="0"/>
                  <a:ea typeface="楷体" charset="0"/>
                </a:rPr>
                <a:t>下降</a:t>
              </a:r>
              <a:endParaRPr lang="zh-CN" altLang="en-US" sz="2800">
                <a:latin typeface="楷体" charset="0"/>
                <a:ea typeface="楷体" charset="0"/>
              </a:endParaRPr>
            </a:p>
          </p:txBody>
        </p:sp>
        <p:cxnSp>
          <p:nvCxnSpPr>
            <p:cNvPr id="36" name="直接箭头连接符 35"/>
            <p:cNvCxnSpPr/>
            <p:nvPr>
              <p:custDataLst>
                <p:tags r:id="rId6"/>
              </p:custDataLst>
            </p:nvPr>
          </p:nvCxnSpPr>
          <p:spPr>
            <a:xfrm>
              <a:off x="16351" y="3904"/>
              <a:ext cx="0" cy="72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9492615" y="2917190"/>
            <a:ext cx="1841500" cy="892810"/>
            <a:chOff x="14982" y="3017"/>
            <a:chExt cx="2900" cy="1406"/>
          </a:xfrm>
        </p:grpSpPr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14982" y="3017"/>
              <a:ext cx="29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charset="0"/>
                  <a:ea typeface="楷体" charset="0"/>
                </a:rPr>
                <a:t>横杆下降</a:t>
              </a:r>
              <a:endParaRPr lang="zh-CN" altLang="en-US" sz="2800">
                <a:latin typeface="楷体" charset="0"/>
                <a:ea typeface="楷体" charset="0"/>
              </a:endParaRPr>
            </a:p>
          </p:txBody>
        </p:sp>
        <p:cxnSp>
          <p:nvCxnSpPr>
            <p:cNvPr id="40" name="直接箭头连接符 39"/>
            <p:cNvCxnSpPr/>
            <p:nvPr>
              <p:custDataLst>
                <p:tags r:id="rId8"/>
              </p:custDataLst>
            </p:nvPr>
          </p:nvCxnSpPr>
          <p:spPr>
            <a:xfrm>
              <a:off x="16351" y="3699"/>
              <a:ext cx="0" cy="72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8816340" y="3743960"/>
            <a:ext cx="3305175" cy="848995"/>
            <a:chOff x="13884" y="5896"/>
            <a:chExt cx="5205" cy="1337"/>
          </a:xfrm>
        </p:grpSpPr>
        <p:sp>
          <p:nvSpPr>
            <p:cNvPr id="41" name="文本框 40"/>
            <p:cNvSpPr txBox="1"/>
            <p:nvPr>
              <p:custDataLst>
                <p:tags r:id="rId9"/>
              </p:custDataLst>
            </p:nvPr>
          </p:nvSpPr>
          <p:spPr>
            <a:xfrm>
              <a:off x="13884" y="5896"/>
              <a:ext cx="52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charset="0"/>
                  <a:ea typeface="楷体" charset="0"/>
                </a:rPr>
                <a:t>刚好到达</a:t>
              </a:r>
              <a:r>
                <a:rPr lang="zh-CN" altLang="en-US" sz="2800">
                  <a:latin typeface="楷体" charset="0"/>
                  <a:ea typeface="楷体" charset="0"/>
                </a:rPr>
                <a:t>警戒水位</a:t>
              </a:r>
              <a:endParaRPr lang="zh-CN" altLang="en-US" sz="2800">
                <a:latin typeface="楷体" charset="0"/>
                <a:ea typeface="楷体" charset="0"/>
              </a:endParaRPr>
            </a:p>
          </p:txBody>
        </p:sp>
        <p:cxnSp>
          <p:nvCxnSpPr>
            <p:cNvPr id="42" name="直接箭头连接符 41"/>
            <p:cNvCxnSpPr/>
            <p:nvPr>
              <p:custDataLst>
                <p:tags r:id="rId10"/>
              </p:custDataLst>
            </p:nvPr>
          </p:nvCxnSpPr>
          <p:spPr>
            <a:xfrm>
              <a:off x="16318" y="6509"/>
              <a:ext cx="0" cy="72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47" name="图片 4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15407" r="15248"/>
          <a:stretch>
            <a:fillRect/>
          </a:stretch>
        </p:blipFill>
        <p:spPr>
          <a:xfrm>
            <a:off x="217805" y="1035685"/>
            <a:ext cx="4998720" cy="55975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074920" y="1227455"/>
            <a:ext cx="3172460" cy="5556250"/>
            <a:chOff x="8350" y="1448"/>
            <a:chExt cx="4996" cy="8750"/>
          </a:xfrm>
        </p:grpSpPr>
        <p:sp>
          <p:nvSpPr>
            <p:cNvPr id="4" name="文本框 3"/>
            <p:cNvSpPr txBox="1"/>
            <p:nvPr/>
          </p:nvSpPr>
          <p:spPr>
            <a:xfrm>
              <a:off x="9433" y="1448"/>
              <a:ext cx="29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charset="0"/>
                  <a:ea typeface="楷体" charset="0"/>
                </a:rPr>
                <a:t>水位上升</a:t>
              </a:r>
              <a:endParaRPr lang="zh-CN" altLang="en-US" sz="2800">
                <a:latin typeface="楷体" charset="0"/>
                <a:ea typeface="楷体" charset="0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10588" y="2071"/>
              <a:ext cx="0" cy="72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9433" y="2723"/>
              <a:ext cx="270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charset="0"/>
                  <a:ea typeface="楷体" charset="0"/>
                </a:rPr>
                <a:t>浮球上升</a:t>
              </a:r>
              <a:endParaRPr lang="zh-CN" altLang="en-US" sz="2800">
                <a:latin typeface="楷体" charset="0"/>
                <a:ea typeface="楷体" charset="0"/>
              </a:endParaRPr>
            </a:p>
          </p:txBody>
        </p:sp>
        <p:cxnSp>
          <p:nvCxnSpPr>
            <p:cNvPr id="14" name="直接箭头连接符 13"/>
            <p:cNvCxnSpPr/>
            <p:nvPr>
              <p:custDataLst>
                <p:tags r:id="rId14"/>
              </p:custDataLst>
            </p:nvPr>
          </p:nvCxnSpPr>
          <p:spPr>
            <a:xfrm>
              <a:off x="10597" y="3429"/>
              <a:ext cx="0" cy="72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9433" y="4106"/>
              <a:ext cx="29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charset="0"/>
                  <a:ea typeface="楷体" charset="0"/>
                </a:rPr>
                <a:t>横杆抬升</a:t>
              </a:r>
              <a:endParaRPr lang="zh-CN" altLang="en-US" sz="2800">
                <a:latin typeface="楷体" charset="0"/>
                <a:ea typeface="楷体" charset="0"/>
              </a:endParaRPr>
            </a:p>
          </p:txBody>
        </p:sp>
        <p:cxnSp>
          <p:nvCxnSpPr>
            <p:cNvPr id="16" name="直接箭头连接符 15"/>
            <p:cNvCxnSpPr/>
            <p:nvPr>
              <p:custDataLst>
                <p:tags r:id="rId16"/>
              </p:custDataLst>
            </p:nvPr>
          </p:nvCxnSpPr>
          <p:spPr>
            <a:xfrm>
              <a:off x="10588" y="4829"/>
              <a:ext cx="0" cy="72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8350" y="5431"/>
              <a:ext cx="49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tx1"/>
                  </a:solidFill>
                  <a:latin typeface="楷体" charset="0"/>
                  <a:ea typeface="楷体" charset="0"/>
                </a:rPr>
                <a:t>刚好</a:t>
              </a:r>
              <a:r>
                <a:rPr lang="zh-CN" altLang="en-US" sz="2800">
                  <a:solidFill>
                    <a:schemeClr val="tx1"/>
                  </a:solidFill>
                  <a:latin typeface="楷体" charset="0"/>
                  <a:ea typeface="楷体" charset="0"/>
                </a:rPr>
                <a:t>到达警戒水位</a:t>
              </a:r>
              <a:endParaRPr lang="zh-CN" altLang="en-US" sz="2800">
                <a:solidFill>
                  <a:schemeClr val="tx1"/>
                </a:solidFill>
                <a:latin typeface="楷体" charset="0"/>
                <a:ea typeface="楷体" charset="0"/>
              </a:endParaRPr>
            </a:p>
          </p:txBody>
        </p:sp>
        <p:cxnSp>
          <p:nvCxnSpPr>
            <p:cNvPr id="18" name="直接箭头连接符 17"/>
            <p:cNvCxnSpPr/>
            <p:nvPr>
              <p:custDataLst>
                <p:tags r:id="rId18"/>
              </p:custDataLst>
            </p:nvPr>
          </p:nvCxnSpPr>
          <p:spPr>
            <a:xfrm>
              <a:off x="10593" y="6083"/>
              <a:ext cx="0" cy="72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>
              <p:custDataLst>
                <p:tags r:id="rId19"/>
              </p:custDataLst>
            </p:nvPr>
          </p:nvSpPr>
          <p:spPr>
            <a:xfrm>
              <a:off x="9378" y="6759"/>
              <a:ext cx="297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charset="0"/>
                  <a:ea typeface="楷体" charset="0"/>
                </a:rPr>
                <a:t>开关闭合</a:t>
              </a:r>
              <a:r>
                <a:rPr lang="en-US" altLang="zh-CN" sz="2800">
                  <a:latin typeface="楷体" charset="0"/>
                  <a:ea typeface="楷体" charset="0"/>
                </a:rPr>
                <a:t>  </a:t>
              </a:r>
              <a:endParaRPr lang="zh-CN" altLang="en-US" sz="2800">
                <a:latin typeface="楷体" charset="0"/>
                <a:ea typeface="楷体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20"/>
              </p:custDataLst>
            </p:nvPr>
          </p:nvSpPr>
          <p:spPr>
            <a:xfrm>
              <a:off x="9378" y="9376"/>
              <a:ext cx="29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charset="0"/>
                  <a:ea typeface="楷体" charset="0"/>
                </a:rPr>
                <a:t>发出警报</a:t>
              </a:r>
              <a:endParaRPr lang="zh-CN" altLang="en-US" sz="2800">
                <a:latin typeface="楷体" charset="0"/>
                <a:ea typeface="楷体" charset="0"/>
              </a:endParaRPr>
            </a:p>
          </p:txBody>
        </p:sp>
        <p:cxnSp>
          <p:nvCxnSpPr>
            <p:cNvPr id="21" name="直接箭头连接符 20"/>
            <p:cNvCxnSpPr/>
            <p:nvPr>
              <p:custDataLst>
                <p:tags r:id="rId21"/>
              </p:custDataLst>
            </p:nvPr>
          </p:nvCxnSpPr>
          <p:spPr>
            <a:xfrm>
              <a:off x="10597" y="8780"/>
              <a:ext cx="0" cy="72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>
              <p:custDataLst>
                <p:tags r:id="rId22"/>
              </p:custDataLst>
            </p:nvPr>
          </p:nvSpPr>
          <p:spPr>
            <a:xfrm>
              <a:off x="9415" y="8068"/>
              <a:ext cx="297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charset="0"/>
                  <a:ea typeface="楷体" charset="0"/>
                </a:rPr>
                <a:t>形成通路</a:t>
              </a:r>
              <a:r>
                <a:rPr lang="en-US" altLang="zh-CN" sz="2800">
                  <a:latin typeface="楷体" charset="0"/>
                  <a:ea typeface="楷体" charset="0"/>
                </a:rPr>
                <a:t>  </a:t>
              </a:r>
              <a:endParaRPr lang="zh-CN" altLang="en-US" sz="2800">
                <a:latin typeface="楷体" charset="0"/>
                <a:ea typeface="楷体" charset="0"/>
              </a:endParaRPr>
            </a:p>
          </p:txBody>
        </p:sp>
        <p:cxnSp>
          <p:nvCxnSpPr>
            <p:cNvPr id="3" name="直接箭头连接符 2"/>
            <p:cNvCxnSpPr/>
            <p:nvPr>
              <p:custDataLst>
                <p:tags r:id="rId23"/>
              </p:custDataLst>
            </p:nvPr>
          </p:nvCxnSpPr>
          <p:spPr>
            <a:xfrm>
              <a:off x="10588" y="7479"/>
              <a:ext cx="0" cy="72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9596120" y="4589780"/>
            <a:ext cx="1840865" cy="885825"/>
            <a:chOff x="15112" y="7228"/>
            <a:chExt cx="2899" cy="1395"/>
          </a:xfrm>
        </p:grpSpPr>
        <p:sp>
          <p:nvSpPr>
            <p:cNvPr id="45" name="文本框 44"/>
            <p:cNvSpPr txBox="1"/>
            <p:nvPr/>
          </p:nvSpPr>
          <p:spPr>
            <a:xfrm>
              <a:off x="15112" y="7228"/>
              <a:ext cx="289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charset="0"/>
                  <a:ea typeface="楷体" charset="0"/>
                </a:rPr>
                <a:t>开关闭合</a:t>
              </a:r>
              <a:r>
                <a:rPr lang="en-US" altLang="zh-CN" sz="2800">
                  <a:latin typeface="楷体" charset="0"/>
                  <a:ea typeface="楷体" charset="0"/>
                </a:rPr>
                <a:t>  </a:t>
              </a:r>
              <a:endParaRPr lang="zh-CN" altLang="en-US" sz="2800">
                <a:latin typeface="楷体" charset="0"/>
                <a:ea typeface="楷体" charset="0"/>
              </a:endParaRPr>
            </a:p>
          </p:txBody>
        </p:sp>
        <p:cxnSp>
          <p:nvCxnSpPr>
            <p:cNvPr id="7" name="直接箭头连接符 6"/>
            <p:cNvCxnSpPr/>
            <p:nvPr>
              <p:custDataLst>
                <p:tags r:id="rId24"/>
              </p:custDataLst>
            </p:nvPr>
          </p:nvCxnSpPr>
          <p:spPr>
            <a:xfrm>
              <a:off x="16318" y="7899"/>
              <a:ext cx="0" cy="72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9578634" y="5393819"/>
            <a:ext cx="188812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charset="0"/>
                <a:ea typeface="楷体" charset="0"/>
              </a:rPr>
              <a:t>形成通路</a:t>
            </a:r>
            <a:r>
              <a:rPr lang="en-US" altLang="zh-CN" sz="2800">
                <a:latin typeface="楷体" charset="0"/>
                <a:ea typeface="楷体" charset="0"/>
              </a:rPr>
              <a:t>  </a:t>
            </a:r>
            <a:endParaRPr lang="zh-CN" altLang="en-US" sz="2800">
              <a:latin typeface="楷体" charset="0"/>
              <a:ea typeface="楷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4090" y="1605915"/>
            <a:ext cx="500443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800" b="1">
                <a:latin typeface="楷体" charset="0"/>
                <a:ea typeface="楷体" charset="0"/>
                <a:sym typeface="+mn-ea"/>
              </a:rPr>
              <a:t>1.</a:t>
            </a:r>
            <a:r>
              <a:rPr lang="zh-CN" altLang="en-US" sz="2800" b="1">
                <a:latin typeface="楷体" charset="0"/>
                <a:ea typeface="楷体" charset="0"/>
                <a:sym typeface="+mn-ea"/>
              </a:rPr>
              <a:t>任务目标：将高水位报警器改为低水位报警器。</a:t>
            </a:r>
            <a:endParaRPr lang="zh-CN" altLang="en-US" sz="2800" b="1">
              <a:latin typeface="楷体" charset="0"/>
              <a:ea typeface="楷体" charset="0"/>
            </a:endParaRPr>
          </a:p>
          <a:p>
            <a:pPr indent="0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800">
                <a:latin typeface="楷体" charset="0"/>
                <a:ea typeface="楷体" charset="0"/>
                <a:cs typeface="楷体" charset="0"/>
              </a:rPr>
              <a:t>2</a:t>
            </a:r>
            <a:r>
              <a:rPr lang="en-US" altLang="zh-CN" sz="2800" b="1">
                <a:latin typeface="楷体" charset="0"/>
                <a:ea typeface="楷体" charset="0"/>
                <a:cs typeface="楷体" charset="0"/>
              </a:rPr>
              <a:t>.</a:t>
            </a:r>
            <a:r>
              <a:rPr lang="zh-CN" altLang="en-US" sz="2800" b="1">
                <a:latin typeface="楷体" charset="0"/>
                <a:ea typeface="楷体" charset="0"/>
                <a:cs typeface="楷体" charset="0"/>
              </a:rPr>
              <a:t>任务要求：利用记号笔在工程笔记2中画出</a:t>
            </a:r>
            <a:r>
              <a:rPr lang="zh-CN" altLang="en-US" sz="2800" b="1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需要改动的元件，</a:t>
            </a:r>
            <a:r>
              <a:rPr lang="zh-CN" altLang="en-US" sz="2800" b="1">
                <a:solidFill>
                  <a:schemeClr val="tx1"/>
                </a:solidFill>
                <a:latin typeface="楷体" charset="0"/>
                <a:ea typeface="楷体" charset="0"/>
                <a:cs typeface="楷体" charset="0"/>
              </a:rPr>
              <a:t>以及是</a:t>
            </a:r>
            <a:r>
              <a:rPr lang="zh-CN" altLang="en-US" sz="2800" b="1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如何改动</a:t>
            </a:r>
            <a:r>
              <a:rPr lang="zh-CN" altLang="en-US" sz="2800" b="1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的。</a:t>
            </a:r>
            <a:endParaRPr lang="zh-CN" altLang="en-US" sz="2800" b="1">
              <a:solidFill>
                <a:srgbClr val="FF0000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7670" y="464185"/>
            <a:ext cx="68865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工程笔记2：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设计低水位报警器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5c10405e2377f88a2aa4c455b507e7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6588" r="19726"/>
          <a:stretch>
            <a:fillRect/>
          </a:stretch>
        </p:blipFill>
        <p:spPr>
          <a:xfrm>
            <a:off x="6628130" y="929005"/>
            <a:ext cx="488569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72465" y="415925"/>
            <a:ext cx="990092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62660" y="522605"/>
            <a:ext cx="876046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开关的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秘密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3080" y="984250"/>
            <a:ext cx="5475605" cy="5517515"/>
            <a:chOff x="808" y="1550"/>
            <a:chExt cx="8623" cy="8689"/>
          </a:xfrm>
        </p:grpSpPr>
        <p:grpSp>
          <p:nvGrpSpPr>
            <p:cNvPr id="13" name="组合 12"/>
            <p:cNvGrpSpPr/>
            <p:nvPr/>
          </p:nvGrpSpPr>
          <p:grpSpPr>
            <a:xfrm>
              <a:off x="808" y="1550"/>
              <a:ext cx="6272" cy="6248"/>
              <a:chOff x="808" y="2020"/>
              <a:chExt cx="6272" cy="6248"/>
            </a:xfrm>
          </p:grpSpPr>
          <p:pic>
            <p:nvPicPr>
              <p:cNvPr id="4" name="图片 3" descr="微动开关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rcRect l="11028" t="17542" r="15500" b="19944"/>
              <a:stretch>
                <a:fillRect/>
              </a:stretch>
            </p:blipFill>
            <p:spPr>
              <a:xfrm>
                <a:off x="808" y="2020"/>
                <a:ext cx="6272" cy="533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1957" y="4506"/>
                <a:ext cx="964" cy="726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4400" b="1">
                    <a:solidFill>
                      <a:srgbClr val="FF0000"/>
                    </a:solidFill>
                    <a:latin typeface="黑体" charset="0"/>
                    <a:ea typeface="黑体" charset="0"/>
                  </a:rPr>
                  <a:t>1</a:t>
                </a:r>
                <a:endParaRPr lang="zh-CN" altLang="en-US" sz="4400" b="1">
                  <a:solidFill>
                    <a:srgbClr val="FF0000"/>
                  </a:solidFill>
                  <a:latin typeface="黑体" charset="0"/>
                  <a:ea typeface="黑体" charset="0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378" y="4425"/>
                <a:ext cx="964" cy="726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altLang="zh-CN" sz="4400" b="1">
                    <a:solidFill>
                      <a:srgbClr val="FF0000"/>
                    </a:solidFill>
                    <a:latin typeface="黑体" charset="0"/>
                    <a:ea typeface="黑体" charset="0"/>
                  </a:rPr>
                  <a:t>2</a:t>
                </a:r>
                <a:endParaRPr lang="en-US" altLang="zh-CN" sz="4400" b="1">
                  <a:solidFill>
                    <a:srgbClr val="FF0000"/>
                  </a:solidFill>
                  <a:latin typeface="黑体" charset="0"/>
                  <a:ea typeface="黑体" charset="0"/>
                </a:endParaRPr>
              </a:p>
            </p:txBody>
          </p:sp>
          <p:sp>
            <p:nvSpPr>
              <p:cNvPr id="9" name="文本框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668" y="4506"/>
                <a:ext cx="964" cy="726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altLang="zh-CN" sz="4400" b="1">
                    <a:solidFill>
                      <a:srgbClr val="FF0000"/>
                    </a:solidFill>
                    <a:latin typeface="黑体" charset="0"/>
                    <a:ea typeface="黑体" charset="0"/>
                  </a:rPr>
                  <a:t>3</a:t>
                </a:r>
                <a:endParaRPr lang="en-US" altLang="zh-CN" sz="4400" b="1">
                  <a:solidFill>
                    <a:srgbClr val="FF0000"/>
                  </a:solidFill>
                  <a:latin typeface="黑体" charset="0"/>
                  <a:ea typeface="黑体" charset="0"/>
                </a:endParaRPr>
              </a:p>
            </p:txBody>
          </p:sp>
          <p:cxnSp>
            <p:nvCxnSpPr>
              <p:cNvPr id="10" name="曲线连接符 9"/>
              <p:cNvCxnSpPr/>
              <p:nvPr/>
            </p:nvCxnSpPr>
            <p:spPr>
              <a:xfrm rot="5400000">
                <a:off x="656" y="6499"/>
                <a:ext cx="2118" cy="1421"/>
              </a:xfrm>
              <a:prstGeom prst="curvedConnector3">
                <a:avLst>
                  <a:gd name="adj1" fmla="val 50024"/>
                </a:avLst>
              </a:prstGeom>
              <a:ln w="539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2" name="曲线连接符 11"/>
              <p:cNvCxnSpPr/>
              <p:nvPr>
                <p:custDataLst>
                  <p:tags r:id="rId7"/>
                </p:custDataLst>
              </p:nvPr>
            </p:nvCxnSpPr>
            <p:spPr>
              <a:xfrm rot="5400000" flipV="1">
                <a:off x="5108" y="6599"/>
                <a:ext cx="2281" cy="947"/>
              </a:xfrm>
              <a:prstGeom prst="curvedConnector3">
                <a:avLst>
                  <a:gd name="adj1" fmla="val 50022"/>
                </a:avLst>
              </a:prstGeom>
              <a:ln w="539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/>
            <p:cNvSpPr txBox="1"/>
            <p:nvPr/>
          </p:nvSpPr>
          <p:spPr>
            <a:xfrm>
              <a:off x="808" y="7416"/>
              <a:ext cx="8623" cy="28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>
                <a:lnSpc>
                  <a:spcPct val="200000"/>
                </a:lnSpc>
              </a:pPr>
              <a:r>
                <a:rPr lang="zh-CN" altLang="en-US" sz="2800">
                  <a:latin typeface="楷体" charset="0"/>
                  <a:ea typeface="楷体" charset="0"/>
                  <a:cs typeface="楷体" charset="0"/>
                </a:rPr>
                <a:t>弹片弹起：开关闭合—</a:t>
              </a:r>
              <a:r>
                <a:rPr lang="zh-CN" altLang="en-US" sz="2800">
                  <a:latin typeface="楷体" charset="0"/>
                  <a:ea typeface="楷体" charset="0"/>
                  <a:cs typeface="楷体" charset="0"/>
                </a:rPr>
                <a:t>形成通路</a:t>
              </a:r>
              <a:endParaRPr lang="zh-CN" altLang="en-US" sz="2800">
                <a:latin typeface="楷体" charset="0"/>
                <a:ea typeface="楷体" charset="0"/>
                <a:cs typeface="楷体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800">
                  <a:latin typeface="楷体" charset="0"/>
                  <a:ea typeface="楷体" charset="0"/>
                  <a:cs typeface="楷体" charset="0"/>
                </a:rPr>
                <a:t>弹片按下：开关断开—</a:t>
              </a:r>
              <a:r>
                <a:rPr lang="zh-CN" altLang="en-US" sz="2800">
                  <a:latin typeface="楷体" charset="0"/>
                  <a:ea typeface="楷体" charset="0"/>
                  <a:cs typeface="楷体" charset="0"/>
                </a:rPr>
                <a:t>形成断路</a:t>
              </a:r>
              <a:endParaRPr lang="zh-CN" altLang="en-US" sz="2800">
                <a:latin typeface="楷体" charset="0"/>
                <a:ea typeface="楷体" charset="0"/>
                <a:cs typeface="楷体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16395" y="877570"/>
            <a:ext cx="5475605" cy="5763895"/>
            <a:chOff x="10577" y="1382"/>
            <a:chExt cx="8623" cy="9077"/>
          </a:xfrm>
        </p:grpSpPr>
        <p:grpSp>
          <p:nvGrpSpPr>
            <p:cNvPr id="15" name="组合 14"/>
            <p:cNvGrpSpPr/>
            <p:nvPr/>
          </p:nvGrpSpPr>
          <p:grpSpPr>
            <a:xfrm>
              <a:off x="10786" y="1382"/>
              <a:ext cx="6272" cy="6249"/>
              <a:chOff x="808" y="2020"/>
              <a:chExt cx="6272" cy="6249"/>
            </a:xfrm>
          </p:grpSpPr>
          <p:pic>
            <p:nvPicPr>
              <p:cNvPr id="16" name="图片 15" descr="微动开关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"/>
              <a:srcRect l="11028" t="17542" r="15500" b="19944"/>
              <a:stretch>
                <a:fillRect/>
              </a:stretch>
            </p:blipFill>
            <p:spPr>
              <a:xfrm>
                <a:off x="808" y="2020"/>
                <a:ext cx="6272" cy="5337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957" y="4506"/>
                <a:ext cx="964" cy="726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4400" b="1">
                    <a:solidFill>
                      <a:srgbClr val="FF0000"/>
                    </a:solidFill>
                    <a:latin typeface="黑体" charset="0"/>
                    <a:ea typeface="黑体" charset="0"/>
                  </a:rPr>
                  <a:t>1</a:t>
                </a:r>
                <a:endParaRPr lang="zh-CN" altLang="en-US" sz="4400" b="1">
                  <a:solidFill>
                    <a:srgbClr val="FF0000"/>
                  </a:solidFill>
                  <a:latin typeface="黑体" charset="0"/>
                  <a:ea typeface="黑体" charset="0"/>
                </a:endParaRPr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378" y="4425"/>
                <a:ext cx="964" cy="726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altLang="zh-CN" sz="4400" b="1">
                    <a:solidFill>
                      <a:srgbClr val="FF0000"/>
                    </a:solidFill>
                    <a:latin typeface="黑体" charset="0"/>
                    <a:ea typeface="黑体" charset="0"/>
                  </a:rPr>
                  <a:t>2</a:t>
                </a:r>
                <a:endParaRPr lang="en-US" altLang="zh-CN" sz="4400" b="1">
                  <a:solidFill>
                    <a:srgbClr val="FF0000"/>
                  </a:solidFill>
                  <a:latin typeface="黑体" charset="0"/>
                  <a:ea typeface="黑体" charset="0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668" y="4506"/>
                <a:ext cx="964" cy="726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en-US" altLang="zh-CN" sz="4400" b="1">
                    <a:solidFill>
                      <a:srgbClr val="FF0000"/>
                    </a:solidFill>
                    <a:latin typeface="黑体" charset="0"/>
                    <a:ea typeface="黑体" charset="0"/>
                  </a:rPr>
                  <a:t>3</a:t>
                </a:r>
                <a:endParaRPr lang="en-US" altLang="zh-CN" sz="4400" b="1">
                  <a:solidFill>
                    <a:srgbClr val="FF0000"/>
                  </a:solidFill>
                  <a:latin typeface="黑体" charset="0"/>
                  <a:ea typeface="黑体" charset="0"/>
                </a:endParaRPr>
              </a:p>
            </p:txBody>
          </p:sp>
          <p:cxnSp>
            <p:nvCxnSpPr>
              <p:cNvPr id="20" name="曲线连接符 19"/>
              <p:cNvCxnSpPr/>
              <p:nvPr>
                <p:custDataLst>
                  <p:tags r:id="rId12"/>
                </p:custDataLst>
              </p:nvPr>
            </p:nvCxnSpPr>
            <p:spPr>
              <a:xfrm rot="5400000">
                <a:off x="656" y="6499"/>
                <a:ext cx="2118" cy="1421"/>
              </a:xfrm>
              <a:prstGeom prst="curvedConnector3">
                <a:avLst>
                  <a:gd name="adj1" fmla="val 50024"/>
                </a:avLst>
              </a:prstGeom>
              <a:ln w="539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1" name="曲线连接符 20"/>
              <p:cNvCxnSpPr/>
              <p:nvPr>
                <p:custDataLst>
                  <p:tags r:id="rId13"/>
                </p:custDataLst>
              </p:nvPr>
            </p:nvCxnSpPr>
            <p:spPr>
              <a:xfrm rot="5400000" flipV="1">
                <a:off x="3542" y="6599"/>
                <a:ext cx="2281" cy="947"/>
              </a:xfrm>
              <a:prstGeom prst="curvedConnector3">
                <a:avLst>
                  <a:gd name="adj1" fmla="val 50022"/>
                </a:avLst>
              </a:prstGeom>
              <a:ln w="539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>
              <p:custDataLst>
                <p:tags r:id="rId14"/>
              </p:custDataLst>
            </p:nvPr>
          </p:nvSpPr>
          <p:spPr>
            <a:xfrm>
              <a:off x="10577" y="7416"/>
              <a:ext cx="8623" cy="304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>
                <a:lnSpc>
                  <a:spcPct val="200000"/>
                </a:lnSpc>
              </a:pPr>
              <a:r>
                <a:rPr lang="zh-CN" altLang="en-US" sz="2800">
                  <a:latin typeface="楷体" charset="0"/>
                  <a:ea typeface="楷体" charset="0"/>
                  <a:cs typeface="楷体" charset="0"/>
                </a:rPr>
                <a:t>弹片弹起：开关</a:t>
              </a:r>
              <a:r>
                <a:rPr lang="zh-CN" altLang="en-US" sz="2800">
                  <a:solidFill>
                    <a:srgbClr val="FF0000"/>
                  </a:solidFill>
                  <a:latin typeface="楷体" charset="0"/>
                  <a:ea typeface="楷体" charset="0"/>
                  <a:cs typeface="楷体" charset="0"/>
                </a:rPr>
                <a:t>断开</a:t>
              </a:r>
              <a:r>
                <a:rPr lang="zh-CN" altLang="en-US" sz="2800">
                  <a:latin typeface="楷体" charset="0"/>
                  <a:ea typeface="楷体" charset="0"/>
                  <a:cs typeface="楷体" charset="0"/>
                </a:rPr>
                <a:t>—形成</a:t>
              </a:r>
              <a:r>
                <a:rPr lang="zh-CN" altLang="en-US" sz="2800">
                  <a:solidFill>
                    <a:srgbClr val="FF0000"/>
                  </a:solidFill>
                  <a:latin typeface="楷体" charset="0"/>
                  <a:ea typeface="楷体" charset="0"/>
                  <a:cs typeface="楷体" charset="0"/>
                </a:rPr>
                <a:t>断路</a:t>
              </a:r>
              <a:endParaRPr lang="zh-CN" altLang="en-US" sz="2800">
                <a:latin typeface="楷体" charset="0"/>
                <a:ea typeface="楷体" charset="0"/>
                <a:cs typeface="楷体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800">
                  <a:latin typeface="楷体" charset="0"/>
                  <a:ea typeface="楷体" charset="0"/>
                  <a:cs typeface="楷体" charset="0"/>
                </a:rPr>
                <a:t>弹片按下：开关</a:t>
              </a:r>
              <a:r>
                <a:rPr lang="zh-CN" altLang="en-US" sz="2800">
                  <a:solidFill>
                    <a:srgbClr val="FF0000"/>
                  </a:solidFill>
                  <a:latin typeface="楷体" charset="0"/>
                  <a:ea typeface="楷体" charset="0"/>
                  <a:cs typeface="楷体" charset="0"/>
                </a:rPr>
                <a:t>闭合</a:t>
              </a:r>
              <a:r>
                <a:rPr lang="zh-CN" altLang="en-US" sz="2800">
                  <a:latin typeface="楷体" charset="0"/>
                  <a:ea typeface="楷体" charset="0"/>
                  <a:cs typeface="楷体" charset="0"/>
                </a:rPr>
                <a:t>—形成</a:t>
              </a:r>
              <a:r>
                <a:rPr lang="zh-CN" altLang="en-US" sz="2800">
                  <a:solidFill>
                    <a:srgbClr val="FF0000"/>
                  </a:solidFill>
                  <a:latin typeface="楷体" charset="0"/>
                  <a:ea typeface="楷体" charset="0"/>
                  <a:cs typeface="楷体" charset="0"/>
                </a:rPr>
                <a:t>通路</a:t>
              </a:r>
              <a:endParaRPr lang="zh-CN" altLang="en-US" sz="28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截屏2026-05-23 09.17.31"/>
          <p:cNvPicPr>
            <a:picLocks noChangeAspect="1"/>
          </p:cNvPicPr>
          <p:nvPr/>
        </p:nvPicPr>
        <p:blipFill>
          <a:blip r:embed="rId1"/>
          <a:srcRect l="5227" r="3950"/>
          <a:stretch>
            <a:fillRect/>
          </a:stretch>
        </p:blipFill>
        <p:spPr>
          <a:xfrm>
            <a:off x="4734560" y="1271270"/>
            <a:ext cx="7176135" cy="51650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2750" y="1889760"/>
            <a:ext cx="4114165" cy="4421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80000"/>
              </a:lnSpc>
            </a:pPr>
            <a:r>
              <a:rPr lang="zh-CN" altLang="en-US" sz="2800" b="1">
                <a:latin typeface="楷体" charset="0"/>
                <a:ea typeface="楷体" charset="0"/>
                <a:cs typeface="楷体" charset="0"/>
              </a:rPr>
              <a:t>1.根据设计图，在原有高水位报警器基础上</a:t>
            </a:r>
            <a:r>
              <a:rPr lang="zh-CN" altLang="en-US" sz="2800" b="1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改装。</a:t>
            </a:r>
            <a:endParaRPr lang="zh-CN" altLang="en-US" sz="2800" b="1">
              <a:latin typeface="楷体" charset="0"/>
              <a:ea typeface="楷体" charset="0"/>
              <a:cs typeface="楷体" charset="0"/>
            </a:endParaRPr>
          </a:p>
          <a:p>
            <a:pPr indent="0" fontAlgn="auto">
              <a:lnSpc>
                <a:spcPct val="180000"/>
              </a:lnSpc>
            </a:pPr>
            <a:r>
              <a:rPr lang="zh-CN" altLang="en-US" sz="2800" b="1">
                <a:latin typeface="楷体" charset="0"/>
                <a:ea typeface="楷体" charset="0"/>
                <a:cs typeface="楷体" charset="0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测试</a:t>
            </a:r>
            <a:r>
              <a:rPr lang="zh-CN" altLang="en-US" sz="2800" b="1">
                <a:latin typeface="楷体" charset="0"/>
                <a:ea typeface="楷体" charset="0"/>
                <a:cs typeface="楷体" charset="0"/>
              </a:rPr>
              <a:t>，检验效果。</a:t>
            </a:r>
            <a:endParaRPr lang="zh-CN" altLang="en-US" sz="2800" b="1">
              <a:latin typeface="楷体" charset="0"/>
              <a:ea typeface="楷体" charset="0"/>
              <a:cs typeface="楷体" charset="0"/>
            </a:endParaRPr>
          </a:p>
          <a:p>
            <a:pPr indent="0" fontAlgn="auto">
              <a:lnSpc>
                <a:spcPct val="180000"/>
              </a:lnSpc>
            </a:pPr>
            <a:r>
              <a:rPr lang="zh-CN" altLang="en-US" sz="2800" b="1">
                <a:latin typeface="楷体" charset="0"/>
                <a:ea typeface="楷体" charset="0"/>
                <a:cs typeface="楷体" charset="0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记录问题</a:t>
            </a:r>
            <a:r>
              <a:rPr lang="zh-CN" altLang="en-US" sz="2800" b="1">
                <a:latin typeface="楷体" charset="0"/>
                <a:ea typeface="楷体" charset="0"/>
                <a:cs typeface="楷体" charset="0"/>
              </a:rPr>
              <a:t>，尝试</a:t>
            </a:r>
            <a:r>
              <a:rPr lang="zh-CN" altLang="en-US" sz="2800" b="1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改进</a:t>
            </a:r>
            <a:r>
              <a:rPr lang="zh-CN" altLang="en-US" sz="2800" b="1">
                <a:latin typeface="楷体" charset="0"/>
                <a:ea typeface="楷体" charset="0"/>
                <a:cs typeface="楷体" charset="0"/>
              </a:rPr>
              <a:t>。</a:t>
            </a:r>
            <a:endParaRPr lang="zh-CN" altLang="en-US" sz="2800" b="1"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21335" y="469265"/>
            <a:ext cx="990092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改造低水位报警器，并测试改进。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61340" y="395605"/>
            <a:ext cx="6368415" cy="4457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algn="l">
              <a:buClrTx/>
              <a:buSzTx/>
              <a:buFontTx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如何才能实现双水位监控呢？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c050de1e53eb4bbfba8a23d2dde742f6"/>
          <p:cNvPicPr/>
          <p:nvPr/>
        </p:nvPicPr>
        <p:blipFill>
          <a:blip r:embed="rId1"/>
          <a:srcRect t="5728" b="41987"/>
          <a:stretch>
            <a:fillRect/>
          </a:stretch>
        </p:blipFill>
        <p:spPr>
          <a:xfrm rot="16200000">
            <a:off x="6052888" y="1650338"/>
            <a:ext cx="5400000" cy="4320000"/>
          </a:xfrm>
          <a:prstGeom prst="rect">
            <a:avLst/>
          </a:prstGeom>
        </p:spPr>
      </p:pic>
      <p:pic>
        <p:nvPicPr>
          <p:cNvPr id="4" name="图片 3" descr="5edf66c9e1623ebd4f551f9e31348658"/>
          <p:cNvPicPr/>
          <p:nvPr/>
        </p:nvPicPr>
        <p:blipFill>
          <a:blip r:embed="rId2"/>
          <a:srcRect t="1564"/>
          <a:stretch>
            <a:fillRect/>
          </a:stretch>
        </p:blipFill>
        <p:spPr>
          <a:xfrm>
            <a:off x="1248410" y="1110615"/>
            <a:ext cx="4319905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478790" y="382270"/>
            <a:ext cx="73069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Tx/>
              <a:buSzTx/>
              <a:buFontTx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加一加：实现双水位监控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453505" y="1734820"/>
            <a:ext cx="5737860" cy="3997325"/>
            <a:chOff x="9083" y="3084"/>
            <a:chExt cx="9884" cy="6400"/>
          </a:xfrm>
        </p:grpSpPr>
        <p:pic>
          <p:nvPicPr>
            <p:cNvPr id="4" name="图片 3" descr="1cb262468d01d9e1e5f2af254e47a15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6F5">
                    <a:alpha val="100000"/>
                  </a:srgbClr>
                </a:clrFrom>
                <a:clrTo>
                  <a:srgbClr val="F4F6F5">
                    <a:alpha val="100000"/>
                    <a:alpha val="0"/>
                  </a:srgbClr>
                </a:clrTo>
              </a:clrChange>
            </a:blip>
            <a:srcRect l="4790" t="11639" r="1921" b="14158"/>
            <a:stretch>
              <a:fillRect/>
            </a:stretch>
          </p:blipFill>
          <p:spPr>
            <a:xfrm>
              <a:off x="9083" y="3084"/>
              <a:ext cx="9885" cy="6400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>
              <p:custDataLst>
                <p:tags r:id="rId3"/>
              </p:custDataLst>
            </p:nvPr>
          </p:nvCxnSpPr>
          <p:spPr>
            <a:xfrm>
              <a:off x="10694" y="6188"/>
              <a:ext cx="6184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>
              <a:off x="10880" y="7835"/>
              <a:ext cx="5998" cy="0"/>
            </a:xfrm>
            <a:prstGeom prst="line">
              <a:avLst/>
            </a:prstGeom>
            <a:ln w="57150">
              <a:solidFill>
                <a:srgbClr val="0059EE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587375" y="1362075"/>
            <a:ext cx="5866765" cy="4742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altLang="zh-CN" sz="2800" b="1">
                <a:latin typeface="楷体" charset="0"/>
                <a:ea typeface="楷体" charset="0"/>
                <a:sym typeface="+mn-ea"/>
              </a:rPr>
              <a:t>1.</a:t>
            </a:r>
            <a:r>
              <a:rPr lang="zh-CN" sz="2800" b="1">
                <a:latin typeface="楷体" charset="0"/>
                <a:ea typeface="楷体" charset="0"/>
                <a:sym typeface="+mn-ea"/>
              </a:rPr>
              <a:t>共同搭建：</a:t>
            </a:r>
            <a:r>
              <a:rPr lang="zh-CN" sz="2800" b="1">
                <a:solidFill>
                  <a:srgbClr val="FF0000"/>
                </a:solidFill>
                <a:latin typeface="楷体" charset="0"/>
                <a:ea typeface="楷体" charset="0"/>
                <a:sym typeface="+mn-ea"/>
              </a:rPr>
              <a:t>组际合作</a:t>
            </a:r>
            <a:r>
              <a:rPr lang="zh-CN" sz="2800" b="1">
                <a:latin typeface="楷体" charset="0"/>
                <a:ea typeface="楷体" charset="0"/>
                <a:sym typeface="+mn-ea"/>
              </a:rPr>
              <a:t>，将两套装置分别放入</a:t>
            </a:r>
            <a:r>
              <a:rPr lang="zh-CN" sz="2800" b="1">
                <a:solidFill>
                  <a:srgbClr val="FF0000"/>
                </a:solidFill>
                <a:latin typeface="楷体" charset="0"/>
                <a:ea typeface="楷体" charset="0"/>
                <a:sym typeface="+mn-ea"/>
              </a:rPr>
              <a:t>同一水槽</a:t>
            </a:r>
            <a:r>
              <a:rPr lang="zh-CN" sz="2800" b="1">
                <a:latin typeface="楷体" charset="0"/>
                <a:ea typeface="楷体" charset="0"/>
                <a:sym typeface="+mn-ea"/>
              </a:rPr>
              <a:t>内。</a:t>
            </a:r>
            <a:endParaRPr lang="zh-CN" sz="2800" b="1">
              <a:latin typeface="楷体" charset="0"/>
              <a:ea typeface="楷体" charset="0"/>
            </a:endParaRPr>
          </a:p>
          <a:p>
            <a:pPr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altLang="zh-CN" sz="2800" b="1">
                <a:latin typeface="楷体" charset="0"/>
                <a:ea typeface="楷体" charset="0"/>
                <a:sym typeface="+mn-ea"/>
              </a:rPr>
              <a:t>2.</a:t>
            </a:r>
            <a:r>
              <a:rPr lang="zh-CN" sz="2800" b="1">
                <a:latin typeface="楷体" charset="0"/>
                <a:ea typeface="楷体" charset="0"/>
                <a:sym typeface="+mn-ea"/>
              </a:rPr>
              <a:t>明确分工：一组负责高水位监测，一组负责低水位监测。</a:t>
            </a:r>
            <a:endParaRPr lang="zh-CN" sz="2800" b="1">
              <a:latin typeface="楷体" charset="0"/>
              <a:ea typeface="楷体" charset="0"/>
            </a:endParaRPr>
          </a:p>
          <a:p>
            <a:pPr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altLang="zh-CN" sz="2800" b="1">
                <a:latin typeface="楷体" charset="0"/>
                <a:ea typeface="楷体" charset="0"/>
                <a:sym typeface="+mn-ea"/>
              </a:rPr>
              <a:t>3.</a:t>
            </a:r>
            <a:r>
              <a:rPr lang="zh-CN" sz="2800" b="1">
                <a:latin typeface="楷体" charset="0"/>
                <a:ea typeface="楷体" charset="0"/>
                <a:sym typeface="+mn-ea"/>
              </a:rPr>
              <a:t>联合测试：观察两套装置是否各司其职、</a:t>
            </a:r>
            <a:r>
              <a:rPr lang="zh-CN" sz="2800" b="1">
                <a:solidFill>
                  <a:srgbClr val="FF0000"/>
                </a:solidFill>
                <a:latin typeface="楷体" charset="0"/>
                <a:ea typeface="楷体" charset="0"/>
                <a:sym typeface="+mn-ea"/>
              </a:rPr>
              <a:t>功能互补</a:t>
            </a:r>
            <a:r>
              <a:rPr lang="zh-CN" sz="2800" b="1">
                <a:latin typeface="楷体" charset="0"/>
                <a:ea typeface="楷体" charset="0"/>
                <a:sym typeface="+mn-ea"/>
              </a:rPr>
              <a:t>。</a:t>
            </a:r>
            <a:endParaRPr lang="zh-CN" sz="2800" b="1">
              <a:latin typeface="楷体" charset="0"/>
              <a:ea typeface="楷体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687705" y="396240"/>
            <a:ext cx="68783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Tx/>
              <a:buSzTx/>
              <a:buFontTx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鱼缸双水位自动化监控测试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4e8164a6067c857bdd5bb51986d2d3b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8455" y="1384935"/>
            <a:ext cx="8574405" cy="477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WPS 文字</Application>
  <PresentationFormat>宽屏</PresentationFormat>
  <Paragraphs>91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楷体</vt:lpstr>
      <vt:lpstr>汉仪楷体KW</vt:lpstr>
      <vt:lpstr>楷体</vt:lpstr>
      <vt:lpstr>黑体</vt:lpstr>
      <vt:lpstr>微软雅黑</vt:lpstr>
      <vt:lpstr>汉仪旗黑</vt:lpstr>
      <vt:lpstr>宋体</vt:lpstr>
      <vt:lpstr>Arial Unicode MS</vt:lpstr>
      <vt:lpstr>等线 Light</vt:lpstr>
      <vt:lpstr>汉仪中等线KW</vt:lpstr>
      <vt:lpstr>等线</vt:lpstr>
      <vt:lpstr>Calibri</vt:lpstr>
      <vt:lpstr>汉仪书宋二KW</vt:lpstr>
      <vt:lpstr>汉仪中黑KW</vt:lpstr>
      <vt:lpstr>华文楷体</vt:lpstr>
      <vt:lpstr>Xingkai SC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kaimeng</dc:creator>
  <cp:lastModifiedBy>沈彦祖灬</cp:lastModifiedBy>
  <cp:revision>55</cp:revision>
  <dcterms:created xsi:type="dcterms:W3CDTF">2026-05-24T12:34:04Z</dcterms:created>
  <dcterms:modified xsi:type="dcterms:W3CDTF">2026-05-24T12:34:04Z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KSOTemplateUUID">
    <vt:lpwstr>v1.0_mb_L6GNNHB3WbDzwlbegBisww==</vt:lpwstr>
  </property>
  <property fmtid="{D5CDD505-2E9C-101B-9397-08002B2CF9AE}" pid="4" name="ICV">
    <vt:lpwstr>05617B3272CBD507D479006AF61A4E57_43</vt:lpwstr>
  </property>
</Properties>
</file>