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0.webp" ContentType="image/webp"/>
  <Override PartName="/ppt/media/image5.webp" ContentType="image/webp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6" r:id="rId3"/>
    <p:sldId id="258" r:id="rId4"/>
    <p:sldId id="288" r:id="rId5"/>
    <p:sldId id="297" r:id="rId6"/>
    <p:sldId id="291" r:id="rId7"/>
    <p:sldId id="260" r:id="rId8"/>
    <p:sldId id="292" r:id="rId9"/>
    <p:sldId id="298" r:id="rId10"/>
    <p:sldId id="285" r:id="rId11"/>
    <p:sldId id="296" r:id="rId12"/>
    <p:sldId id="283" r:id="rId13"/>
    <p:sldId id="280" r:id="rId14"/>
    <p:sldId id="301" r:id="rId15"/>
    <p:sldId id="282" r:id="rId16"/>
    <p:sldId id="299" r:id="rId17"/>
    <p:sldId id="300" r:id="rId18"/>
    <p:sldId id="290" r:id="rId19"/>
    <p:sldId id="302" r:id="rId20"/>
    <p:sldId id="270" r:id="rId21"/>
    <p:sldId id="272" r:id="rId22"/>
    <p:sldId id="274" r:id="rId23"/>
    <p:sldId id="275" r:id="rId24"/>
    <p:sldId id="276" r:id="rId25"/>
    <p:sldId id="277" r:id="rId26"/>
    <p:sldId id="273" r:id="rId27"/>
  </p:sldIdLst>
  <p:sldSz cx="12192000" cy="6858000"/>
  <p:notesSz cx="6858000" cy="9144000"/>
  <p:embeddedFontLst>
    <p:embeddedFont>
      <p:font typeface="楷体" panose="02010609060101010101" charset="-122"/>
      <p:regular r:id="rId31"/>
    </p:embeddedFont>
    <p:embeddedFont>
      <p:font typeface="方正公文楷体" panose="02000500000000000000" charset="-122"/>
      <p:regular r:id="rId32"/>
    </p:embeddedFont>
    <p:embeddedFont>
      <p:font typeface="方正粗黑宋简体" panose="02000000000000000000" charset="-122"/>
      <p:regular r:id="rId33"/>
    </p:embeddedFont>
    <p:embeddedFont>
      <p:font typeface="微软雅黑" panose="020B0503020204020204" charset="-122"/>
      <p:regular r:id="rId34"/>
    </p:embeddedFont>
    <p:embeddedFont>
      <p:font typeface="汉仪晓波折纸体简" panose="00020600040101010101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Calibri" panose="020F0502020204030204"/>
      <p:regular r:id="rId37"/>
      <p:bold r:id="rId38"/>
      <p:italic r:id="rId39"/>
      <p:boldItalic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8" userDrawn="1">
          <p15:clr>
            <a:srgbClr val="A4A3A4"/>
          </p15:clr>
        </p15:guide>
        <p15:guide id="2" pos="38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48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font" Target="fonts/font10.fntdata"/><Relationship Id="rId4" Type="http://schemas.openxmlformats.org/officeDocument/2006/relationships/slide" Target="slides/slide2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1.png"/><Relationship Id="rId4" Type="http://schemas.openxmlformats.org/officeDocument/2006/relationships/tags" Target="../tags/tag6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image" Target="../media/image11.png"/><Relationship Id="rId3" Type="http://schemas.openxmlformats.org/officeDocument/2006/relationships/tags" Target="../tags/tag92.xml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3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13.xml"/><Relationship Id="rId15" Type="http://schemas.openxmlformats.org/officeDocument/2006/relationships/image" Target="../media/image12.png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image" Target="../media/image13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8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6.xml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3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4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5.xml"/><Relationship Id="rId6" Type="http://schemas.openxmlformats.org/officeDocument/2006/relationships/image" Target="../media/image21.png"/><Relationship Id="rId5" Type="http://schemas.openxmlformats.org/officeDocument/2006/relationships/image" Target="../media/image20.webp"/><Relationship Id="rId4" Type="http://schemas.openxmlformats.org/officeDocument/2006/relationships/image" Target="../media/image5.web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5.web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5.web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5.web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5.web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5.web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image" Target="../media/image5.web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龙娃集市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065905" y="382905"/>
            <a:ext cx="6045200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2</a:t>
            </a:r>
            <a:r>
              <a:rPr lang="zh-CN" altLang="en-US" sz="2800" b="1"/>
              <a:t>：电子摊位</a:t>
            </a:r>
            <a:r>
              <a:rPr lang="en-US" altLang="zh-CN" sz="2800" b="1"/>
              <a:t>——</a:t>
            </a:r>
            <a:r>
              <a:rPr lang="zh-CN" altLang="en-US" sz="2800" b="1"/>
              <a:t>人机</a:t>
            </a:r>
            <a:r>
              <a:rPr lang="zh-CN" altLang="en-US" sz="2800" b="1"/>
              <a:t>猜数</a:t>
            </a:r>
            <a:endParaRPr lang="zh-CN" altLang="en-US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1346835" y="3581400"/>
            <a:ext cx="9897110" cy="70675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zh-CN" sz="4000" b="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算法步骤的执行次数</a:t>
            </a:r>
            <a:r>
              <a:rPr lang="zh-CN" altLang="zh-CN" sz="4000" b="0">
                <a:latin typeface="方正粗黑宋简体" panose="02000000000000000000" charset="-122"/>
                <a:ea typeface="方正粗黑宋简体" panose="02000000000000000000" charset="-122"/>
              </a:rPr>
              <a:t>与</a:t>
            </a:r>
            <a:r>
              <a:rPr lang="zh-CN" altLang="zh-CN" sz="4000" b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数字大小</a:t>
            </a:r>
            <a:r>
              <a:rPr lang="zh-CN" altLang="zh-CN" sz="4000" b="0">
                <a:latin typeface="方正粗黑宋简体" panose="02000000000000000000" charset="-122"/>
                <a:ea typeface="方正粗黑宋简体" panose="02000000000000000000" charset="-122"/>
              </a:rPr>
              <a:t>无关</a:t>
            </a:r>
            <a:endParaRPr lang="zh-CN" altLang="zh-CN" sz="4000" b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43225" y="1231265"/>
            <a:ext cx="20256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21-40</a:t>
            </a:r>
            <a:endParaRPr lang="zh-CN" altLang="zh-CN" sz="440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7575" y="1231265"/>
            <a:ext cx="20256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40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1-20</a:t>
            </a:r>
            <a:endParaRPr lang="zh-CN" altLang="zh-CN" sz="440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33925" y="1231265"/>
            <a:ext cx="7343140" cy="64516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zh-CN" sz="3600" b="0">
                <a:latin typeface="方正粗黑宋简体" panose="02000000000000000000" charset="-122"/>
                <a:ea typeface="方正粗黑宋简体" panose="02000000000000000000" charset="-122"/>
              </a:rPr>
              <a:t>数字变大了，会影响猜的次数吗？</a:t>
            </a:r>
            <a:endParaRPr lang="zh-CN" altLang="zh-CN" sz="3600" b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01775" y="2132330"/>
            <a:ext cx="4443730" cy="64516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3600" b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都是</a:t>
            </a:r>
            <a:r>
              <a:rPr lang="en-US" altLang="zh-CN" sz="3600" b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20</a:t>
            </a:r>
            <a:r>
              <a:rPr lang="zh-CN" altLang="en-US" sz="3600" b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个数字</a:t>
            </a:r>
            <a:endParaRPr lang="zh-CN" altLang="en-US" sz="3600" b="0">
              <a:solidFill>
                <a:schemeClr val="accent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45505" y="4379595"/>
            <a:ext cx="40976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zh-CN" altLang="zh-CN" sz="40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与</a:t>
            </a:r>
            <a:r>
              <a:rPr lang="zh-CN" altLang="zh-CN" sz="400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问题规模</a:t>
            </a:r>
            <a:r>
              <a:rPr lang="zh-CN" altLang="zh-CN" sz="40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有</a:t>
            </a:r>
            <a:r>
              <a:rPr lang="zh-CN" altLang="zh-CN" sz="40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关</a:t>
            </a:r>
            <a:endParaRPr lang="zh-CN" altLang="zh-CN" sz="400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477135" y="1454785"/>
            <a:ext cx="465455" cy="22352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733925" y="2132330"/>
            <a:ext cx="4443730" cy="64516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sz="3600" b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问题规模没变</a:t>
            </a:r>
            <a:endParaRPr lang="zh-CN" sz="3600" b="0">
              <a:solidFill>
                <a:schemeClr val="accent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4" grpId="0"/>
      <p:bldP spid="4" grpId="1"/>
      <p:bldP spid="19" grpId="0"/>
      <p:bldP spid="19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065905" y="382905"/>
            <a:ext cx="6045200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2</a:t>
            </a:r>
            <a:r>
              <a:rPr lang="zh-CN" altLang="en-US" sz="2800" b="1"/>
              <a:t>：电子摊位</a:t>
            </a:r>
            <a:r>
              <a:rPr lang="en-US" altLang="zh-CN" sz="2800" b="1"/>
              <a:t>——</a:t>
            </a:r>
            <a:r>
              <a:rPr lang="zh-CN" altLang="en-US" sz="2800" b="1"/>
              <a:t>人机</a:t>
            </a:r>
            <a:r>
              <a:rPr lang="zh-CN" altLang="en-US" sz="2800" b="1"/>
              <a:t>猜数</a:t>
            </a:r>
            <a:endParaRPr lang="zh-CN" altLang="en-US" sz="2800" b="1"/>
          </a:p>
        </p:txBody>
      </p:sp>
      <p:sp>
        <p:nvSpPr>
          <p:cNvPr id="7" name="文本框 6"/>
          <p:cNvSpPr txBox="1"/>
          <p:nvPr/>
        </p:nvSpPr>
        <p:spPr>
          <a:xfrm>
            <a:off x="1052830" y="755650"/>
            <a:ext cx="10347325" cy="45231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highlight>
                  <a:srgbClr val="FFFF00"/>
                </a:highligh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活动要求：</a:t>
            </a:r>
            <a:endParaRPr lang="zh-CN" altLang="en-US" sz="3200" b="1">
              <a:highlight>
                <a:srgbClr val="FFFF00"/>
              </a:highligh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1.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打开桌面上</a:t>
            </a: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“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猜数程序</a:t>
            </a: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”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，挑战1～10</a:t>
            </a: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0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范围，猜一个数就划掉一个数。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把猜中所用的次数写在</a:t>
            </a:r>
            <a:r>
              <a:rPr lang="zh-CN" altLang="en-US" sz="32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“</a:t>
            </a:r>
            <a:r>
              <a:rPr lang="zh-CN" altLang="en-US" sz="32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猜数记录单”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里</a:t>
            </a: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;</a:t>
            </a:r>
            <a:endParaRPr lang="zh-CN" altLang="en-US" sz="32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2.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结合</a:t>
            </a:r>
            <a:r>
              <a:rPr 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前几次的记录数据，想一想</a:t>
            </a:r>
            <a:r>
              <a:rPr lang="en-US" altLang="zh-CN" sz="3200" b="1">
                <a:solidFill>
                  <a:schemeClr val="accent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“</a:t>
            </a:r>
            <a:r>
              <a:rPr lang="zh-CN" altLang="en-US" sz="3200" b="1">
                <a:solidFill>
                  <a:schemeClr val="accent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问题规模与算法步骤的执行次数有什么关系</a:t>
            </a:r>
            <a:r>
              <a:rPr lang="en-US" altLang="zh-CN" sz="3200" b="1">
                <a:solidFill>
                  <a:schemeClr val="accent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”</a:t>
            </a:r>
            <a:r>
              <a:rPr lang="en-US" altLang="zh-CN" sz="32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;</a:t>
            </a:r>
            <a:endParaRPr lang="zh-CN" altLang="en-US" sz="320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3.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和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同桌交流一下你的想法。</a:t>
            </a:r>
            <a:endParaRPr lang="zh-CN" altLang="en-US" sz="32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68350" y="430530"/>
          <a:ext cx="11076940" cy="417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405"/>
                <a:gridCol w="2849880"/>
                <a:gridCol w="6764655"/>
              </a:tblGrid>
              <a:tr h="774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数字范围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 </a:t>
                      </a:r>
                      <a:r>
                        <a:rPr lang="zh-CN" altLang="en-US" sz="1800">
                          <a:sym typeface="+mn-ea"/>
                        </a:rPr>
                        <a:t>数字个数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        </a:t>
                      </a:r>
                      <a:r>
                        <a:rPr lang="zh-CN" altLang="en-US" sz="1800">
                          <a:sym typeface="+mn-ea"/>
                        </a:rPr>
                        <a:t>猜的次数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</a:tr>
              <a:tr h="868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1-5</a:t>
                      </a:r>
                      <a:endParaRPr lang="zh-CN" altLang="en-US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</a:t>
                      </a:r>
                      <a:endParaRPr lang="en-US" altLang="zh-CN" sz="2800" b="1"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/3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次等，</a:t>
                      </a:r>
                      <a:endParaRPr lang="zh-CN" altLang="en-US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845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1-10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</a:t>
                      </a:r>
                      <a:endParaRPr lang="en-US" sz="2800" b="1">
                        <a:solidFill>
                          <a:schemeClr val="tx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/6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/8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次等，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845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1次/11次/15次等，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845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1-100</a:t>
                      </a:r>
                      <a:endParaRPr lang="zh-CN" altLang="en-US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1次/20次/80次等，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384540" y="3051810"/>
            <a:ext cx="169926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20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540115" y="3930650"/>
            <a:ext cx="219456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100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476625" y="3047365"/>
            <a:ext cx="60833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20</a:t>
            </a:r>
            <a:endParaRPr lang="en-US" sz="2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394710" y="3947795"/>
            <a:ext cx="8001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100</a:t>
            </a:r>
            <a:endParaRPr lang="en-US" sz="2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4610" y="4848225"/>
            <a:ext cx="9448800" cy="837565"/>
          </a:xfrm>
          <a:prstGeom prst="rect">
            <a:avLst/>
          </a:prstGeom>
        </p:spPr>
        <p:txBody>
          <a:bodyPr>
            <a:no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3200" b="0">
                <a:latin typeface="方正粗黑宋简体" panose="02000000000000000000" charset="-122"/>
                <a:ea typeface="方正粗黑宋简体" panose="02000000000000000000" charset="-122"/>
              </a:rPr>
              <a:t>问题规模变</a:t>
            </a:r>
            <a:r>
              <a:rPr lang="zh-CN" altLang="zh-CN" sz="3200" b="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大了</a:t>
            </a:r>
            <a:r>
              <a:rPr lang="zh-CN" altLang="zh-CN" sz="3200" b="0">
                <a:latin typeface="方正粗黑宋简体" panose="02000000000000000000" charset="-122"/>
                <a:ea typeface="方正粗黑宋简体" panose="02000000000000000000" charset="-122"/>
              </a:rPr>
              <a:t>，算法步骤的执行次数也会</a:t>
            </a:r>
            <a:r>
              <a:rPr lang="zh-CN" altLang="zh-CN" sz="3200" b="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变多</a:t>
            </a:r>
            <a:r>
              <a:rPr lang="zh-CN" altLang="zh-CN" sz="3200" b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zh-CN" altLang="zh-CN" sz="3200" b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88505" y="571500"/>
            <a:ext cx="3795395" cy="46799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晓波折纸体简" panose="00020600040101010101" charset="-122"/>
                <a:ea typeface="汉仪晓波折纸体简" panose="00020600040101010101" charset="-122"/>
              </a:rPr>
              <a:t>算法步骤的执行次数</a:t>
            </a:r>
            <a:endParaRPr lang="zh-CN" altLang="en-US" sz="2800" b="1">
              <a:ln>
                <a:solidFill>
                  <a:srgbClr val="FFC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晓波折纸体简" panose="00020600040101010101" charset="-122"/>
              <a:ea typeface="汉仪晓波折纸体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76625" y="556260"/>
            <a:ext cx="1673860" cy="48323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晓波折纸体简" panose="00020600040101010101" charset="-122"/>
                <a:ea typeface="汉仪晓波折纸体简" panose="00020600040101010101" charset="-122"/>
              </a:rPr>
              <a:t>问题规模</a:t>
            </a:r>
            <a:endParaRPr lang="zh-CN" altLang="en-US" sz="2800" b="1">
              <a:ln>
                <a:solidFill>
                  <a:srgbClr val="FFC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晓波折纸体简" panose="00020600040101010101" charset="-122"/>
              <a:ea typeface="汉仪晓波折纸体简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702550" y="1344930"/>
            <a:ext cx="219456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5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126095" y="2172335"/>
            <a:ext cx="166243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10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08285" y="4452620"/>
            <a:ext cx="1541145" cy="1784350"/>
          </a:xfrm>
          <a:prstGeom prst="rect">
            <a:avLst/>
          </a:prstGeom>
        </p:spPr>
        <p:txBody>
          <a:bodyPr>
            <a:no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7200" b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?</a:t>
            </a:r>
            <a:endParaRPr lang="en-US" altLang="zh-CN" sz="7200" b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/>
      <p:bldP spid="5" grpId="0"/>
      <p:bldP spid="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5795" y="4848225"/>
            <a:ext cx="9934575" cy="779780"/>
          </a:xfrm>
          <a:prstGeom prst="rect">
            <a:avLst/>
          </a:prstGeom>
        </p:spPr>
        <p:txBody>
          <a:bodyPr>
            <a:no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3200" b="0">
                <a:latin typeface="方正粗黑宋简体" panose="02000000000000000000" charset="-122"/>
                <a:ea typeface="方正粗黑宋简体" panose="02000000000000000000" charset="-122"/>
              </a:rPr>
              <a:t>问题规模变</a:t>
            </a:r>
            <a:r>
              <a:rPr lang="zh-CN" altLang="zh-CN" sz="3200" b="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大了</a:t>
            </a:r>
            <a:r>
              <a:rPr lang="zh-CN" altLang="zh-CN" sz="3200" b="0">
                <a:latin typeface="方正粗黑宋简体" panose="02000000000000000000" charset="-122"/>
                <a:ea typeface="方正粗黑宋简体" panose="02000000000000000000" charset="-122"/>
              </a:rPr>
              <a:t>，算法步骤的执行次数</a:t>
            </a:r>
            <a:r>
              <a:rPr lang="zh-CN" altLang="zh-CN" sz="320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可能</a:t>
            </a:r>
            <a:r>
              <a:rPr lang="zh-CN" altLang="zh-CN" sz="320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也会</a:t>
            </a:r>
            <a:r>
              <a:rPr lang="zh-CN" altLang="zh-CN" sz="320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变多</a:t>
            </a:r>
            <a:r>
              <a:rPr lang="zh-CN" altLang="zh-CN" sz="3200" b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zh-CN" altLang="zh-CN" sz="3200" b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5795" y="5702935"/>
            <a:ext cx="4245610" cy="779780"/>
          </a:xfrm>
          <a:prstGeom prst="rect">
            <a:avLst/>
          </a:prstGeom>
        </p:spPr>
        <p:txBody>
          <a:bodyPr>
            <a:noAutofit/>
          </a:bodyPr>
          <a:p>
            <a:pPr marL="0" indent="30607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0">
                <a:latin typeface="方正粗黑宋简体" panose="02000000000000000000" charset="-122"/>
                <a:ea typeface="方正粗黑宋简体" panose="02000000000000000000" charset="-122"/>
              </a:rPr>
              <a:t>最多次数</a:t>
            </a:r>
            <a:r>
              <a:rPr lang="en-US" altLang="zh-CN" sz="3200" b="0">
                <a:latin typeface="方正粗黑宋简体" panose="02000000000000000000" charset="-122"/>
                <a:ea typeface="方正粗黑宋简体" panose="02000000000000000000" charset="-122"/>
              </a:rPr>
              <a:t>=</a:t>
            </a:r>
            <a:r>
              <a:rPr lang="zh-CN" altLang="en-US" sz="3200" b="0">
                <a:latin typeface="方正粗黑宋简体" panose="02000000000000000000" charset="-122"/>
                <a:ea typeface="方正粗黑宋简体" panose="02000000000000000000" charset="-122"/>
              </a:rPr>
              <a:t>问题规模</a:t>
            </a:r>
            <a:endParaRPr lang="zh-CN" altLang="en-US" sz="3200" b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768350" y="430530"/>
          <a:ext cx="11076940" cy="417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405"/>
                <a:gridCol w="2849880"/>
                <a:gridCol w="6764655"/>
              </a:tblGrid>
              <a:tr h="774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数字范围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 </a:t>
                      </a:r>
                      <a:r>
                        <a:rPr lang="zh-CN" altLang="en-US" sz="1800">
                          <a:sym typeface="+mn-ea"/>
                        </a:rPr>
                        <a:t>数字个数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        </a:t>
                      </a:r>
                      <a:r>
                        <a:rPr lang="zh-CN" altLang="en-US" sz="1800">
                          <a:sym typeface="+mn-ea"/>
                        </a:rPr>
                        <a:t>猜的次数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</a:tr>
              <a:tr h="868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1-5</a:t>
                      </a:r>
                      <a:endParaRPr lang="zh-CN" altLang="en-US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</a:t>
                      </a:r>
                      <a:endParaRPr lang="en-US" altLang="zh-CN" sz="2800" b="1"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/3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次等，</a:t>
                      </a:r>
                      <a:endParaRPr lang="zh-CN" altLang="en-US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845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1-10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</a:t>
                      </a:r>
                      <a:endParaRPr lang="en-US" sz="2800" b="1">
                        <a:solidFill>
                          <a:schemeClr val="tx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/6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/8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次等，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845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1次/11次/15次等，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845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1-100</a:t>
                      </a:r>
                      <a:endParaRPr lang="zh-CN" altLang="en-US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100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    1次/20次/80次等，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8384540" y="3051810"/>
            <a:ext cx="169926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20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8540115" y="3930650"/>
            <a:ext cx="219456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100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88505" y="571500"/>
            <a:ext cx="3785235" cy="46799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晓波折纸体简" panose="00020600040101010101" charset="-122"/>
                <a:ea typeface="汉仪晓波折纸体简" panose="00020600040101010101" charset="-122"/>
              </a:rPr>
              <a:t>算法步骤的执行次数</a:t>
            </a:r>
            <a:endParaRPr lang="zh-CN" altLang="en-US" sz="2800" b="1">
              <a:ln>
                <a:solidFill>
                  <a:srgbClr val="FFC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晓波折纸体简" panose="00020600040101010101" charset="-122"/>
              <a:ea typeface="汉仪晓波折纸体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6625" y="556260"/>
            <a:ext cx="1673860" cy="48323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晓波折纸体简" panose="00020600040101010101" charset="-122"/>
                <a:ea typeface="汉仪晓波折纸体简" panose="00020600040101010101" charset="-122"/>
              </a:rPr>
              <a:t>问题规模</a:t>
            </a:r>
            <a:endParaRPr lang="zh-CN" altLang="en-US" sz="2800" b="1">
              <a:ln>
                <a:solidFill>
                  <a:srgbClr val="FFC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晓波折纸体简" panose="00020600040101010101" charset="-122"/>
              <a:ea typeface="汉仪晓波折纸体简" panose="0002060004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7702550" y="1344930"/>
            <a:ext cx="219456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5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8126095" y="2172335"/>
            <a:ext cx="166243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最多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10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次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565525" y="382905"/>
            <a:ext cx="774890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>
                <a:sym typeface="+mn-ea"/>
              </a:rPr>
              <a:t>实验室：龙娃集市里的另一个秘密</a:t>
            </a:r>
            <a:r>
              <a:rPr lang="en-US" altLang="zh-CN" sz="2800" b="1">
                <a:sym typeface="+mn-ea"/>
              </a:rPr>
              <a:t>—</a:t>
            </a:r>
            <a:r>
              <a:rPr lang="zh-CN" altLang="en-US" sz="2800" b="1">
                <a:sym typeface="+mn-ea"/>
              </a:rPr>
              <a:t>累加程序</a:t>
            </a:r>
            <a:endParaRPr lang="zh-CN" altLang="en-US" sz="2800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13" y="2112802"/>
            <a:ext cx="3157348" cy="325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891280" y="974090"/>
            <a:ext cx="6918960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lnSpc>
                <a:spcPts val="3600"/>
              </a:lnSpc>
            </a:pPr>
            <a:r>
              <a:rPr lang="zh-CN" altLang="en-US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摊位上的一堆饮料摆放如图所示，从上往下看，摆放有什么特点？</a:t>
            </a:r>
            <a:endParaRPr lang="zh-CN" altLang="en-US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884670" y="2674620"/>
            <a:ext cx="53073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</a:pPr>
            <a:r>
              <a:rPr lang="en-US" altLang="zh-CN" b="1">
                <a:solidFill>
                  <a:schemeClr val="tx1"/>
                </a:solidFill>
                <a:latin typeface="+mn-lt"/>
                <a:ea typeface="+mn-ea"/>
              </a:rPr>
              <a:t>1+2+3+4+5+6+7+8+9+10</a:t>
            </a:r>
            <a:r>
              <a:rPr lang="en-US" altLang="zh-CN" b="1">
                <a:solidFill>
                  <a:schemeClr val="dk1"/>
                </a:solidFill>
                <a:latin typeface="+mn-lt"/>
                <a:ea typeface="+mn-ea"/>
              </a:rPr>
              <a:t>=？</a:t>
            </a:r>
            <a:endParaRPr lang="en-US" altLang="zh-CN" b="1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77710" y="3241040"/>
            <a:ext cx="3773805" cy="9975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chemeClr val="dk1"/>
                </a:solidFill>
              </a:rPr>
              <a:t>问题规模？</a:t>
            </a:r>
            <a:endParaRPr lang="en-US" altLang="zh-CN" sz="2400" b="1">
              <a:solidFill>
                <a:schemeClr val="dk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dk1"/>
                </a:solidFill>
              </a:rPr>
              <a:t>求和</a:t>
            </a:r>
            <a:r>
              <a:rPr lang="en-US" altLang="zh-CN" sz="2400" b="1">
                <a:solidFill>
                  <a:schemeClr val="dk1"/>
                </a:solidFill>
              </a:rPr>
              <a:t>算法步骤的执行次数？</a:t>
            </a:r>
            <a:endParaRPr lang="en-US" altLang="zh-CN" sz="2400" b="1">
              <a:solidFill>
                <a:schemeClr val="dk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41105" y="3429000"/>
            <a:ext cx="177355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层数：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层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739755" y="3954780"/>
            <a:ext cx="87630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10次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右大括号 7"/>
          <p:cNvSpPr/>
          <p:nvPr/>
        </p:nvSpPr>
        <p:spPr>
          <a:xfrm flipH="1">
            <a:off x="3903980" y="2327275"/>
            <a:ext cx="407670" cy="363791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>
            <a:off x="813435" y="1601470"/>
            <a:ext cx="0" cy="383794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326505" y="1426845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0" hangingPunct="0">
              <a:lnSpc>
                <a:spcPts val="36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一共摆放了多少瓶饮料？</a:t>
            </a:r>
            <a:endParaRPr lang="zh-CN" altLang="en-US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4311650" y="1941195"/>
          <a:ext cx="2310765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435"/>
                <a:gridCol w="111633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层数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每层个数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第一层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第二层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第三层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第四层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第五层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第六层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6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第七层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7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第八层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8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第九层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9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第十层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10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765290" y="228917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000" b="1">
                <a:solidFill>
                  <a:srgbClr val="FF0000"/>
                </a:solidFill>
                <a:sym typeface="+mn-ea"/>
              </a:rPr>
              <a:t>0</a:t>
            </a:r>
            <a:r>
              <a:rPr lang="en-US" altLang="zh-CN" sz="2800" b="1">
                <a:sym typeface="+mn-ea"/>
              </a:rPr>
              <a:t>+</a:t>
            </a:r>
            <a:endParaRPr lang="en-US" altLang="zh-CN" sz="2800" b="1"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4" grpId="0" bldLvl="0" animBg="1"/>
      <p:bldP spid="14" grpId="1" animBg="1"/>
      <p:bldP spid="18" grpId="0"/>
      <p:bldP spid="18" grpId="1"/>
      <p:bldP spid="19" grpId="0"/>
      <p:bldP spid="19" grpId="1"/>
      <p:bldP spid="20" grpId="0"/>
      <p:bldP spid="20" grpId="1"/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2875" y="2178685"/>
            <a:ext cx="2925445" cy="301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724275" y="2383155"/>
            <a:ext cx="61137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</a:pPr>
            <a:r>
              <a:rPr lang="en-US" altLang="zh-CN" b="1">
                <a:solidFill>
                  <a:schemeClr val="tx1"/>
                </a:solidFill>
                <a:latin typeface="+mn-lt"/>
                <a:ea typeface="+mn-ea"/>
              </a:rPr>
              <a:t>0+1+2+3+4+5+6+7+8+9+10+……+100=</a:t>
            </a:r>
            <a:r>
              <a:rPr lang="en-US" altLang="zh-CN" b="1">
                <a:solidFill>
                  <a:schemeClr val="dk1"/>
                </a:solidFill>
                <a:latin typeface="+mn-lt"/>
                <a:ea typeface="+mn-ea"/>
              </a:rPr>
              <a:t>？</a:t>
            </a:r>
            <a:endParaRPr lang="en-US" altLang="zh-CN" b="1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72230" y="2756535"/>
            <a:ext cx="3220085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chemeClr val="dk1"/>
                </a:solidFill>
              </a:rPr>
              <a:t>问题规模？</a:t>
            </a:r>
            <a:endParaRPr lang="en-US" altLang="zh-CN" sz="2400" b="1">
              <a:solidFill>
                <a:schemeClr val="dk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chemeClr val="dk1"/>
                </a:solidFill>
              </a:rPr>
              <a:t>算法步骤的执行次数？</a:t>
            </a:r>
            <a:endParaRPr lang="en-US" altLang="zh-CN" sz="2400" b="1">
              <a:solidFill>
                <a:schemeClr val="dk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97525" y="2930525"/>
            <a:ext cx="142875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层</a:t>
            </a:r>
            <a:endParaRPr lang="zh-CN" altLang="en-US" sz="2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026275" y="3487420"/>
            <a:ext cx="114681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加10</a:t>
            </a:r>
            <a:r>
              <a:rPr lang="en-US" altLang="zh-CN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</a:t>
            </a:r>
            <a:endParaRPr lang="zh-CN" altLang="en-US" sz="2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85390" y="4965065"/>
            <a:ext cx="921385" cy="1529715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……</a:t>
            </a:r>
            <a:endParaRPr lang="en-US" altLang="zh-CN" sz="4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05" r="42978" b="86839"/>
          <a:stretch>
            <a:fillRect/>
          </a:stretch>
        </p:blipFill>
        <p:spPr>
          <a:xfrm>
            <a:off x="1205865" y="1893570"/>
            <a:ext cx="348615" cy="396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764" t="3053" r="39700" b="77995"/>
          <a:stretch>
            <a:fillRect/>
          </a:stretch>
        </p:blipFill>
        <p:spPr>
          <a:xfrm>
            <a:off x="1094423" y="2602865"/>
            <a:ext cx="5715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792" r="35381" b="69509"/>
          <a:stretch>
            <a:fillRect/>
          </a:stretch>
        </p:blipFill>
        <p:spPr>
          <a:xfrm>
            <a:off x="973138" y="3343275"/>
            <a:ext cx="814070" cy="91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554480" y="167830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1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层：和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=</a:t>
            </a:r>
            <a:r>
              <a:rPr lang="en-US" altLang="zh-CN" sz="2800"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0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+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1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 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求和执行次数</a:t>
            </a:r>
            <a:r>
              <a:rPr lang="en-US" altLang="zh-CN" sz="2800"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1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次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554480" y="89090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0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层：和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=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0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  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求和执行次数：</a:t>
            </a:r>
            <a:r>
              <a:rPr lang="en-US" altLang="zh-CN" sz="2800">
                <a:latin typeface="Calibri" panose="020F0502020204030204"/>
                <a:ea typeface="宋体" panose="02010600030101010101" pitchFamily="2" charset="-122"/>
                <a:sym typeface="+mn-ea"/>
              </a:rPr>
              <a:t> 0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次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554480" y="254190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2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层：和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=</a:t>
            </a:r>
            <a:r>
              <a:rPr lang="en-US" altLang="zh-CN" sz="2800"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0+1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+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2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 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求和执行次数：</a:t>
            </a:r>
            <a:r>
              <a:rPr lang="en-US" altLang="zh-CN" sz="2800"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2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次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554480" y="3494405"/>
            <a:ext cx="76511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3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层：和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=</a:t>
            </a:r>
            <a:r>
              <a:rPr lang="en-US" altLang="zh-CN" sz="2800"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0+1+2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+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（）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 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求和执行次数</a:t>
            </a:r>
            <a:r>
              <a:rPr lang="en-US" altLang="zh-CN" sz="2800"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：（</a:t>
            </a:r>
            <a:r>
              <a:rPr lang="en-US" altLang="zh-CN" sz="2800"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）次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1554480" y="4298315"/>
            <a:ext cx="83337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n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层：和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=</a:t>
            </a:r>
            <a:r>
              <a:rPr lang="en-US" altLang="zh-CN" sz="2800"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0+1+2+3+……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+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n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 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求和执行次数：</a:t>
            </a:r>
            <a:r>
              <a:rPr lang="en-US" altLang="zh-CN" sz="2800"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）次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7325" y="3644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zh-CN" sz="2800" b="1">
                <a:sym typeface="+mn-ea"/>
              </a:rPr>
              <a:t>破解累加求和的秘密</a:t>
            </a:r>
            <a:endParaRPr lang="zh-CN" sz="28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82915" y="2204085"/>
            <a:ext cx="3430905" cy="13284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 anchor="t">
            <a:no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加数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=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加数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+1</a:t>
            </a:r>
            <a:endParaRPr lang="zh-CN" altLang="en-US" sz="2800" b="1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=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上一层和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+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加数</a:t>
            </a:r>
            <a:endParaRPr lang="zh-CN" altLang="en-US" sz="2800" b="1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55115" y="5007610"/>
            <a:ext cx="850074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572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Calibri" panose="020F0502020204030204"/>
                <a:ea typeface="宋体" panose="02010600030101010101" pitchFamily="2" charset="-122"/>
              </a:rPr>
              <a:t>仔细观察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红色数字（加数）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</a:rPr>
              <a:t>，</a:t>
            </a:r>
            <a:r>
              <a:rPr lang="zh-CN" altLang="en-US" sz="280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/>
                <a:ea typeface="宋体" panose="02010600030101010101" pitchFamily="2" charset="-122"/>
              </a:rPr>
              <a:t>黄色底纹部分（和）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</a:rPr>
              <a:t>它们各自有什么变化？你发现了什么秘密？</a:t>
            </a:r>
            <a:endParaRPr lang="zh-CN" altLang="en-US" sz="2800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0" grpId="1"/>
      <p:bldP spid="13" grpId="1"/>
      <p:bldP spid="15" grpId="1"/>
      <p:bldP spid="23" grpId="1"/>
      <p:bldP spid="5" grpId="0" bldLvl="0" animBg="1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圆角矩形 16"/>
          <p:cNvSpPr/>
          <p:nvPr>
            <p:custDataLst>
              <p:tags r:id="rId3"/>
            </p:custDataLst>
          </p:nvPr>
        </p:nvSpPr>
        <p:spPr>
          <a:xfrm>
            <a:off x="8935085" y="908685"/>
            <a:ext cx="707390" cy="3778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开始</a:t>
            </a:r>
            <a:endParaRPr lang="zh-CN" altLang="en-US"/>
          </a:p>
        </p:txBody>
      </p:sp>
      <p:cxnSp>
        <p:nvCxnSpPr>
          <p:cNvPr id="22" name="直接箭头连接符 21"/>
          <p:cNvCxnSpPr>
            <a:stCxn id="17" idx="2"/>
          </p:cNvCxnSpPr>
          <p:nvPr>
            <p:custDataLst>
              <p:tags r:id="rId4"/>
            </p:custDataLst>
          </p:nvPr>
        </p:nvCxnSpPr>
        <p:spPr>
          <a:xfrm>
            <a:off x="9288780" y="1286510"/>
            <a:ext cx="0" cy="27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流程图: 数据 23"/>
          <p:cNvSpPr/>
          <p:nvPr>
            <p:custDataLst>
              <p:tags r:id="rId5"/>
            </p:custDataLst>
          </p:nvPr>
        </p:nvSpPr>
        <p:spPr>
          <a:xfrm>
            <a:off x="8392160" y="1567815"/>
            <a:ext cx="1918970" cy="512445"/>
          </a:xfrm>
          <a:prstGeom prst="flowChartInputOutp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输入层数</a:t>
            </a:r>
            <a:endParaRPr lang="zh-CN" altLang="en-US"/>
          </a:p>
        </p:txBody>
      </p:sp>
      <p:cxnSp>
        <p:nvCxnSpPr>
          <p:cNvPr id="25" name="直接箭头连接符 24"/>
          <p:cNvCxnSpPr>
            <a:stCxn id="24" idx="4"/>
          </p:cNvCxnSpPr>
          <p:nvPr>
            <p:custDataLst>
              <p:tags r:id="rId6"/>
            </p:custDataLst>
          </p:nvPr>
        </p:nvCxnSpPr>
        <p:spPr>
          <a:xfrm>
            <a:off x="9351645" y="2080260"/>
            <a:ext cx="0" cy="368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流程图: 过程 25"/>
          <p:cNvSpPr/>
          <p:nvPr>
            <p:custDataLst>
              <p:tags r:id="rId7"/>
            </p:custDataLst>
          </p:nvPr>
        </p:nvSpPr>
        <p:spPr>
          <a:xfrm>
            <a:off x="8440420" y="2439670"/>
            <a:ext cx="1841500" cy="523240"/>
          </a:xfrm>
          <a:prstGeom prst="flowChart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和</a:t>
            </a:r>
            <a:r>
              <a:rPr lang="en-US" altLang="zh-CN"/>
              <a:t>=0</a:t>
            </a:r>
            <a:r>
              <a:rPr lang="zh-CN" altLang="en-US"/>
              <a:t>，加数</a:t>
            </a:r>
            <a:r>
              <a:rPr lang="en-US" altLang="zh-CN"/>
              <a:t>=0</a:t>
            </a:r>
            <a:endParaRPr lang="en-US" altLang="zh-CN"/>
          </a:p>
        </p:txBody>
      </p:sp>
      <p:cxnSp>
        <p:nvCxnSpPr>
          <p:cNvPr id="27" name="直接箭头连接符 26"/>
          <p:cNvCxnSpPr/>
          <p:nvPr>
            <p:custDataLst>
              <p:tags r:id="rId8"/>
            </p:custDataLst>
          </p:nvPr>
        </p:nvCxnSpPr>
        <p:spPr>
          <a:xfrm>
            <a:off x="9351645" y="2974340"/>
            <a:ext cx="0" cy="368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流程图: 过程 27"/>
          <p:cNvSpPr/>
          <p:nvPr>
            <p:custDataLst>
              <p:tags r:id="rId9"/>
            </p:custDataLst>
          </p:nvPr>
        </p:nvSpPr>
        <p:spPr>
          <a:xfrm>
            <a:off x="8392795" y="3354705"/>
            <a:ext cx="1889125" cy="387985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加数</a:t>
            </a:r>
            <a:r>
              <a:rPr lang="en-US" altLang="zh-CN"/>
              <a:t>=</a:t>
            </a:r>
            <a:r>
              <a:rPr lang="zh-CN" altLang="en-US"/>
              <a:t>加数</a:t>
            </a:r>
            <a:r>
              <a:rPr lang="en-US" altLang="zh-CN"/>
              <a:t>+1</a:t>
            </a:r>
            <a:endParaRPr lang="en-US" altLang="zh-CN"/>
          </a:p>
        </p:txBody>
      </p:sp>
      <p:cxnSp>
        <p:nvCxnSpPr>
          <p:cNvPr id="29" name="直接箭头连接符 28"/>
          <p:cNvCxnSpPr/>
          <p:nvPr>
            <p:custDataLst>
              <p:tags r:id="rId10"/>
            </p:custDataLst>
          </p:nvPr>
        </p:nvCxnSpPr>
        <p:spPr>
          <a:xfrm>
            <a:off x="9351645" y="3719830"/>
            <a:ext cx="0" cy="368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流程图: 数据 29"/>
          <p:cNvSpPr/>
          <p:nvPr>
            <p:custDataLst>
              <p:tags r:id="rId11"/>
            </p:custDataLst>
          </p:nvPr>
        </p:nvSpPr>
        <p:spPr>
          <a:xfrm>
            <a:off x="8362950" y="4966970"/>
            <a:ext cx="1918970" cy="512445"/>
          </a:xfrm>
          <a:prstGeom prst="flowChartInputOutp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输出和</a:t>
            </a:r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9351645" y="3046095"/>
            <a:ext cx="1492250" cy="1734820"/>
            <a:chOff x="14773" y="3553"/>
            <a:chExt cx="2350" cy="2960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14773" y="6513"/>
              <a:ext cx="23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 flipV="1">
              <a:off x="17093" y="3568"/>
              <a:ext cx="15" cy="29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flipH="1">
              <a:off x="14788" y="3553"/>
              <a:ext cx="23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>
            <a:off x="10281920" y="3618230"/>
            <a:ext cx="1376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重复</a:t>
            </a:r>
            <a:r>
              <a:rPr lang="zh-CN" altLang="en-US">
                <a:solidFill>
                  <a:srgbClr val="FF0000"/>
                </a:solidFill>
              </a:rPr>
              <a:t>层数次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6" name="流程图: 过程 35"/>
          <p:cNvSpPr/>
          <p:nvPr/>
        </p:nvSpPr>
        <p:spPr>
          <a:xfrm>
            <a:off x="8420735" y="4145915"/>
            <a:ext cx="1889125" cy="417195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和</a:t>
            </a:r>
            <a:r>
              <a:rPr lang="en-US" altLang="zh-CN"/>
              <a:t>=</a:t>
            </a:r>
            <a:r>
              <a:rPr lang="zh-CN" altLang="en-US"/>
              <a:t>和</a:t>
            </a:r>
            <a:r>
              <a:rPr lang="en-US" altLang="zh-CN"/>
              <a:t>+</a:t>
            </a:r>
            <a:r>
              <a:rPr lang="zh-CN" altLang="en-US"/>
              <a:t>加数</a:t>
            </a:r>
            <a:endParaRPr lang="zh-CN" altLang="en-US"/>
          </a:p>
        </p:txBody>
      </p:sp>
      <p:cxnSp>
        <p:nvCxnSpPr>
          <p:cNvPr id="37" name="直接箭头连接符 36"/>
          <p:cNvCxnSpPr>
            <a:stCxn id="36" idx="2"/>
          </p:cNvCxnSpPr>
          <p:nvPr>
            <p:custDataLst>
              <p:tags r:id="rId12"/>
            </p:custDataLst>
          </p:nvPr>
        </p:nvCxnSpPr>
        <p:spPr>
          <a:xfrm flipH="1">
            <a:off x="9351645" y="4563110"/>
            <a:ext cx="13970" cy="397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>
            <p:custDataLst>
              <p:tags r:id="rId13"/>
            </p:custDataLst>
          </p:nvPr>
        </p:nvCxnSpPr>
        <p:spPr>
          <a:xfrm flipH="1">
            <a:off x="9288780" y="5485765"/>
            <a:ext cx="13970" cy="397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圆角矩形 38"/>
          <p:cNvSpPr/>
          <p:nvPr>
            <p:custDataLst>
              <p:tags r:id="rId14"/>
            </p:custDataLst>
          </p:nvPr>
        </p:nvSpPr>
        <p:spPr>
          <a:xfrm>
            <a:off x="8935085" y="5889625"/>
            <a:ext cx="707390" cy="3778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/>
              <a:t>结束</a:t>
            </a:r>
            <a:endParaRPr lang="zh-CN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3997325" y="3644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zh-CN" altLang="en-US" sz="2800" b="1">
                <a:sym typeface="+mn-ea"/>
              </a:rPr>
              <a:t>根据流程图，完善累加程序</a:t>
            </a:r>
            <a:endParaRPr lang="zh-CN" altLang="en-US" sz="2800" b="1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50461" y="3986371"/>
            <a:ext cx="5080000" cy="203009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Calibri" panose="020F0502020204030204"/>
                <a:ea typeface="宋体" panose="02010600030101010101" pitchFamily="2" charset="-122"/>
              </a:rPr>
              <a:t>1.打开桌面“累加”程序；</a:t>
            </a:r>
            <a:endParaRPr lang="zh-CN" altLang="en-US" sz="28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Calibri" panose="020F0502020204030204"/>
                <a:ea typeface="宋体" panose="02010600030101010101" pitchFamily="2" charset="-122"/>
              </a:rPr>
              <a:t>2.根据流程图，将程序拼搭完整；</a:t>
            </a:r>
            <a:endParaRPr lang="zh-CN" altLang="en-US" sz="28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Calibri" panose="020F0502020204030204"/>
                <a:ea typeface="宋体" panose="02010600030101010101" pitchFamily="2" charset="-122"/>
              </a:rPr>
              <a:t>3.输入层数进行验证。</a:t>
            </a:r>
            <a:endParaRPr lang="zh-CN" altLang="en-US" sz="2800"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4385" y="908685"/>
            <a:ext cx="5504180" cy="306006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9" name="圆角矩形标注 8"/>
          <p:cNvSpPr/>
          <p:nvPr/>
        </p:nvSpPr>
        <p:spPr>
          <a:xfrm>
            <a:off x="6382385" y="1124585"/>
            <a:ext cx="3297555" cy="500380"/>
          </a:xfrm>
          <a:prstGeom prst="wedgeRoundRectCallout">
            <a:avLst>
              <a:gd name="adj1" fmla="val -76189"/>
              <a:gd name="adj2" fmla="val 577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哪个积木决定了循环次数？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6382385" y="1769110"/>
            <a:ext cx="3297555" cy="500380"/>
          </a:xfrm>
          <a:prstGeom prst="wedgeRoundRectCallout">
            <a:avLst>
              <a:gd name="adj1" fmla="val -78788"/>
              <a:gd name="adj2" fmla="val -402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如果输入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，循环执行几次？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10115" y="1835150"/>
            <a:ext cx="718185" cy="368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</a:rPr>
              <a:t>10</a:t>
            </a:r>
            <a:r>
              <a:rPr lang="zh-CN" altLang="en-US" b="1">
                <a:solidFill>
                  <a:srgbClr val="FF0000"/>
                </a:solidFill>
              </a:rPr>
              <a:t>次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圆角矩形标注 12"/>
          <p:cNvSpPr/>
          <p:nvPr>
            <p:custDataLst>
              <p:tags r:id="rId5"/>
            </p:custDataLst>
          </p:nvPr>
        </p:nvSpPr>
        <p:spPr>
          <a:xfrm>
            <a:off x="6560820" y="2576195"/>
            <a:ext cx="2863215" cy="506095"/>
          </a:xfrm>
          <a:prstGeom prst="wedgeRoundRectCallout">
            <a:avLst>
              <a:gd name="adj1" fmla="val -89617"/>
              <a:gd name="adj2" fmla="val -16319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问题规模是什么？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9539605" y="2713990"/>
            <a:ext cx="1104900" cy="368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>
                <a:solidFill>
                  <a:srgbClr val="FF0000"/>
                </a:solidFill>
                <a:sym typeface="+mn-ea"/>
              </a:rPr>
              <a:t>输入的数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9337040" y="3469640"/>
            <a:ext cx="1104900" cy="368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循环次数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7" name="图片 6" descr="C:/Users/Administrator/Desktop/f34887508a649234f1b15fb0515e4075.pngf34887508a649234f1b15fb0515e4075"/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rcRect l="904" r="904"/>
          <a:stretch>
            <a:fillRect/>
          </a:stretch>
        </p:blipFill>
        <p:spPr>
          <a:xfrm>
            <a:off x="2988945" y="728345"/>
            <a:ext cx="4540885" cy="5370830"/>
          </a:xfrm>
          <a:prstGeom prst="rect">
            <a:avLst/>
          </a:prstGeom>
        </p:spPr>
      </p:pic>
      <p:sp>
        <p:nvSpPr>
          <p:cNvPr id="14" name="圆角矩形标注 13"/>
          <p:cNvSpPr/>
          <p:nvPr>
            <p:custDataLst>
              <p:tags r:id="rId9"/>
            </p:custDataLst>
          </p:nvPr>
        </p:nvSpPr>
        <p:spPr>
          <a:xfrm>
            <a:off x="6475095" y="3355975"/>
            <a:ext cx="2785745" cy="605155"/>
          </a:xfrm>
          <a:prstGeom prst="wedgeRoundRectCallout">
            <a:avLst>
              <a:gd name="adj1" fmla="val -96934"/>
              <a:gd name="adj2" fmla="val -184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步骤执行次数是什么？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  <p:bldP spid="13" grpId="0" bldLvl="0" animBg="1"/>
      <p:bldP spid="18" grpId="0" bldLvl="0" animBg="1"/>
      <p:bldP spid="14" grpId="0" bldLvl="0" animBg="1"/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1986915" y="1622425"/>
            <a:ext cx="8768715" cy="132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输入的数值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越大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，计算机运算时间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越长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，这是为什么？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86710" y="3152775"/>
            <a:ext cx="5901690" cy="11245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问题规模（输入的数）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越大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步骤执行次数（循环次数）也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越多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82905"/>
            <a:ext cx="580072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龙娃集市里的“猜数赢大奖”</a:t>
            </a:r>
            <a:endParaRPr lang="zh-CN" altLang="en-US" sz="2800" b="1"/>
          </a:p>
        </p:txBody>
      </p:sp>
      <p:pic>
        <p:nvPicPr>
          <p:cNvPr id="11" name="图片 10" descr="花瓣素材_国庆节十一png免抠元素_193217965"/>
          <p:cNvPicPr>
            <a:picLocks noChangeAspect="1"/>
          </p:cNvPicPr>
          <p:nvPr/>
        </p:nvPicPr>
        <p:blipFill>
          <a:blip r:embed="rId5"/>
          <a:srcRect l="8333" t="9861" r="9787" b="10769"/>
          <a:stretch>
            <a:fillRect/>
          </a:stretch>
        </p:blipFill>
        <p:spPr>
          <a:xfrm>
            <a:off x="7198995" y="781685"/>
            <a:ext cx="4490720" cy="43535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79665" y="1380490"/>
            <a:ext cx="3929380" cy="343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7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sym typeface="+mn-ea"/>
              </a:rPr>
              <a:t>只要猜中老板抽取的数字，就能赢得奖品！你们想不想试试自己的运气？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8" name="图片 7" descr="88A8118DBE85116281EA3DA1775BA28C"/>
          <p:cNvPicPr>
            <a:picLocks noChangeAspect="1"/>
          </p:cNvPicPr>
          <p:nvPr/>
        </p:nvPicPr>
        <p:blipFill>
          <a:blip r:embed="rId6"/>
          <a:srcRect b="35364"/>
          <a:stretch>
            <a:fillRect/>
          </a:stretch>
        </p:blipFill>
        <p:spPr>
          <a:xfrm>
            <a:off x="1038860" y="967740"/>
            <a:ext cx="4106545" cy="2654300"/>
          </a:xfrm>
          <a:prstGeom prst="rect">
            <a:avLst/>
          </a:prstGeom>
        </p:spPr>
      </p:pic>
      <p:pic>
        <p:nvPicPr>
          <p:cNvPr id="14" name="图片 13" descr="895AACD6DBE195D1ABBC9966A1A13A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225" y="3060065"/>
            <a:ext cx="4636770" cy="27438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82905"/>
            <a:ext cx="656145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拓展提升：生活中的</a:t>
            </a:r>
            <a:r>
              <a:rPr lang="en-US" altLang="zh-CN" sz="2800" b="1"/>
              <a:t>“</a:t>
            </a:r>
            <a:r>
              <a:rPr lang="zh-CN" altLang="en-US" sz="2800" b="1"/>
              <a:t>规模效应</a:t>
            </a:r>
            <a:r>
              <a:rPr lang="en-US" altLang="zh-CN" sz="2800" b="1"/>
              <a:t>”</a:t>
            </a:r>
            <a:endParaRPr lang="zh-CN" altLang="en-US" sz="2800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15" y="1167765"/>
            <a:ext cx="7534275" cy="496252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花瓣素材_边框系列涂鸦风带响铃闹钟立体日历本元素_194761967"/>
          <p:cNvPicPr>
            <a:picLocks noChangeAspect="1"/>
          </p:cNvPicPr>
          <p:nvPr/>
        </p:nvPicPr>
        <p:blipFill>
          <a:blip r:embed="rId6"/>
          <a:srcRect t="11398" b="10611"/>
          <a:stretch>
            <a:fillRect/>
          </a:stretch>
        </p:blipFill>
        <p:spPr>
          <a:xfrm>
            <a:off x="8237855" y="1797685"/>
            <a:ext cx="3209925" cy="33381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480000">
            <a:off x="8726170" y="2232025"/>
            <a:ext cx="2163445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1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+mn-ea"/>
              </a:rPr>
              <a:t>要找出全班最高身高，需要两两比较，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人数越多，比较次数越多。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05" y="1163955"/>
            <a:ext cx="7553325" cy="49434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花瓣素材_边框系列涂鸦风带响铃闹钟立体日历本元素_194761967"/>
          <p:cNvPicPr>
            <a:picLocks noChangeAspect="1"/>
          </p:cNvPicPr>
          <p:nvPr/>
        </p:nvPicPr>
        <p:blipFill>
          <a:blip r:embed="rId6"/>
          <a:srcRect t="11398" b="10611"/>
          <a:stretch>
            <a:fillRect/>
          </a:stretch>
        </p:blipFill>
        <p:spPr>
          <a:xfrm>
            <a:off x="8237855" y="1797685"/>
            <a:ext cx="3209925" cy="33381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480000">
            <a:off x="8726170" y="2232025"/>
            <a:ext cx="2163445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1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整理一学期的作业本，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本子越多，整理所花时间就越长。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pic>
        <p:nvPicPr>
          <p:cNvPr id="11" name="图片 10" descr="花瓣素材_边框系列涂鸦风带响铃闹钟立体日历本元素_194761967"/>
          <p:cNvPicPr>
            <a:picLocks noChangeAspect="1"/>
          </p:cNvPicPr>
          <p:nvPr/>
        </p:nvPicPr>
        <p:blipFill>
          <a:blip r:embed="rId5"/>
          <a:srcRect t="11398" b="10611"/>
          <a:stretch>
            <a:fillRect/>
          </a:stretch>
        </p:blipFill>
        <p:spPr>
          <a:xfrm>
            <a:off x="8237855" y="1797685"/>
            <a:ext cx="3209925" cy="33381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480000">
            <a:off x="8726170" y="2232025"/>
            <a:ext cx="2163445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1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超市排队结账，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前面排队的人越多，轮到自己的等待时间就越长。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" y="1106170"/>
            <a:ext cx="7372350" cy="496252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50" y="1061720"/>
            <a:ext cx="7629525" cy="49815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花瓣素材_边框系列涂鸦风带响铃闹钟立体日历本元素_194761967"/>
          <p:cNvPicPr>
            <a:picLocks noChangeAspect="1"/>
          </p:cNvPicPr>
          <p:nvPr/>
        </p:nvPicPr>
        <p:blipFill>
          <a:blip r:embed="rId6"/>
          <a:srcRect t="11398" b="10611"/>
          <a:stretch>
            <a:fillRect/>
          </a:stretch>
        </p:blipFill>
        <p:spPr>
          <a:xfrm>
            <a:off x="8237855" y="1797685"/>
            <a:ext cx="3209925" cy="33381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480000">
            <a:off x="8726170" y="2232025"/>
            <a:ext cx="2163445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1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在图书馆找一本书，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书架上的书越多，一本本找需要的时间就越长。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1001395"/>
            <a:ext cx="7639050" cy="50101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花瓣素材_边框系列涂鸦风带响铃闹钟立体日历本元素_194761967"/>
          <p:cNvPicPr>
            <a:picLocks noChangeAspect="1"/>
          </p:cNvPicPr>
          <p:nvPr/>
        </p:nvPicPr>
        <p:blipFill>
          <a:blip r:embed="rId6"/>
          <a:srcRect t="11398" b="10611"/>
          <a:stretch>
            <a:fillRect/>
          </a:stretch>
        </p:blipFill>
        <p:spPr>
          <a:xfrm>
            <a:off x="7846060" y="1797685"/>
            <a:ext cx="3601720" cy="3911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480000">
            <a:off x="8329930" y="2446020"/>
            <a:ext cx="273177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1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吃一包混合糖果，要找一颗特定口味的糖，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糖果总数越多，平均需要尝试的次数也越多。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192405"/>
            <a:ext cx="11830685" cy="6665595"/>
            <a:chOff x="253" y="303"/>
            <a:chExt cx="18631" cy="10497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花瓣素材_扁平套系素材-道具_339945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2" y="8088"/>
              <a:ext cx="2712" cy="2712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10" name="云形标注 9"/>
          <p:cNvSpPr/>
          <p:nvPr/>
        </p:nvSpPr>
        <p:spPr>
          <a:xfrm>
            <a:off x="4373880" y="744220"/>
            <a:ext cx="5110480" cy="2677795"/>
          </a:xfrm>
          <a:prstGeom prst="cloudCallout">
            <a:avLst>
              <a:gd name="adj1" fmla="val -52635"/>
              <a:gd name="adj2" fmla="val 5412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just" fontAlgn="auto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问题规模确实会影响我们做事的步骤和效率。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那有没有办法让步骤变少呢？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68085" y="3674110"/>
            <a:ext cx="492442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想想如何能更快猜中正确答案。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下节课我们来分享。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318260" y="1078865"/>
            <a:ext cx="3166110" cy="5588635"/>
          </a:xfrm>
          <a:prstGeom prst="rect">
            <a:avLst/>
          </a:prstGeom>
        </p:spPr>
      </p:pic>
      <p:pic>
        <p:nvPicPr>
          <p:cNvPr id="13" name="图片 12" descr="花瓣素材_SVG-文具描边元素常规贴纸_482076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045" y="4069715"/>
            <a:ext cx="2658110" cy="26581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200660"/>
            <a:ext cx="11725910" cy="6540500"/>
            <a:chOff x="253" y="303"/>
            <a:chExt cx="18466" cy="10300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63855"/>
            <a:ext cx="731075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1</a:t>
            </a:r>
            <a:r>
              <a:rPr lang="zh-CN" altLang="en-US" sz="2800" b="1"/>
              <a:t>：模拟摊位</a:t>
            </a:r>
            <a:r>
              <a:rPr lang="en-US" altLang="zh-CN" sz="2800" b="1"/>
              <a:t>——</a:t>
            </a:r>
            <a:r>
              <a:rPr lang="zh-CN" altLang="en-US" sz="2800" b="1"/>
              <a:t>卡片猜数</a:t>
            </a:r>
            <a:endParaRPr lang="zh-CN" altLang="en-US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1240155" y="736600"/>
            <a:ext cx="10341610" cy="538543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highlight>
                  <a:srgbClr val="FFFF00"/>
                </a:highligh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活动要求：</a:t>
            </a:r>
            <a:endParaRPr lang="zh-CN" altLang="en-US" sz="3200" b="1">
              <a:highlight>
                <a:srgbClr val="FFFF00"/>
              </a:highligh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1.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两人一组，一位同学当老板，在</a:t>
            </a:r>
            <a:r>
              <a:rPr lang="en-US" altLang="zh-CN" sz="3200" b="1">
                <a:solidFill>
                  <a:srgbClr val="FF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1-5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张数字卡片中随机抽取一张，不让对方看到该卡片数字；</a:t>
            </a:r>
            <a:endParaRPr lang="zh-CN" altLang="en-US" sz="3200" b="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2.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另一位同学当顾客，每次猜一个数，猜错就把数字排除，直到猜对；</a:t>
            </a:r>
            <a:endParaRPr lang="zh-CN" altLang="en-US" sz="3200" b="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3.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把猜中所用的次数写在</a:t>
            </a:r>
            <a:r>
              <a:rPr lang="zh-CN" altLang="en-US" sz="3200" b="0">
                <a:solidFill>
                  <a:schemeClr val="accent6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“</a:t>
            </a:r>
            <a:r>
              <a:rPr lang="zh-CN" altLang="en-US" sz="3200" b="1">
                <a:solidFill>
                  <a:schemeClr val="accent6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猜数记录单”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里；</a:t>
            </a:r>
            <a:endParaRPr lang="zh-CN" altLang="en-US" sz="3200" b="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4.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两人交换角色各玩一次。</a:t>
            </a:r>
            <a:endParaRPr lang="zh-CN" altLang="en-US" sz="3200" b="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200660"/>
            <a:ext cx="11725910" cy="6540500"/>
            <a:chOff x="253" y="303"/>
            <a:chExt cx="18466" cy="10300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63855"/>
            <a:ext cx="731075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1</a:t>
            </a:r>
            <a:r>
              <a:rPr lang="zh-CN" altLang="en-US" sz="2800" b="1"/>
              <a:t>：模拟摊位</a:t>
            </a:r>
            <a:r>
              <a:rPr lang="en-US" altLang="zh-CN" sz="2800" b="1"/>
              <a:t>——</a:t>
            </a:r>
            <a:r>
              <a:rPr lang="zh-CN" altLang="en-US" sz="2800" b="1"/>
              <a:t>卡片猜数</a:t>
            </a:r>
            <a:endParaRPr lang="zh-CN" altLang="en-US" sz="2800" b="1"/>
          </a:p>
        </p:txBody>
      </p:sp>
      <p:grpSp>
        <p:nvGrpSpPr>
          <p:cNvPr id="7" name="组合 6"/>
          <p:cNvGrpSpPr/>
          <p:nvPr/>
        </p:nvGrpSpPr>
        <p:grpSpPr>
          <a:xfrm>
            <a:off x="4032250" y="1581785"/>
            <a:ext cx="5693410" cy="1014730"/>
            <a:chOff x="6350" y="2491"/>
            <a:chExt cx="8966" cy="1598"/>
          </a:xfrm>
        </p:grpSpPr>
        <p:sp>
          <p:nvSpPr>
            <p:cNvPr id="4" name="文本框 3"/>
            <p:cNvSpPr txBox="1"/>
            <p:nvPr/>
          </p:nvSpPr>
          <p:spPr>
            <a:xfrm>
              <a:off x="6350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1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214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2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078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3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942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4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806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5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560195" y="1630680"/>
            <a:ext cx="22586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sym typeface="+mn-ea"/>
              </a:rPr>
              <a:t>1—5</a:t>
            </a:r>
            <a:endParaRPr lang="en-US" altLang="zh-CN" sz="6000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200660"/>
            <a:ext cx="11725910" cy="6540500"/>
            <a:chOff x="253" y="303"/>
            <a:chExt cx="18466" cy="10300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63855"/>
            <a:ext cx="731075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1</a:t>
            </a:r>
            <a:r>
              <a:rPr lang="zh-CN" altLang="en-US" sz="2800" b="1"/>
              <a:t>：模拟摊位</a:t>
            </a:r>
            <a:r>
              <a:rPr lang="en-US" altLang="zh-CN" sz="2800" b="1"/>
              <a:t>——</a:t>
            </a:r>
            <a:r>
              <a:rPr lang="zh-CN" altLang="en-US" sz="2800" b="1"/>
              <a:t>卡片猜数</a:t>
            </a:r>
            <a:endParaRPr lang="zh-CN" altLang="en-US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1905000" y="1421765"/>
            <a:ext cx="7559675" cy="384683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highlight>
                  <a:srgbClr val="FFFF00"/>
                </a:highligh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活动要求</a:t>
            </a:r>
            <a:r>
              <a:rPr lang="zh-CN" altLang="en-US" sz="3600" b="1">
                <a:highlight>
                  <a:srgbClr val="FFFF00"/>
                </a:highligh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：</a:t>
            </a:r>
            <a:endParaRPr lang="zh-CN" altLang="en-US" sz="3600" b="1">
              <a:highlight>
                <a:srgbClr val="FFFF00"/>
              </a:highligh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1.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在课桌小柜里取出另外</a:t>
            </a: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5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张卡片，此时数字卡片变成</a:t>
            </a:r>
            <a:r>
              <a:rPr lang="en-US" altLang="zh-CN" sz="3200" b="0">
                <a:solidFill>
                  <a:srgbClr val="FF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1-10</a:t>
            </a:r>
            <a:r>
              <a:rPr lang="zh-CN" altLang="en-US" sz="3200" b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；</a:t>
            </a:r>
            <a:endParaRPr lang="zh-CN" altLang="en-US" sz="3200" b="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2.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两人一组进行猜数体验；</a:t>
            </a:r>
            <a:endParaRPr lang="zh-CN" altLang="en-US" sz="3200" b="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3.</a:t>
            </a:r>
            <a:r>
              <a:rPr lang="zh-CN" altLang="en-US" sz="3200" b="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填写猜数记录单。</a:t>
            </a:r>
            <a:endParaRPr lang="zh-CN" altLang="en-US" sz="3200" b="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200660"/>
            <a:ext cx="11725910" cy="6540500"/>
            <a:chOff x="253" y="303"/>
            <a:chExt cx="18466" cy="10300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63855"/>
            <a:ext cx="731075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1</a:t>
            </a:r>
            <a:r>
              <a:rPr lang="zh-CN" altLang="en-US" sz="2800" b="1"/>
              <a:t>：模拟摊位</a:t>
            </a:r>
            <a:r>
              <a:rPr lang="en-US" altLang="zh-CN" sz="2800" b="1"/>
              <a:t>——</a:t>
            </a:r>
            <a:r>
              <a:rPr lang="zh-CN" altLang="en-US" sz="2800" b="1"/>
              <a:t>卡片猜数</a:t>
            </a:r>
            <a:endParaRPr lang="zh-CN" altLang="en-US" sz="2800" b="1"/>
          </a:p>
        </p:txBody>
      </p:sp>
      <p:grpSp>
        <p:nvGrpSpPr>
          <p:cNvPr id="7" name="组合 6"/>
          <p:cNvGrpSpPr/>
          <p:nvPr/>
        </p:nvGrpSpPr>
        <p:grpSpPr>
          <a:xfrm>
            <a:off x="4032250" y="1581785"/>
            <a:ext cx="5693410" cy="1014730"/>
            <a:chOff x="6350" y="2491"/>
            <a:chExt cx="8966" cy="1598"/>
          </a:xfrm>
        </p:grpSpPr>
        <p:sp>
          <p:nvSpPr>
            <p:cNvPr id="4" name="文本框 3"/>
            <p:cNvSpPr txBox="1"/>
            <p:nvPr/>
          </p:nvSpPr>
          <p:spPr>
            <a:xfrm>
              <a:off x="6350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1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214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2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078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3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942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4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806" y="2491"/>
              <a:ext cx="1510" cy="15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5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560195" y="1630680"/>
            <a:ext cx="22586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sym typeface="+mn-ea"/>
              </a:rPr>
              <a:t>1—5</a:t>
            </a:r>
            <a:endParaRPr lang="en-US" altLang="zh-CN" sz="6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28140" y="3184525"/>
            <a:ext cx="22586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sym typeface="+mn-ea"/>
              </a:rPr>
              <a:t>1—10</a:t>
            </a:r>
            <a:endParaRPr lang="en-US" altLang="zh-CN" sz="6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32250" y="3104515"/>
            <a:ext cx="5798820" cy="2227580"/>
            <a:chOff x="6350" y="4889"/>
            <a:chExt cx="9132" cy="3508"/>
          </a:xfrm>
        </p:grpSpPr>
        <p:sp>
          <p:nvSpPr>
            <p:cNvPr id="17" name="文本框 16"/>
            <p:cNvSpPr txBox="1"/>
            <p:nvPr/>
          </p:nvSpPr>
          <p:spPr>
            <a:xfrm>
              <a:off x="6350" y="488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1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214" y="488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2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078" y="488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3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942" y="488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4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806" y="4889"/>
              <a:ext cx="1648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5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350" y="679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6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214" y="679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7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078" y="679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8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942" y="6799"/>
              <a:ext cx="1510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9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806" y="6799"/>
              <a:ext cx="1677" cy="15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10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200660"/>
            <a:ext cx="11725910" cy="6540500"/>
            <a:chOff x="253" y="303"/>
            <a:chExt cx="18466" cy="10300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63855"/>
            <a:ext cx="731075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1</a:t>
            </a:r>
            <a:r>
              <a:rPr lang="zh-CN" altLang="en-US" sz="2800" b="1"/>
              <a:t>：模拟摊位</a:t>
            </a:r>
            <a:r>
              <a:rPr lang="en-US" altLang="zh-CN" sz="2800" b="1"/>
              <a:t>——</a:t>
            </a:r>
            <a:r>
              <a:rPr lang="zh-CN" altLang="en-US" sz="2800" b="1"/>
              <a:t>卡片猜数</a:t>
            </a:r>
            <a:endParaRPr lang="zh-CN" altLang="en-US" sz="2800" b="1"/>
          </a:p>
        </p:txBody>
      </p:sp>
      <p:grpSp>
        <p:nvGrpSpPr>
          <p:cNvPr id="7" name="组合 6"/>
          <p:cNvGrpSpPr/>
          <p:nvPr/>
        </p:nvGrpSpPr>
        <p:grpSpPr>
          <a:xfrm>
            <a:off x="1560195" y="1153160"/>
            <a:ext cx="8541385" cy="3375823"/>
            <a:chOff x="2457" y="1816"/>
            <a:chExt cx="13026" cy="6160"/>
          </a:xfrm>
        </p:grpSpPr>
        <p:sp>
          <p:nvSpPr>
            <p:cNvPr id="4" name="文本框 3"/>
            <p:cNvSpPr txBox="1"/>
            <p:nvPr/>
          </p:nvSpPr>
          <p:spPr>
            <a:xfrm>
              <a:off x="6350" y="1816"/>
              <a:ext cx="1510" cy="18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1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214" y="1816"/>
              <a:ext cx="1510" cy="18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2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078" y="1816"/>
              <a:ext cx="1510" cy="18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3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942" y="1816"/>
              <a:ext cx="1510" cy="18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4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806" y="1816"/>
              <a:ext cx="1510" cy="18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5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57" y="1893"/>
              <a:ext cx="3557" cy="18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6000" b="1">
                  <a:solidFill>
                    <a:schemeClr val="tx1"/>
                  </a:solidFill>
                  <a:sym typeface="+mn-ea"/>
                </a:rPr>
                <a:t>1—5</a:t>
              </a:r>
              <a:endParaRPr lang="en-US" altLang="zh-CN" sz="6000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64" y="4340"/>
              <a:ext cx="3557" cy="18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6000" b="1">
                  <a:solidFill>
                    <a:schemeClr val="tx1"/>
                  </a:solidFill>
                  <a:sym typeface="+mn-ea"/>
                </a:rPr>
                <a:t>1—10</a:t>
              </a:r>
              <a:endParaRPr lang="en-US" altLang="zh-CN" sz="6000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50" y="421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1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214" y="421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2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078" y="421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3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942" y="421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4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806" y="4214"/>
              <a:ext cx="1648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5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350" y="612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6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214" y="612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7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078" y="612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8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942" y="6124"/>
              <a:ext cx="1510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9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806" y="6124"/>
              <a:ext cx="1677" cy="18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6000" b="1">
                  <a:solidFill>
                    <a:schemeClr val="accent4"/>
                  </a:solidFill>
                </a:rPr>
                <a:t>10</a:t>
              </a:r>
              <a:endParaRPr lang="en-US" altLang="zh-CN" sz="6000" b="1">
                <a:solidFill>
                  <a:schemeClr val="accent4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085465" y="4883150"/>
            <a:ext cx="3121660" cy="825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5400">
                <a:latin typeface="方正粗黑宋简体" panose="02000000000000000000" charset="-122"/>
                <a:ea typeface="方正粗黑宋简体" panose="02000000000000000000" charset="-122"/>
              </a:rPr>
              <a:t>数字个数</a:t>
            </a:r>
            <a:endParaRPr lang="zh-CN" altLang="zh-CN" sz="54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62420" y="4883150"/>
            <a:ext cx="3121660" cy="825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540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问题规模</a:t>
            </a:r>
            <a:endParaRPr lang="zh-CN" altLang="zh-CN" sz="5400">
              <a:solidFill>
                <a:schemeClr val="accent6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60655" y="200660"/>
            <a:ext cx="11725910" cy="6540500"/>
            <a:chOff x="253" y="303"/>
            <a:chExt cx="18466" cy="10300"/>
          </a:xfrm>
        </p:grpSpPr>
        <p:pic>
          <p:nvPicPr>
            <p:cNvPr id="2" name="图片 1" descr="花瓣素材_常规内容-样机系列简约网页框_194310547"/>
            <p:cNvPicPr>
              <a:picLocks noChangeAspect="1"/>
            </p:cNvPicPr>
            <p:nvPr/>
          </p:nvPicPr>
          <p:blipFill>
            <a:blip r:embed="rId2"/>
            <a:srcRect l="5731" t="19269" r="5565" b="19287"/>
            <a:stretch>
              <a:fillRect/>
            </a:stretch>
          </p:blipFill>
          <p:spPr>
            <a:xfrm>
              <a:off x="534" y="303"/>
              <a:ext cx="18185" cy="10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3" y="8284"/>
              <a:ext cx="2353" cy="231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5905" y="363855"/>
            <a:ext cx="7310755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>
                <a:sym typeface="+mn-ea"/>
              </a:rPr>
              <a:t>活动</a:t>
            </a:r>
            <a:r>
              <a:rPr lang="en-US" altLang="zh-CN" sz="2800" b="1">
                <a:sym typeface="+mn-ea"/>
              </a:rPr>
              <a:t>2</a:t>
            </a:r>
            <a:r>
              <a:rPr lang="zh-CN" altLang="en-US" sz="2800" b="1">
                <a:sym typeface="+mn-ea"/>
              </a:rPr>
              <a:t>：电子摊位</a:t>
            </a:r>
            <a:r>
              <a:rPr lang="en-US" altLang="zh-CN" sz="2800" b="1">
                <a:sym typeface="+mn-ea"/>
              </a:rPr>
              <a:t>——</a:t>
            </a:r>
            <a:r>
              <a:rPr lang="zh-CN" altLang="en-US" sz="2800" b="1">
                <a:sym typeface="+mn-ea"/>
              </a:rPr>
              <a:t>人机猜数</a:t>
            </a:r>
            <a:endParaRPr lang="zh-CN" altLang="en-US" sz="2800" b="1"/>
          </a:p>
        </p:txBody>
      </p:sp>
      <p:grpSp>
        <p:nvGrpSpPr>
          <p:cNvPr id="37" name="组合 36"/>
          <p:cNvGrpSpPr/>
          <p:nvPr/>
        </p:nvGrpSpPr>
        <p:grpSpPr>
          <a:xfrm>
            <a:off x="3763645" y="1292860"/>
            <a:ext cx="6039485" cy="4272915"/>
            <a:chOff x="3623" y="1729"/>
            <a:chExt cx="9511" cy="6729"/>
          </a:xfrm>
        </p:grpSpPr>
        <p:grpSp>
          <p:nvGrpSpPr>
            <p:cNvPr id="7" name="组合 6"/>
            <p:cNvGrpSpPr/>
            <p:nvPr/>
          </p:nvGrpSpPr>
          <p:grpSpPr>
            <a:xfrm>
              <a:off x="3623" y="1729"/>
              <a:ext cx="9431" cy="3247"/>
              <a:chOff x="6350" y="4214"/>
              <a:chExt cx="9133" cy="3762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350" y="421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8214" y="421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2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0078" y="421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3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1942" y="421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4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3806" y="4214"/>
                <a:ext cx="1648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5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6350" y="612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6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214" y="612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7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0078" y="612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8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1942" y="6124"/>
                <a:ext cx="151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9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3806" y="6124"/>
                <a:ext cx="1677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10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696" y="5212"/>
              <a:ext cx="9439" cy="3247"/>
              <a:chOff x="6350" y="4214"/>
              <a:chExt cx="9141" cy="3762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6350" y="4214"/>
                <a:ext cx="1537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11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214" y="4214"/>
                <a:ext cx="1627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12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0078" y="4214"/>
                <a:ext cx="1635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13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1942" y="4214"/>
                <a:ext cx="1640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14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3806" y="4214"/>
                <a:ext cx="1685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15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6350" y="6124"/>
                <a:ext cx="1598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16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8214" y="6124"/>
                <a:ext cx="1627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17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0078" y="6124"/>
                <a:ext cx="1633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18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1942" y="6124"/>
                <a:ext cx="1639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19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3806" y="6124"/>
                <a:ext cx="1677" cy="1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6000" b="1">
                    <a:solidFill>
                      <a:schemeClr val="accent4"/>
                    </a:solidFill>
                  </a:rPr>
                  <a:t>20</a:t>
                </a:r>
                <a:endParaRPr lang="en-US" altLang="zh-CN" sz="6000" b="1">
                  <a:solidFill>
                    <a:schemeClr val="accent4"/>
                  </a:solidFill>
                </a:endParaRPr>
              </a:p>
            </p:txBody>
          </p:sp>
        </p:grp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花瓣素材_常规内容-样机系列简约网页框_194310547"/>
          <p:cNvPicPr>
            <a:picLocks noChangeAspect="1"/>
          </p:cNvPicPr>
          <p:nvPr/>
        </p:nvPicPr>
        <p:blipFill>
          <a:blip r:embed="rId2"/>
          <a:srcRect l="5731" t="19269" r="5565" b="19287"/>
          <a:stretch>
            <a:fillRect/>
          </a:stretch>
        </p:blipFill>
        <p:spPr>
          <a:xfrm>
            <a:off x="339090" y="192405"/>
            <a:ext cx="11547475" cy="641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065905" y="382905"/>
            <a:ext cx="6045200" cy="5219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2800" b="1"/>
              <a:t>活动</a:t>
            </a:r>
            <a:r>
              <a:rPr lang="en-US" altLang="zh-CN" sz="2800" b="1"/>
              <a:t>2</a:t>
            </a:r>
            <a:r>
              <a:rPr lang="zh-CN" altLang="en-US" sz="2800" b="1"/>
              <a:t>：电子摊位</a:t>
            </a:r>
            <a:r>
              <a:rPr lang="en-US" altLang="zh-CN" sz="2800" b="1"/>
              <a:t>——</a:t>
            </a:r>
            <a:r>
              <a:rPr lang="zh-CN" altLang="en-US" sz="2800" b="1"/>
              <a:t>人机</a:t>
            </a:r>
            <a:r>
              <a:rPr lang="zh-CN" altLang="en-US" sz="2800" b="1"/>
              <a:t>猜数</a:t>
            </a:r>
            <a:endParaRPr lang="zh-CN" altLang="en-US" sz="2800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245" y="854075"/>
            <a:ext cx="4497070" cy="52844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066030" y="4925695"/>
            <a:ext cx="1724025" cy="4025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278755" y="2780665"/>
            <a:ext cx="1686560" cy="4025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739380" y="1702435"/>
            <a:ext cx="3858895" cy="1078230"/>
          </a:xfrm>
          <a:prstGeom prst="rect">
            <a:avLst/>
          </a:prstGeom>
        </p:spPr>
        <p:txBody>
          <a:bodyPr wrap="square">
            <a:noAutofit/>
          </a:bodyPr>
          <a:p>
            <a:pPr defTabSz="266700">
              <a:lnSpc>
                <a:spcPct val="100000"/>
              </a:lnSpc>
            </a:pPr>
            <a:r>
              <a:rPr lang="zh-CN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计算机程序中“猜”的步骤执行了几次？</a:t>
            </a:r>
            <a:endParaRPr lang="zh-CN" altLang="zh-CN" sz="32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61985" y="4100195"/>
            <a:ext cx="2375535" cy="825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4000">
                <a:latin typeface="方正粗黑宋简体" panose="02000000000000000000" charset="-122"/>
                <a:ea typeface="方正粗黑宋简体" panose="02000000000000000000" charset="-122"/>
              </a:rPr>
              <a:t>猜的次数</a:t>
            </a:r>
            <a:endParaRPr lang="zh-CN" altLang="zh-CN" sz="40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65315" y="4796790"/>
            <a:ext cx="4798060" cy="825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4000">
                <a:solidFill>
                  <a:schemeClr val="accent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算法步骤的执行次数</a:t>
            </a:r>
            <a:endParaRPr lang="zh-CN" altLang="zh-CN" sz="4000">
              <a:solidFill>
                <a:schemeClr val="accent6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4" name="图片 3" descr="C:/Users/Administrator/Desktop/58f2d0f1-6bee-4942-abfe-2ac710d539f0.png58f2d0f1-6bee-4942-abfe-2ac710d539f0"/>
          <p:cNvPicPr>
            <a:picLocks noChangeAspect="1"/>
          </p:cNvPicPr>
          <p:nvPr/>
        </p:nvPicPr>
        <p:blipFill>
          <a:blip r:embed="rId4"/>
          <a:srcRect t="715" b="715"/>
          <a:stretch>
            <a:fillRect/>
          </a:stretch>
        </p:blipFill>
        <p:spPr>
          <a:xfrm>
            <a:off x="727710" y="984250"/>
            <a:ext cx="3907155" cy="287464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 animBg="1"/>
      <p:bldP spid="14" grpId="1" animBg="1"/>
      <p:bldP spid="16" grpId="0" animBg="1"/>
      <p:bldP spid="16" grpId="1" animBg="1"/>
      <p:bldP spid="11" grpId="0"/>
      <p:bldP spid="11" grpId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2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3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4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5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6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7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8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09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44.35,&quot;left&quot;:76.625,&quot;top&quot;:62.65,&quot;width&quot;:735.275}"/>
</p:tagLst>
</file>

<file path=ppt/tags/tag111.xml><?xml version="1.0" encoding="utf-8"?>
<p:tagLst xmlns:p="http://schemas.openxmlformats.org/presentationml/2006/main">
  <p:tag name="KSO_WM_DIAGRAM_VIRTUALLY_FRAME" val="{&quot;height&quot;:344.35,&quot;left&quot;:76.625,&quot;top&quot;:62.65,&quot;width&quot;:735.275}"/>
</p:tagLst>
</file>

<file path=ppt/tags/tag112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DIAGRAM_VIRTUALLY_FRAME" val="{&quot;height&quot;:220.72482752628548,&quot;left&quot;:509.85,&quot;top&quot;:199.85,&quot;width&quot;:410.05}"/>
</p:tagLst>
</file>

<file path=ppt/tags/tag115.xml><?xml version="1.0" encoding="utf-8"?>
<p:tagLst xmlns:p="http://schemas.openxmlformats.org/presentationml/2006/main">
  <p:tag name="KSO_WM_DIAGRAM_VIRTUALLY_FRAME" val="{&quot;height&quot;:220.72482752628548,&quot;left&quot;:509.85,&quot;top&quot;:199.85,&quot;width&quot;:410.05}"/>
</p:tagLst>
</file>

<file path=ppt/tags/tag116.xml><?xml version="1.0" encoding="utf-8"?>
<p:tagLst xmlns:p="http://schemas.openxmlformats.org/presentationml/2006/main">
  <p:tag name="KSO_WM_DIAGRAM_VIRTUALLY_FRAME" val="{&quot;height&quot;:220.72482752628548,&quot;left&quot;:509.85,&quot;top&quot;:199.85,&quot;width&quot;:410.05}"/>
</p:tagLst>
</file>

<file path=ppt/tags/tag117.xml><?xml version="1.0" encoding="utf-8"?>
<p:tagLst xmlns:p="http://schemas.openxmlformats.org/presentationml/2006/main">
  <p:tag name="KSO_WM_DIAGRAM_VIRTUALLY_FRAME" val="{&quot;height&quot;:220.72482752628548,&quot;left&quot;:509.85,&quot;top&quot;:199.85,&quot;width&quot;:410.05}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MEDIACOVER_FLAG" val="1"/>
  <p:tag name="KSO_WM_UNIT_MEDIACOVER_BTN_STATE" val="1"/>
  <p:tag name="KSO_WM_UNIT_MEDIACOVER_BTNRECT" val="0*0*0*0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TABLE_ENDDRAG_ORIGIN_RECT" val="816*195"/>
  <p:tag name="TABLE_ENDDRAG_RECT" val="60*117*816*195"/>
</p:tagLst>
</file>

<file path=ppt/tags/tag77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78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79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1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2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TABLE_ENDDRAG_ORIGIN_RECT" val="816*195"/>
  <p:tag name="TABLE_ENDDRAG_RECT" val="60*117*816*195"/>
</p:tagLst>
</file>

<file path=ppt/tags/tag85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6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7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8.xml><?xml version="1.0" encoding="utf-8"?>
<p:tagLst xmlns:p="http://schemas.openxmlformats.org/presentationml/2006/main">
  <p:tag name="KSO_WM_DIAGRAM_VIRTUALLY_FRAME" val="{&quot;height&quot;:362.75,&quot;left&quot;:465.45,&quot;top&quot;:34.25,&quot;width&quot;:438.05}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93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94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95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96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97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98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ags/tag99.xml><?xml version="1.0" encoding="utf-8"?>
<p:tagLst xmlns:p="http://schemas.openxmlformats.org/presentationml/2006/main">
  <p:tag name="KSO_WM_DIAGRAM_VIRTUALLY_FRAME" val="{&quot;height&quot;:375.55,&quot;left&quot;:76.625,&quot;top&quot;:62.65,&quot;width&quot;:735.27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1789</Words>
  <Application>WPS 演示</Application>
  <PresentationFormat>宽屏</PresentationFormat>
  <Paragraphs>421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楷体</vt:lpstr>
      <vt:lpstr>方正公文楷体</vt:lpstr>
      <vt:lpstr>方正粗黑宋简体</vt:lpstr>
      <vt:lpstr>微软雅黑</vt:lpstr>
      <vt:lpstr>Arial Unicode MS</vt:lpstr>
      <vt:lpstr>Calibri</vt:lpstr>
      <vt:lpstr>汉仪晓波折纸体简</vt:lpstr>
      <vt:lpstr>Times New Roman</vt:lpstr>
      <vt:lpstr>黑体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淡定terry</cp:lastModifiedBy>
  <cp:revision>357</cp:revision>
  <dcterms:created xsi:type="dcterms:W3CDTF">2019-06-19T02:08:00Z</dcterms:created>
  <dcterms:modified xsi:type="dcterms:W3CDTF">2026-04-22T15:03:47Z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2B24C2AA6A024FD2AED5F0D390698D14_13</vt:lpwstr>
  </property>
</Properties>
</file>