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5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8F507-33D8-4BA4-A19E-1D930F3115C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76FD2-18B0-405F-9500-C422D96B64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881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大家好，欢迎来到今天的物理公开课。今天，我们将化身少年侦探，通过一个激动人心的“破案寻宝”故事，来复习我们所学的质量与密度知识。准备好了吗？让我们一起开启这场充满挑战的物理探索之旅！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E5055F-5841-7ABC-DE3D-25938D0CA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C7A543-EDC4-327C-AD97-4B94B3FE4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F1CED0-CFCD-F1E6-80BE-803F52F8B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A363EFB-BCCF-2ADD-FAD8-8926012B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6B68B3-3911-5C1B-E437-D7ABEEEF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99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FE3DC7-E1F2-2265-1D18-FF62095F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CD7B1F1-3BAF-8CA7-D489-7576B2A9F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43C70E8-C19F-82E4-3F09-9670E53CB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20D026-4618-E2F6-480B-94DF9BC5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261123B-5993-CDDB-35B6-02F3F1FD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132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C1420D4-FD1F-C0D5-9996-6B1B1985E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340D4B3-AFA9-B752-957C-47610B2F1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F4C70C-570F-9F30-13B3-16D26A73F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C7A8AB-3A60-939D-8A2E-6D1E7A250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E7768E-F620-D60B-D7F9-6B1B78B9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209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487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ADF1C8-B700-8F86-E9C0-C408A19A6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6952EB-3A3E-8D90-339C-EFA1C256C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C731B1-0198-33A5-9FCC-8710C96F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015C64-6FE1-FCEB-D8DC-C670C1E6F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18D401-7881-D37D-7054-824B5E3FD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306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FD4314-EA74-2474-24BB-BA4B1B083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689EA0-F6F0-980E-F433-2CD6C29E8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CD422E-ADF4-5E8A-FD13-78126DD0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17BFEFD-2415-ED65-A04B-2C13BE34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F8C2CA-4FBE-5B5E-D5CB-F1A0DC45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21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B2D94D-AB02-5CA1-3DD0-6B3DDB4AC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C2A6B2-EA65-3E0C-3C55-C0784338E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3573437-B9AF-DB3B-C0A6-3A63BCBA8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D50E17E-80CE-BDA3-44ED-C037545D9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EC4B092-F9E2-D409-ABA8-C07D32A0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6FEC7F-989D-DC28-4D54-8E8325C2F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5900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C0AD3D-BF0E-B164-4EA4-D322C8F6E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6562228-49FE-0E7A-54E9-03C8A0CFE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E0CE65F-24ED-9D07-6B0B-D77ACE539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86D732C-C31C-2E32-3C79-44655DBF40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334BE75-7C83-9DD9-6D65-2FF6B1D5A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2A7F557-772B-1FB5-F0C5-6AC8789D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A792482-8A75-4621-5400-6487B47A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0534D82-FAF7-38B1-2EEC-3DE67E0CE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323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8C62AB-036E-3428-FE60-886DD2039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CF30E95-31BD-88DA-BBD9-822F62AF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483CB66-9BE6-C967-1F68-7886733AF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2636ECC-0401-B812-AE2B-E1BFEA6C2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0397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C4B37FA-A3E5-C867-6B95-229FB6A02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60A3404-A169-73F3-EE73-1F4F8F97E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83D30A7-078B-BCCA-5992-CBEBA9394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938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D58F85-C557-F8AA-F2AC-8C305969C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3F81A4-59B7-7914-3B94-B76DC76B0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90E61C-3DA2-4018-58D1-C3770E9C0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EAC412C-1A4B-F3F6-8076-341A1245D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727DDC-2AB4-EEC3-E046-735038BED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3EBA323-F04E-9A4E-D67D-15D61719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7977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646765-91BD-7D27-6E44-C84280D89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974AD04-99C2-177D-AA76-189043435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0052071-D7C6-63FB-F4EA-564A5576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405941-0C4C-E7FC-5FD4-E1BEDA02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F59B67-FE48-160B-5561-B245F7A56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1CBDE50-9550-3866-7EBD-30D6029C8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433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45527E1-7261-15A3-D175-8C42512AE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E036146-F706-5701-17BE-8B8BD3CF0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6283C0-191A-7170-092A-272F40FAE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1EDB1-7429-44A8-8AEB-38A74C601AC9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395B1E5-774B-897C-CFDE-FE88A17E9B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177BF0E-C71B-BB84-2733-16CE1C5D5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D5AD-AE2C-4AAE-8225-0BE0152A3B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647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rcRect l="4971" t="5000" r="4971" b="50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rgbClr val="0F172A">
              <a:alpha val="92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4" name="AutoShape 4"/>
          <p:cNvSpPr/>
          <p:nvPr/>
        </p:nvSpPr>
        <p:spPr>
          <a:xfrm>
            <a:off x="609600" y="1016000"/>
            <a:ext cx="109728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non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6000" b="1" i="0" u="none" strike="noStrike" dirty="0" err="1">
                <a:solidFill>
                  <a:srgbClr val="FFFFFF"/>
                </a:solidFill>
                <a:latin typeface="仿宋" panose="02010609060101010101" pitchFamily="49" charset="-122"/>
                <a:ea typeface="仿宋" panose="02010609060101010101" pitchFamily="49" charset="-122"/>
                <a:cs typeface="Noto Sans SC"/>
                <a:sym typeface="Noto Sans SC"/>
              </a:rPr>
              <a:t>期中复习</a:t>
            </a:r>
            <a:r>
              <a:rPr lang="zh-CN" altLang="en-US" sz="6000" b="1" i="0" u="none" strike="noStrike" dirty="0">
                <a:solidFill>
                  <a:srgbClr val="FFFFFF"/>
                </a:solidFill>
                <a:latin typeface="仿宋" panose="02010609060101010101" pitchFamily="49" charset="-122"/>
                <a:ea typeface="仿宋" panose="02010609060101010101" pitchFamily="49" charset="-122"/>
                <a:cs typeface="Noto Sans SC"/>
                <a:sym typeface="Noto Sans SC"/>
              </a:rPr>
              <a:t>之物质的物理属性</a:t>
            </a:r>
            <a:endParaRPr lang="en-US" sz="60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4191000" y="1968500"/>
            <a:ext cx="3810000" cy="76200"/>
          </a:xfrm>
          <a:prstGeom prst="roundRect">
            <a:avLst>
              <a:gd name="adj" fmla="val 50000"/>
            </a:avLst>
          </a:prstGeom>
          <a:solidFill>
            <a:srgbClr val="FF6F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89600" y="2216150"/>
            <a:ext cx="812800" cy="812800"/>
          </a:xfrm>
          <a:prstGeom prst="rect">
            <a:avLst/>
          </a:prstGeom>
          <a:effectLst>
            <a:outerShdw blurRad="127000" dist="50800" dir="2700000" algn="tl" rotWithShape="0">
              <a:srgbClr val="FF6F00">
                <a:alpha val="40000"/>
              </a:srgbClr>
            </a:outerShdw>
          </a:effectLst>
        </p:spPr>
      </p:pic>
      <p:sp>
        <p:nvSpPr>
          <p:cNvPr id="7" name="AutoShape 7"/>
          <p:cNvSpPr/>
          <p:nvPr/>
        </p:nvSpPr>
        <p:spPr>
          <a:xfrm>
            <a:off x="609600" y="4826001"/>
            <a:ext cx="109728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non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2200" b="0" i="0" u="none" strike="noStrike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Noto Sans SC"/>
                <a:sym typeface="Noto Sans SC"/>
              </a:rPr>
              <a:t> </a:t>
            </a:r>
            <a:r>
              <a:rPr lang="zh-CN" altLang="en-US" sz="2200" b="0" i="0" u="none" strike="noStrike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cs typeface="Noto Sans SC"/>
                <a:sym typeface="Noto Sans SC"/>
              </a:rPr>
              <a:t>奔牛初级中学  谢海锋</a:t>
            </a:r>
            <a:endParaRPr lang="en-US" altLang="zh-CN" sz="2200" b="0" i="0" u="none" strike="noStrike" spc="200" dirty="0">
              <a:solidFill>
                <a:schemeClr val="bg1"/>
              </a:solidFill>
              <a:latin typeface="仿宋" panose="02010609060101010101" pitchFamily="49" charset="-122"/>
              <a:ea typeface="仿宋" panose="02010609060101010101" pitchFamily="49" charset="-122"/>
              <a:cs typeface="Noto Sans SC"/>
              <a:sym typeface="Noto Sans SC"/>
            </a:endParaRPr>
          </a:p>
          <a:p>
            <a:pPr indent="0" algn="ctr">
              <a:lnSpc>
                <a:spcPct val="125000"/>
              </a:lnSpc>
              <a:defRPr/>
            </a:pPr>
            <a:r>
              <a:rPr lang="en-US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2026</a:t>
            </a:r>
            <a:r>
              <a:rPr lang="zh-CN" altLang="en-US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年</a:t>
            </a:r>
            <a:r>
              <a:rPr lang="en-US" altLang="zh-CN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4</a:t>
            </a:r>
            <a:r>
              <a:rPr lang="zh-CN" altLang="en-US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月</a:t>
            </a:r>
            <a:r>
              <a:rPr lang="en-US" altLang="zh-CN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16</a:t>
            </a:r>
            <a:r>
              <a:rPr lang="zh-CN" altLang="en-US" sz="2200" spc="2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  <a:sym typeface="Noto Sans SC"/>
              </a:rPr>
              <a:t>日</a:t>
            </a:r>
            <a:endParaRPr lang="en-US" sz="1100" dirty="0">
              <a:solidFill>
                <a:schemeClr val="bg1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0" y="6667500"/>
            <a:ext cx="12192000" cy="190500"/>
          </a:xfrm>
          <a:prstGeom prst="roundRect">
            <a:avLst>
              <a:gd name="adj" fmla="val 0"/>
            </a:avLst>
          </a:prstGeom>
          <a:solidFill>
            <a:srgbClr val="FF6F00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46AD4-7363-3E9B-BC0B-D73985A93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3944B9BF-4571-6807-DA53-00F67B2EA58E}"/>
              </a:ext>
            </a:extLst>
          </p:cNvPr>
          <p:cNvSpPr txBox="1"/>
          <p:nvPr/>
        </p:nvSpPr>
        <p:spPr>
          <a:xfrm>
            <a:off x="524991" y="320457"/>
            <a:ext cx="1143339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7</a:t>
            </a:r>
            <a:r>
              <a:rPr lang="zh-CN" altLang="en-US" sz="2800" dirty="0"/>
              <a:t>：关于密度，下列说法正确的是（）</a:t>
            </a:r>
          </a:p>
          <a:p>
            <a:r>
              <a:rPr lang="en-US" altLang="zh-CN" sz="2800" dirty="0"/>
              <a:t>A. </a:t>
            </a:r>
            <a:r>
              <a:rPr lang="zh-CN" altLang="en-US" sz="2800" dirty="0"/>
              <a:t>质量大的物体密度一定大</a:t>
            </a:r>
          </a:p>
          <a:p>
            <a:r>
              <a:rPr lang="en-US" altLang="zh-CN" sz="2800" dirty="0"/>
              <a:t>B. </a:t>
            </a:r>
            <a:r>
              <a:rPr lang="zh-CN" altLang="en-US" sz="2800" dirty="0"/>
              <a:t>体积大的物体密度一定小</a:t>
            </a:r>
          </a:p>
          <a:p>
            <a:r>
              <a:rPr lang="en-US" altLang="zh-CN" sz="2800" dirty="0"/>
              <a:t>C. </a:t>
            </a:r>
            <a:r>
              <a:rPr lang="zh-CN" altLang="en-US" sz="2800" dirty="0"/>
              <a:t>密度是物质的属性，与质量和体积无关</a:t>
            </a:r>
          </a:p>
          <a:p>
            <a:r>
              <a:rPr lang="en-US" altLang="zh-CN" sz="2800" dirty="0"/>
              <a:t>D. </a:t>
            </a:r>
            <a:r>
              <a:rPr lang="zh-CN" altLang="en-US" sz="2800" dirty="0"/>
              <a:t>铁块的密度比铁屑的密度大</a:t>
            </a:r>
          </a:p>
          <a:p>
            <a:r>
              <a:rPr lang="zh-CN" altLang="en-US" sz="2800" dirty="0"/>
              <a:t>例</a:t>
            </a:r>
            <a:r>
              <a:rPr lang="en-US" altLang="zh-CN" sz="2800" dirty="0"/>
              <a:t>8</a:t>
            </a:r>
            <a:r>
              <a:rPr lang="zh-CN" altLang="en-US" sz="2800" dirty="0"/>
              <a:t>：酒精的密度是</a:t>
            </a:r>
            <a:r>
              <a:rPr lang="en-US" altLang="zh-CN" sz="2800" dirty="0"/>
              <a:t>0.8×10³kg/m³</a:t>
            </a:r>
            <a:r>
              <a:rPr lang="zh-CN" altLang="en-US" sz="2800" dirty="0"/>
              <a:t>，合</a:t>
            </a:r>
            <a:r>
              <a:rPr lang="en-US" altLang="zh-CN" sz="2800" dirty="0"/>
              <a:t>______g/cm³</a:t>
            </a:r>
            <a:r>
              <a:rPr lang="zh-CN" altLang="en-US" sz="2800" dirty="0"/>
              <a:t>，其物理意义是</a:t>
            </a:r>
            <a:r>
              <a:rPr lang="en-US" altLang="zh-CN" sz="2800" dirty="0"/>
              <a:t>______</a:t>
            </a:r>
            <a:r>
              <a:rPr lang="zh-CN" altLang="en-US" sz="2800" dirty="0"/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DD718AC-0D85-E500-149D-329A6D2F8040}"/>
              </a:ext>
            </a:extLst>
          </p:cNvPr>
          <p:cNvSpPr txBox="1"/>
          <p:nvPr/>
        </p:nvSpPr>
        <p:spPr>
          <a:xfrm>
            <a:off x="524991" y="2998113"/>
            <a:ext cx="1103368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9</a:t>
            </a:r>
            <a:r>
              <a:rPr lang="zh-CN" altLang="en-US" sz="2800" dirty="0"/>
              <a:t>：在空间站用钢笔书写时，墨水不会自动往下流，导致书写断断续续，为此，工程师设计出了如图所示的“太空圆珠笔”。书写过程中，笔芯内墨水的质量 </a:t>
            </a:r>
            <a:r>
              <a:rPr lang="en-US" altLang="zh-CN" sz="2800" dirty="0"/>
              <a:t>_________</a:t>
            </a:r>
            <a:r>
              <a:rPr lang="zh-CN" altLang="en-US" sz="2800" dirty="0"/>
              <a:t>（变大</a:t>
            </a:r>
            <a:r>
              <a:rPr lang="en-US" altLang="zh-CN" sz="2800" dirty="0"/>
              <a:t>/</a:t>
            </a:r>
            <a:r>
              <a:rPr lang="zh-CN" altLang="en-US" sz="2800" dirty="0"/>
              <a:t>变小</a:t>
            </a:r>
            <a:r>
              <a:rPr lang="en-US" altLang="zh-CN" sz="2800" dirty="0"/>
              <a:t>/</a:t>
            </a:r>
            <a:r>
              <a:rPr lang="zh-CN" altLang="en-US" sz="2800" dirty="0"/>
              <a:t>不变），笔芯内氮气的密度 </a:t>
            </a:r>
            <a:r>
              <a:rPr lang="en-US" altLang="zh-CN" sz="2800" dirty="0"/>
              <a:t>_____________</a:t>
            </a:r>
            <a:r>
              <a:rPr lang="zh-CN" altLang="en-US" sz="2800" dirty="0"/>
              <a:t>（变大</a:t>
            </a:r>
            <a:r>
              <a:rPr lang="en-US" altLang="zh-CN" sz="2800" dirty="0"/>
              <a:t>/</a:t>
            </a:r>
            <a:r>
              <a:rPr lang="zh-CN" altLang="en-US" sz="2800" dirty="0"/>
              <a:t>变小</a:t>
            </a:r>
            <a:r>
              <a:rPr lang="en-US" altLang="zh-CN" sz="2800" dirty="0"/>
              <a:t>/</a:t>
            </a:r>
            <a:r>
              <a:rPr lang="zh-CN" altLang="en-US" sz="2800" dirty="0"/>
              <a:t>不变）。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EA71DC7-F98F-A288-6708-236F90307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948" y="5075143"/>
            <a:ext cx="3394363" cy="1298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86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6CB71-6221-A090-BB54-E62F58AF9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03FEF77E-11CA-89A4-17AB-AE7831FA98ED}"/>
              </a:ext>
            </a:extLst>
          </p:cNvPr>
          <p:cNvSpPr txBox="1"/>
          <p:nvPr/>
        </p:nvSpPr>
        <p:spPr>
          <a:xfrm>
            <a:off x="873654" y="489876"/>
            <a:ext cx="903690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10</a:t>
            </a:r>
            <a:r>
              <a:rPr lang="zh-CN" altLang="en-US" sz="2800" dirty="0"/>
              <a:t>：甲、乙两种物质的质量之比为</a:t>
            </a:r>
            <a:r>
              <a:rPr lang="en-US" altLang="zh-CN" sz="2800" dirty="0"/>
              <a:t>3:2</a:t>
            </a:r>
            <a:r>
              <a:rPr lang="zh-CN" altLang="en-US" sz="2800" dirty="0"/>
              <a:t>，体积之比为</a:t>
            </a:r>
            <a:r>
              <a:rPr lang="en-US" altLang="zh-CN" sz="2800" dirty="0"/>
              <a:t>1:3</a:t>
            </a:r>
            <a:r>
              <a:rPr lang="zh-CN" altLang="en-US" sz="2800" dirty="0"/>
              <a:t>，则甲、乙的密度之比为（      ）</a:t>
            </a:r>
          </a:p>
          <a:p>
            <a:r>
              <a:rPr lang="en-US" altLang="zh-CN" sz="2800" dirty="0"/>
              <a:t>A. 2:1     B. 1:2     C. 9:2     D. 2:9</a:t>
            </a:r>
          </a:p>
          <a:p>
            <a:endParaRPr lang="en-US" altLang="zh-CN" sz="2800" dirty="0"/>
          </a:p>
          <a:p>
            <a:r>
              <a:rPr lang="zh-CN" altLang="en-US" sz="2800" dirty="0"/>
              <a:t>例</a:t>
            </a:r>
            <a:r>
              <a:rPr lang="en-US" altLang="zh-CN" sz="2800" dirty="0"/>
              <a:t>11</a:t>
            </a:r>
            <a:r>
              <a:rPr lang="zh-CN" altLang="en-US" sz="2800" dirty="0"/>
              <a:t>：一个体积为</a:t>
            </a:r>
            <a:r>
              <a:rPr lang="en-US" altLang="zh-CN" sz="2800" dirty="0"/>
              <a:t>20cm³</a:t>
            </a:r>
            <a:r>
              <a:rPr lang="zh-CN" altLang="en-US" sz="2800" dirty="0"/>
              <a:t>的铝块，其质量为多少？（</a:t>
            </a:r>
            <a:r>
              <a:rPr lang="en-US" altLang="zh-CN" sz="2800" dirty="0"/>
              <a:t>ρ</a:t>
            </a:r>
            <a:r>
              <a:rPr lang="zh-CN" altLang="en-US" sz="2800" dirty="0"/>
              <a:t>铝</a:t>
            </a:r>
            <a:r>
              <a:rPr lang="en-US" altLang="zh-CN" sz="2800" dirty="0"/>
              <a:t>=2.7×10</a:t>
            </a:r>
            <a:r>
              <a:rPr lang="en-US" altLang="zh-CN" sz="2800" baseline="30000" dirty="0"/>
              <a:t>3</a:t>
            </a:r>
            <a:r>
              <a:rPr lang="en-US" altLang="zh-CN" sz="2800" dirty="0"/>
              <a:t>kg/m³</a:t>
            </a:r>
            <a:r>
              <a:rPr lang="zh-CN" altLang="en-US" sz="2800" dirty="0"/>
              <a:t>，写出计算过程）</a:t>
            </a:r>
          </a:p>
        </p:txBody>
      </p:sp>
    </p:spTree>
    <p:extLst>
      <p:ext uri="{BB962C8B-B14F-4D97-AF65-F5344CB8AC3E}">
        <p14:creationId xmlns:p14="http://schemas.microsoft.com/office/powerpoint/2010/main" val="285825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F3B76-9EE2-F487-323A-44BBEFF80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59FEDDF-2216-3BDA-3F01-49D43791F891}"/>
              </a:ext>
            </a:extLst>
          </p:cNvPr>
          <p:cNvSpPr txBox="1"/>
          <p:nvPr/>
        </p:nvSpPr>
        <p:spPr>
          <a:xfrm>
            <a:off x="876563" y="643233"/>
            <a:ext cx="5763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六、密度的测量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1725916-0500-9C44-BA08-50E3A98F8B78}"/>
              </a:ext>
            </a:extLst>
          </p:cNvPr>
          <p:cNvSpPr txBox="1"/>
          <p:nvPr/>
        </p:nvSpPr>
        <p:spPr>
          <a:xfrm>
            <a:off x="876563" y="1442802"/>
            <a:ext cx="107480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①用天平测出金葫芦质量为</a:t>
            </a:r>
            <a:r>
              <a:rPr lang="en-US" altLang="zh-CN" sz="2800" dirty="0"/>
              <a:t>89g</a:t>
            </a:r>
            <a:r>
              <a:rPr lang="zh-CN" altLang="en-US" sz="2800" dirty="0"/>
              <a:t>；</a:t>
            </a:r>
          </a:p>
          <a:p>
            <a:r>
              <a:rPr lang="zh-CN" altLang="en-US" sz="2800" dirty="0"/>
              <a:t>②在量筒中加入适量水，读出水的体积为</a:t>
            </a:r>
            <a:r>
              <a:rPr lang="en-US" altLang="zh-CN" sz="2800" dirty="0"/>
              <a:t>46mL</a:t>
            </a:r>
            <a:r>
              <a:rPr lang="zh-CN" altLang="en-US" sz="2800" dirty="0"/>
              <a:t>；</a:t>
            </a:r>
          </a:p>
          <a:p>
            <a:r>
              <a:rPr lang="zh-CN" altLang="en-US" sz="2800" dirty="0"/>
              <a:t>③将金葫芦浸没在量筒水中，读出总体积为</a:t>
            </a:r>
            <a:r>
              <a:rPr lang="en-US" altLang="zh-CN" sz="2800" dirty="0"/>
              <a:t>76mL</a:t>
            </a:r>
            <a:r>
              <a:rPr lang="zh-CN" altLang="en-US" sz="2800" dirty="0"/>
              <a:t>。</a:t>
            </a:r>
          </a:p>
          <a:p>
            <a:r>
              <a:rPr lang="zh-CN" altLang="en-US" sz="2800" dirty="0"/>
              <a:t>则金葫芦的体积为</a:t>
            </a:r>
            <a:r>
              <a:rPr lang="en-US" altLang="zh-CN" sz="2800" dirty="0"/>
              <a:t>________cm³</a:t>
            </a:r>
            <a:r>
              <a:rPr lang="zh-CN" altLang="en-US" sz="2800" dirty="0"/>
              <a:t>，密度为</a:t>
            </a:r>
            <a:r>
              <a:rPr lang="en-US" altLang="zh-CN" sz="2800" dirty="0"/>
              <a:t>________kg/m³</a:t>
            </a:r>
            <a:endParaRPr lang="zh-CN" altLang="en-US" sz="2800" dirty="0"/>
          </a:p>
          <a:p>
            <a:r>
              <a:rPr lang="zh-CN" altLang="en-US" sz="2800" dirty="0"/>
              <a:t>若先测石块体积，再测质量，测量的密度值会</a:t>
            </a:r>
            <a:r>
              <a:rPr lang="en-US" altLang="zh-CN" sz="2800" dirty="0"/>
              <a:t>______</a:t>
            </a:r>
            <a:r>
              <a:rPr lang="zh-CN" altLang="en-US" sz="2800" dirty="0"/>
              <a:t>（选填“偏大”“偏小”或“不变”）。</a:t>
            </a:r>
          </a:p>
        </p:txBody>
      </p:sp>
    </p:spTree>
    <p:extLst>
      <p:ext uri="{BB962C8B-B14F-4D97-AF65-F5344CB8AC3E}">
        <p14:creationId xmlns:p14="http://schemas.microsoft.com/office/powerpoint/2010/main" val="178222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F2F86-E069-8681-DDB0-33873BB82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5EA9587F-D024-3BB3-4731-9F85DB151842}"/>
              </a:ext>
            </a:extLst>
          </p:cNvPr>
          <p:cNvSpPr txBox="1"/>
          <p:nvPr/>
        </p:nvSpPr>
        <p:spPr>
          <a:xfrm>
            <a:off x="996381" y="636927"/>
            <a:ext cx="5650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密度表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014B93B-462A-B8F5-0B33-3499727EB951}"/>
              </a:ext>
            </a:extLst>
          </p:cNvPr>
          <p:cNvSpPr txBox="1"/>
          <p:nvPr/>
        </p:nvSpPr>
        <p:spPr>
          <a:xfrm>
            <a:off x="996381" y="4537373"/>
            <a:ext cx="7416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由密度表得到的信息有哪些？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727E4C9-D183-CC00-4A10-D28BFDEA0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5207" y="61599"/>
            <a:ext cx="5450412" cy="6496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94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0B6EB-2679-5E64-4161-F7CBD6C58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471935C-B7F2-C045-6E77-119407069CCA}"/>
              </a:ext>
            </a:extLst>
          </p:cNvPr>
          <p:cNvSpPr txBox="1"/>
          <p:nvPr/>
        </p:nvSpPr>
        <p:spPr>
          <a:xfrm>
            <a:off x="1021606" y="750439"/>
            <a:ext cx="6053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七、密度的计算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3B7896A-CA0A-CF48-930E-6985C9517DD2}"/>
              </a:ext>
            </a:extLst>
          </p:cNvPr>
          <p:cNvSpPr txBox="1"/>
          <p:nvPr/>
        </p:nvSpPr>
        <p:spPr>
          <a:xfrm>
            <a:off x="1292772" y="1456734"/>
            <a:ext cx="85007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、空心葫芦的质量为</a:t>
            </a:r>
            <a:r>
              <a:rPr lang="en-US" altLang="zh-CN" sz="2800" dirty="0"/>
              <a:t>m=89g</a:t>
            </a:r>
            <a:r>
              <a:rPr lang="zh-CN" altLang="en-US" sz="2800" dirty="0"/>
              <a:t>，体积为</a:t>
            </a:r>
            <a:r>
              <a:rPr lang="en-US" altLang="zh-CN" sz="2800" dirty="0"/>
              <a:t>V=30cm</a:t>
            </a:r>
            <a:r>
              <a:rPr lang="en-US" altLang="zh-CN" sz="2800" baseline="30000" dirty="0"/>
              <a:t>3</a:t>
            </a:r>
            <a:r>
              <a:rPr lang="zh-CN" altLang="en-US" sz="2800" dirty="0"/>
              <a:t>，铜的密度</a:t>
            </a:r>
            <a:r>
              <a:rPr lang="en-US" altLang="zh-CN" sz="2800" dirty="0"/>
              <a:t>ρ=8.9g/cm</a:t>
            </a:r>
            <a:r>
              <a:rPr lang="en-US" altLang="zh-CN" sz="2800" baseline="30000" dirty="0"/>
              <a:t>3</a:t>
            </a:r>
            <a:r>
              <a:rPr lang="zh-CN" altLang="en-US" sz="2800" dirty="0"/>
              <a:t>，求</a:t>
            </a:r>
            <a:r>
              <a:rPr lang="en-US" altLang="zh-CN" sz="2800" dirty="0"/>
              <a:t>V</a:t>
            </a:r>
            <a:r>
              <a:rPr lang="zh-CN" altLang="en-US" sz="2800" baseline="-25000" dirty="0"/>
              <a:t>空</a:t>
            </a:r>
          </a:p>
        </p:txBody>
      </p:sp>
    </p:spTree>
    <p:extLst>
      <p:ext uri="{BB962C8B-B14F-4D97-AF65-F5344CB8AC3E}">
        <p14:creationId xmlns:p14="http://schemas.microsoft.com/office/powerpoint/2010/main" val="217183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FEB67-ED47-F08C-1A9C-0CCB16ED5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26FE916-9DB4-9FBE-11A4-765FA66B8902}"/>
              </a:ext>
            </a:extLst>
          </p:cNvPr>
          <p:cNvSpPr txBox="1"/>
          <p:nvPr/>
        </p:nvSpPr>
        <p:spPr>
          <a:xfrm>
            <a:off x="890042" y="673291"/>
            <a:ext cx="106303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2</a:t>
            </a:r>
            <a:r>
              <a:rPr lang="zh-CN" altLang="en-US" sz="2800" dirty="0"/>
              <a:t>、用天平测出黄铜葫芦的质量为</a:t>
            </a:r>
            <a:r>
              <a:rPr lang="en-US" altLang="zh-CN" sz="2800" dirty="0"/>
              <a:t>89g</a:t>
            </a:r>
            <a:r>
              <a:rPr lang="zh-CN" altLang="en-US" sz="2800" dirty="0"/>
              <a:t>，装满水测出总质量为</a:t>
            </a:r>
            <a:r>
              <a:rPr lang="en-US" altLang="zh-CN" sz="2800" dirty="0"/>
              <a:t>104g</a:t>
            </a:r>
            <a:r>
              <a:rPr lang="zh-CN" altLang="en-US" sz="2800" dirty="0"/>
              <a:t>，装满液体测出总质量为</a:t>
            </a:r>
            <a:r>
              <a:rPr lang="en-US" altLang="zh-CN" sz="2800" dirty="0"/>
              <a:t>102.8g</a:t>
            </a:r>
            <a:r>
              <a:rPr lang="zh-CN" altLang="en-US" sz="2800" dirty="0"/>
              <a:t>，求（</a:t>
            </a:r>
            <a:r>
              <a:rPr lang="en-US" altLang="zh-CN" sz="2800" dirty="0"/>
              <a:t>1</a:t>
            </a:r>
            <a:r>
              <a:rPr lang="zh-CN" altLang="en-US" sz="2800" dirty="0"/>
              <a:t>）黄铜葫芦容积；（</a:t>
            </a:r>
            <a:r>
              <a:rPr lang="en-US" altLang="zh-CN" sz="2800" dirty="0"/>
              <a:t>2</a:t>
            </a:r>
            <a:r>
              <a:rPr lang="zh-CN" altLang="en-US" sz="2800" dirty="0"/>
              <a:t>）液体的密度</a:t>
            </a:r>
          </a:p>
        </p:txBody>
      </p:sp>
    </p:spTree>
    <p:extLst>
      <p:ext uri="{BB962C8B-B14F-4D97-AF65-F5344CB8AC3E}">
        <p14:creationId xmlns:p14="http://schemas.microsoft.com/office/powerpoint/2010/main" val="2445332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BFDCB-6357-AB66-1F65-01051B2C5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D8558E2-B683-03D1-1CC2-1FD67651FD34}"/>
              </a:ext>
            </a:extLst>
          </p:cNvPr>
          <p:cNvSpPr txBox="1"/>
          <p:nvPr/>
        </p:nvSpPr>
        <p:spPr>
          <a:xfrm>
            <a:off x="983768" y="643233"/>
            <a:ext cx="104325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3</a:t>
            </a:r>
            <a:r>
              <a:rPr lang="zh-CN" altLang="en-US" sz="2800" dirty="0"/>
              <a:t>、某白酒的密度</a:t>
            </a:r>
            <a:r>
              <a:rPr lang="en-US" altLang="zh-CN" sz="2800" dirty="0"/>
              <a:t>ρ</a:t>
            </a:r>
            <a:r>
              <a:rPr lang="zh-CN" altLang="en-US" sz="2800" baseline="-25000" dirty="0"/>
              <a:t>液</a:t>
            </a:r>
            <a:r>
              <a:rPr lang="en-US" altLang="zh-CN" sz="2800" dirty="0"/>
              <a:t>=0.92g/cm</a:t>
            </a:r>
            <a:r>
              <a:rPr lang="en-US" altLang="zh-CN" sz="2800" baseline="30000" dirty="0"/>
              <a:t>3</a:t>
            </a:r>
            <a:r>
              <a:rPr lang="zh-CN" altLang="en-US" sz="2800" dirty="0"/>
              <a:t>，是由水和酒精混合而成，求该白酒的度数。（白酒度数是指酒精体积占总体积的百分比，假设两种液体混合后总体积不变）</a:t>
            </a:r>
          </a:p>
        </p:txBody>
      </p:sp>
    </p:spTree>
    <p:extLst>
      <p:ext uri="{BB962C8B-B14F-4D97-AF65-F5344CB8AC3E}">
        <p14:creationId xmlns:p14="http://schemas.microsoft.com/office/powerpoint/2010/main" val="456034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52141-BC30-15F7-FA44-4ABF39406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5E816B7-F5E6-6881-D4BA-76B1B2350D5D}"/>
              </a:ext>
            </a:extLst>
          </p:cNvPr>
          <p:cNvSpPr txBox="1"/>
          <p:nvPr/>
        </p:nvSpPr>
        <p:spPr>
          <a:xfrm>
            <a:off x="964850" y="618008"/>
            <a:ext cx="10577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4</a:t>
            </a:r>
            <a:r>
              <a:rPr lang="zh-CN" altLang="en-US" sz="2800" dirty="0"/>
              <a:t>、若在葫芦里装入部分水，放入冰箱冷冻室结冰后，冰的体积刚好填满整个葫芦，则装入水的体积是多少？</a:t>
            </a:r>
          </a:p>
        </p:txBody>
      </p:sp>
    </p:spTree>
    <p:extLst>
      <p:ext uri="{BB962C8B-B14F-4D97-AF65-F5344CB8AC3E}">
        <p14:creationId xmlns:p14="http://schemas.microsoft.com/office/powerpoint/2010/main" val="2720776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0794E-F877-177B-C5D4-232072C23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877BAE0D-4838-DFA8-B3DF-07250286053D}"/>
              </a:ext>
            </a:extLst>
          </p:cNvPr>
          <p:cNvSpPr txBox="1"/>
          <p:nvPr/>
        </p:nvSpPr>
        <p:spPr>
          <a:xfrm>
            <a:off x="1116199" y="712601"/>
            <a:ext cx="7132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八、实验探究题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329B6681-51C2-FD37-41C9-E3CBE410D1C0}"/>
              </a:ext>
            </a:extLst>
          </p:cNvPr>
          <p:cNvSpPr/>
          <p:nvPr/>
        </p:nvSpPr>
        <p:spPr>
          <a:xfrm>
            <a:off x="1578303" y="2175931"/>
            <a:ext cx="531118" cy="5847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782B1578-536F-0079-BEFE-F80DB2AD999E}"/>
              </a:ext>
            </a:extLst>
          </p:cNvPr>
          <p:cNvSpPr/>
          <p:nvPr/>
        </p:nvSpPr>
        <p:spPr>
          <a:xfrm>
            <a:off x="7482143" y="830364"/>
            <a:ext cx="531118" cy="5847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C706EEC2-A0B8-B57F-E631-DF43D9A41A24}"/>
              </a:ext>
            </a:extLst>
          </p:cNvPr>
          <p:cNvSpPr/>
          <p:nvPr/>
        </p:nvSpPr>
        <p:spPr>
          <a:xfrm>
            <a:off x="5377781" y="2175931"/>
            <a:ext cx="531118" cy="5847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766AC2C9-A663-8793-6E91-EDCF20993606}"/>
              </a:ext>
            </a:extLst>
          </p:cNvPr>
          <p:cNvGrpSpPr/>
          <p:nvPr/>
        </p:nvGrpSpPr>
        <p:grpSpPr>
          <a:xfrm>
            <a:off x="3097786" y="1431456"/>
            <a:ext cx="1001633" cy="1316182"/>
            <a:chOff x="2135799" y="2895600"/>
            <a:chExt cx="1001633" cy="1316182"/>
          </a:xfrm>
        </p:grpSpPr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id="{680915E7-AF9A-C419-07E2-E210F4C3ED6A}"/>
                </a:ext>
              </a:extLst>
            </p:cNvPr>
            <p:cNvCxnSpPr/>
            <p:nvPr/>
          </p:nvCxnSpPr>
          <p:spPr>
            <a:xfrm>
              <a:off x="2135799" y="4211782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5FCB82E2-D948-D0C2-2218-0BA43953D0D6}"/>
                </a:ext>
              </a:extLst>
            </p:cNvPr>
            <p:cNvGrpSpPr/>
            <p:nvPr/>
          </p:nvGrpSpPr>
          <p:grpSpPr>
            <a:xfrm>
              <a:off x="2135799" y="2895600"/>
              <a:ext cx="1001633" cy="1316182"/>
              <a:chOff x="2135799" y="2895600"/>
              <a:chExt cx="1001633" cy="1316182"/>
            </a:xfrm>
          </p:grpSpPr>
          <p:cxnSp>
            <p:nvCxnSpPr>
              <p:cNvPr id="11" name="直接连接符 10">
                <a:extLst>
                  <a:ext uri="{FF2B5EF4-FFF2-40B4-BE49-F238E27FC236}">
                    <a16:creationId xmlns:a16="http://schemas.microsoft.com/office/drawing/2014/main" id="{3152165C-B56E-1BB8-80B8-212F212DFDB9}"/>
                  </a:ext>
                </a:extLst>
              </p:cNvPr>
              <p:cNvCxnSpPr/>
              <p:nvPr/>
            </p:nvCxnSpPr>
            <p:spPr>
              <a:xfrm>
                <a:off x="2135799" y="3616037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11">
                <a:extLst>
                  <a:ext uri="{FF2B5EF4-FFF2-40B4-BE49-F238E27FC236}">
                    <a16:creationId xmlns:a16="http://schemas.microsoft.com/office/drawing/2014/main" id="{30474B4E-2531-98ED-A780-5FBE0391BC4B}"/>
                  </a:ext>
                </a:extLst>
              </p:cNvPr>
              <p:cNvCxnSpPr/>
              <p:nvPr/>
            </p:nvCxnSpPr>
            <p:spPr>
              <a:xfrm>
                <a:off x="2135799" y="3796146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>
                <a:extLst>
                  <a:ext uri="{FF2B5EF4-FFF2-40B4-BE49-F238E27FC236}">
                    <a16:creationId xmlns:a16="http://schemas.microsoft.com/office/drawing/2014/main" id="{94732393-5648-22E1-90D8-E9F22D6CDD97}"/>
                  </a:ext>
                </a:extLst>
              </p:cNvPr>
              <p:cNvCxnSpPr/>
              <p:nvPr/>
            </p:nvCxnSpPr>
            <p:spPr>
              <a:xfrm>
                <a:off x="2135799" y="3976255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15">
                <a:extLst>
                  <a:ext uri="{FF2B5EF4-FFF2-40B4-BE49-F238E27FC236}">
                    <a16:creationId xmlns:a16="http://schemas.microsoft.com/office/drawing/2014/main" id="{633828B8-77AE-8685-5517-6B6F8403A821}"/>
                  </a:ext>
                </a:extLst>
              </p:cNvPr>
              <p:cNvCxnSpPr/>
              <p:nvPr/>
            </p:nvCxnSpPr>
            <p:spPr>
              <a:xfrm>
                <a:off x="2135799" y="2895600"/>
                <a:ext cx="0" cy="131618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>
                <a:extLst>
                  <a:ext uri="{FF2B5EF4-FFF2-40B4-BE49-F238E27FC236}">
                    <a16:creationId xmlns:a16="http://schemas.microsoft.com/office/drawing/2014/main" id="{E4DACF35-4D00-B15B-27ED-9FCB1359FAA3}"/>
                  </a:ext>
                </a:extLst>
              </p:cNvPr>
              <p:cNvCxnSpPr/>
              <p:nvPr/>
            </p:nvCxnSpPr>
            <p:spPr>
              <a:xfrm>
                <a:off x="3137432" y="2895600"/>
                <a:ext cx="0" cy="131618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>
                <a:extLst>
                  <a:ext uri="{FF2B5EF4-FFF2-40B4-BE49-F238E27FC236}">
                    <a16:creationId xmlns:a16="http://schemas.microsoft.com/office/drawing/2014/main" id="{64FE0977-3BBF-2A3D-CC47-A9DAA1657A2A}"/>
                  </a:ext>
                </a:extLst>
              </p:cNvPr>
              <p:cNvCxnSpPr/>
              <p:nvPr/>
            </p:nvCxnSpPr>
            <p:spPr>
              <a:xfrm>
                <a:off x="2135799" y="3429000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0422EF4B-A34F-BFCE-2259-4E9C6B7D1D51}"/>
              </a:ext>
            </a:extLst>
          </p:cNvPr>
          <p:cNvGrpSpPr/>
          <p:nvPr/>
        </p:nvGrpSpPr>
        <p:grpSpPr>
          <a:xfrm>
            <a:off x="5141646" y="1432244"/>
            <a:ext cx="1203513" cy="1329249"/>
            <a:chOff x="3856167" y="2944879"/>
            <a:chExt cx="1203513" cy="1329249"/>
          </a:xfrm>
        </p:grpSpPr>
        <p:cxnSp>
          <p:nvCxnSpPr>
            <p:cNvPr id="32" name="直接连接符 31">
              <a:extLst>
                <a:ext uri="{FF2B5EF4-FFF2-40B4-BE49-F238E27FC236}">
                  <a16:creationId xmlns:a16="http://schemas.microsoft.com/office/drawing/2014/main" id="{CA257F15-EA3B-7771-3D05-375239E0A3E1}"/>
                </a:ext>
              </a:extLst>
            </p:cNvPr>
            <p:cNvCxnSpPr/>
            <p:nvPr/>
          </p:nvCxnSpPr>
          <p:spPr>
            <a:xfrm>
              <a:off x="3856167" y="4274128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>
              <a:extLst>
                <a:ext uri="{FF2B5EF4-FFF2-40B4-BE49-F238E27FC236}">
                  <a16:creationId xmlns:a16="http://schemas.microsoft.com/office/drawing/2014/main" id="{4A4444E0-BF6B-91EF-2299-E23989C7D2EE}"/>
                </a:ext>
              </a:extLst>
            </p:cNvPr>
            <p:cNvCxnSpPr/>
            <p:nvPr/>
          </p:nvCxnSpPr>
          <p:spPr>
            <a:xfrm>
              <a:off x="3856167" y="3339734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BCE2B8B6-7956-690C-2B59-40931516057B}"/>
                </a:ext>
              </a:extLst>
            </p:cNvPr>
            <p:cNvCxnSpPr/>
            <p:nvPr/>
          </p:nvCxnSpPr>
          <p:spPr>
            <a:xfrm>
              <a:off x="3856167" y="3560619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>
              <a:extLst>
                <a:ext uri="{FF2B5EF4-FFF2-40B4-BE49-F238E27FC236}">
                  <a16:creationId xmlns:a16="http://schemas.microsoft.com/office/drawing/2014/main" id="{445A1E3B-B8E7-8FB9-3A29-290DCD03A6D5}"/>
                </a:ext>
              </a:extLst>
            </p:cNvPr>
            <p:cNvCxnSpPr/>
            <p:nvPr/>
          </p:nvCxnSpPr>
          <p:spPr>
            <a:xfrm>
              <a:off x="3856167" y="3770666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D75BBFE3-7123-6844-B4DA-F3EC17B2028B}"/>
                </a:ext>
              </a:extLst>
            </p:cNvPr>
            <p:cNvCxnSpPr/>
            <p:nvPr/>
          </p:nvCxnSpPr>
          <p:spPr>
            <a:xfrm>
              <a:off x="3856167" y="2944879"/>
              <a:ext cx="0" cy="13161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id="{06F3048B-8712-4A34-5648-48EE509338E8}"/>
                </a:ext>
              </a:extLst>
            </p:cNvPr>
            <p:cNvCxnSpPr/>
            <p:nvPr/>
          </p:nvCxnSpPr>
          <p:spPr>
            <a:xfrm>
              <a:off x="4857800" y="2944879"/>
              <a:ext cx="0" cy="13161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id="{1B347E9E-7BD4-A87E-4EE8-3CA724CC44E9}"/>
                </a:ext>
              </a:extLst>
            </p:cNvPr>
            <p:cNvCxnSpPr>
              <a:cxnSpLocks/>
            </p:cNvCxnSpPr>
            <p:nvPr/>
          </p:nvCxnSpPr>
          <p:spPr>
            <a:xfrm>
              <a:off x="3856167" y="3118061"/>
              <a:ext cx="120351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id="{64B95617-0F83-827B-E3E5-B839ECD87910}"/>
                </a:ext>
              </a:extLst>
            </p:cNvPr>
            <p:cNvCxnSpPr/>
            <p:nvPr/>
          </p:nvCxnSpPr>
          <p:spPr>
            <a:xfrm>
              <a:off x="3876953" y="3956261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>
              <a:extLst>
                <a:ext uri="{FF2B5EF4-FFF2-40B4-BE49-F238E27FC236}">
                  <a16:creationId xmlns:a16="http://schemas.microsoft.com/office/drawing/2014/main" id="{6846D0D2-FCBF-A5FC-FF5A-893A7A5B3A10}"/>
                </a:ext>
              </a:extLst>
            </p:cNvPr>
            <p:cNvCxnSpPr/>
            <p:nvPr/>
          </p:nvCxnSpPr>
          <p:spPr>
            <a:xfrm>
              <a:off x="3876954" y="4117030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C6B66B06-17EF-3A98-F939-FE2927E55B1C}"/>
              </a:ext>
            </a:extLst>
          </p:cNvPr>
          <p:cNvGrpSpPr/>
          <p:nvPr/>
        </p:nvGrpSpPr>
        <p:grpSpPr>
          <a:xfrm>
            <a:off x="9411640" y="1431456"/>
            <a:ext cx="1203513" cy="1329249"/>
            <a:chOff x="3856167" y="2944879"/>
            <a:chExt cx="1203513" cy="1329249"/>
          </a:xfrm>
        </p:grpSpPr>
        <p:cxnSp>
          <p:nvCxnSpPr>
            <p:cNvPr id="45" name="直接连接符 44">
              <a:extLst>
                <a:ext uri="{FF2B5EF4-FFF2-40B4-BE49-F238E27FC236}">
                  <a16:creationId xmlns:a16="http://schemas.microsoft.com/office/drawing/2014/main" id="{BCCEDFD7-162A-998F-47AA-15A21EA483F5}"/>
                </a:ext>
              </a:extLst>
            </p:cNvPr>
            <p:cNvCxnSpPr/>
            <p:nvPr/>
          </p:nvCxnSpPr>
          <p:spPr>
            <a:xfrm>
              <a:off x="3856167" y="4274128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6BBDF7AE-46E0-3033-D9C2-EA8ED7236F89}"/>
                </a:ext>
              </a:extLst>
            </p:cNvPr>
            <p:cNvCxnSpPr/>
            <p:nvPr/>
          </p:nvCxnSpPr>
          <p:spPr>
            <a:xfrm>
              <a:off x="3856167" y="3339734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1A9CBC24-F5A2-C7F7-93A9-D2D9CC398BC5}"/>
                </a:ext>
              </a:extLst>
            </p:cNvPr>
            <p:cNvCxnSpPr/>
            <p:nvPr/>
          </p:nvCxnSpPr>
          <p:spPr>
            <a:xfrm>
              <a:off x="3856167" y="3560619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C22B2AA4-23CE-8DE8-58C6-ABD38FDD3E04}"/>
                </a:ext>
              </a:extLst>
            </p:cNvPr>
            <p:cNvCxnSpPr/>
            <p:nvPr/>
          </p:nvCxnSpPr>
          <p:spPr>
            <a:xfrm>
              <a:off x="3856167" y="3770666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>
              <a:extLst>
                <a:ext uri="{FF2B5EF4-FFF2-40B4-BE49-F238E27FC236}">
                  <a16:creationId xmlns:a16="http://schemas.microsoft.com/office/drawing/2014/main" id="{BA67C81F-B89D-74C4-CCB6-1D0DCEEF2F70}"/>
                </a:ext>
              </a:extLst>
            </p:cNvPr>
            <p:cNvCxnSpPr/>
            <p:nvPr/>
          </p:nvCxnSpPr>
          <p:spPr>
            <a:xfrm>
              <a:off x="3856167" y="2944879"/>
              <a:ext cx="0" cy="13161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>
              <a:extLst>
                <a:ext uri="{FF2B5EF4-FFF2-40B4-BE49-F238E27FC236}">
                  <a16:creationId xmlns:a16="http://schemas.microsoft.com/office/drawing/2014/main" id="{F8919EA7-BF07-8250-4ED9-01F90EE5FA2B}"/>
                </a:ext>
              </a:extLst>
            </p:cNvPr>
            <p:cNvCxnSpPr/>
            <p:nvPr/>
          </p:nvCxnSpPr>
          <p:spPr>
            <a:xfrm>
              <a:off x="4857800" y="2944879"/>
              <a:ext cx="0" cy="13161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>
              <a:extLst>
                <a:ext uri="{FF2B5EF4-FFF2-40B4-BE49-F238E27FC236}">
                  <a16:creationId xmlns:a16="http://schemas.microsoft.com/office/drawing/2014/main" id="{109CB1A1-5581-5581-4B85-8B196FCEF0DD}"/>
                </a:ext>
              </a:extLst>
            </p:cNvPr>
            <p:cNvCxnSpPr>
              <a:cxnSpLocks/>
            </p:cNvCxnSpPr>
            <p:nvPr/>
          </p:nvCxnSpPr>
          <p:spPr>
            <a:xfrm>
              <a:off x="3856167" y="3118061"/>
              <a:ext cx="120351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22FBAF08-CC91-01C9-400B-36EA76D0B6FC}"/>
                </a:ext>
              </a:extLst>
            </p:cNvPr>
            <p:cNvCxnSpPr/>
            <p:nvPr/>
          </p:nvCxnSpPr>
          <p:spPr>
            <a:xfrm>
              <a:off x="3876953" y="3956261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>
              <a:extLst>
                <a:ext uri="{FF2B5EF4-FFF2-40B4-BE49-F238E27FC236}">
                  <a16:creationId xmlns:a16="http://schemas.microsoft.com/office/drawing/2014/main" id="{25D2DC6B-54EE-6728-9F18-319E580B9869}"/>
                </a:ext>
              </a:extLst>
            </p:cNvPr>
            <p:cNvCxnSpPr/>
            <p:nvPr/>
          </p:nvCxnSpPr>
          <p:spPr>
            <a:xfrm>
              <a:off x="3876954" y="4117030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4F3A412B-7142-5D3D-0C68-043A8CDB3213}"/>
              </a:ext>
            </a:extLst>
          </p:cNvPr>
          <p:cNvGrpSpPr/>
          <p:nvPr/>
        </p:nvGrpSpPr>
        <p:grpSpPr>
          <a:xfrm>
            <a:off x="7246886" y="1431456"/>
            <a:ext cx="1001633" cy="1316182"/>
            <a:chOff x="2135799" y="2895600"/>
            <a:chExt cx="1001633" cy="1316182"/>
          </a:xfrm>
        </p:grpSpPr>
        <p:cxnSp>
          <p:nvCxnSpPr>
            <p:cNvPr id="55" name="直接连接符 54">
              <a:extLst>
                <a:ext uri="{FF2B5EF4-FFF2-40B4-BE49-F238E27FC236}">
                  <a16:creationId xmlns:a16="http://schemas.microsoft.com/office/drawing/2014/main" id="{BE7CE251-715C-EF48-AF55-ACAD2BF827F4}"/>
                </a:ext>
              </a:extLst>
            </p:cNvPr>
            <p:cNvCxnSpPr/>
            <p:nvPr/>
          </p:nvCxnSpPr>
          <p:spPr>
            <a:xfrm>
              <a:off x="2135799" y="4211782"/>
              <a:ext cx="100163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D141E5DC-541D-3A48-233E-CAA0B3C429AA}"/>
                </a:ext>
              </a:extLst>
            </p:cNvPr>
            <p:cNvGrpSpPr/>
            <p:nvPr/>
          </p:nvGrpSpPr>
          <p:grpSpPr>
            <a:xfrm>
              <a:off x="2135799" y="2895600"/>
              <a:ext cx="1001633" cy="1316182"/>
              <a:chOff x="2135799" y="2895600"/>
              <a:chExt cx="1001633" cy="1316182"/>
            </a:xfrm>
          </p:grpSpPr>
          <p:cxnSp>
            <p:nvCxnSpPr>
              <p:cNvPr id="57" name="直接连接符 56">
                <a:extLst>
                  <a:ext uri="{FF2B5EF4-FFF2-40B4-BE49-F238E27FC236}">
                    <a16:creationId xmlns:a16="http://schemas.microsoft.com/office/drawing/2014/main" id="{7BB83038-964B-ECE4-50DA-5CD4013AA70A}"/>
                  </a:ext>
                </a:extLst>
              </p:cNvPr>
              <p:cNvCxnSpPr/>
              <p:nvPr/>
            </p:nvCxnSpPr>
            <p:spPr>
              <a:xfrm>
                <a:off x="2135799" y="3616037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接连接符 57">
                <a:extLst>
                  <a:ext uri="{FF2B5EF4-FFF2-40B4-BE49-F238E27FC236}">
                    <a16:creationId xmlns:a16="http://schemas.microsoft.com/office/drawing/2014/main" id="{40CE29F6-61C4-234C-EBAF-3962A1649E44}"/>
                  </a:ext>
                </a:extLst>
              </p:cNvPr>
              <p:cNvCxnSpPr/>
              <p:nvPr/>
            </p:nvCxnSpPr>
            <p:spPr>
              <a:xfrm>
                <a:off x="2135799" y="3796146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接连接符 58">
                <a:extLst>
                  <a:ext uri="{FF2B5EF4-FFF2-40B4-BE49-F238E27FC236}">
                    <a16:creationId xmlns:a16="http://schemas.microsoft.com/office/drawing/2014/main" id="{327F2036-09A4-ECAC-C869-FD3F6B613521}"/>
                  </a:ext>
                </a:extLst>
              </p:cNvPr>
              <p:cNvCxnSpPr/>
              <p:nvPr/>
            </p:nvCxnSpPr>
            <p:spPr>
              <a:xfrm>
                <a:off x="2135799" y="3976255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接连接符 59">
                <a:extLst>
                  <a:ext uri="{FF2B5EF4-FFF2-40B4-BE49-F238E27FC236}">
                    <a16:creationId xmlns:a16="http://schemas.microsoft.com/office/drawing/2014/main" id="{EBB9C5BE-3040-2063-E6AE-15231DA86A65}"/>
                  </a:ext>
                </a:extLst>
              </p:cNvPr>
              <p:cNvCxnSpPr/>
              <p:nvPr/>
            </p:nvCxnSpPr>
            <p:spPr>
              <a:xfrm>
                <a:off x="2135799" y="2895600"/>
                <a:ext cx="0" cy="131618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接连接符 60">
                <a:extLst>
                  <a:ext uri="{FF2B5EF4-FFF2-40B4-BE49-F238E27FC236}">
                    <a16:creationId xmlns:a16="http://schemas.microsoft.com/office/drawing/2014/main" id="{A9EB65E8-1AED-D804-535F-08E504CFE67D}"/>
                  </a:ext>
                </a:extLst>
              </p:cNvPr>
              <p:cNvCxnSpPr/>
              <p:nvPr/>
            </p:nvCxnSpPr>
            <p:spPr>
              <a:xfrm>
                <a:off x="3137432" y="2895600"/>
                <a:ext cx="0" cy="131618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接连接符 61">
                <a:extLst>
                  <a:ext uri="{FF2B5EF4-FFF2-40B4-BE49-F238E27FC236}">
                    <a16:creationId xmlns:a16="http://schemas.microsoft.com/office/drawing/2014/main" id="{F99256A5-6C95-924A-FC2E-057B840C0BA4}"/>
                  </a:ext>
                </a:extLst>
              </p:cNvPr>
              <p:cNvCxnSpPr/>
              <p:nvPr/>
            </p:nvCxnSpPr>
            <p:spPr>
              <a:xfrm>
                <a:off x="2135799" y="3429000"/>
                <a:ext cx="10016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DFD13863-FEA6-B66D-D701-1B8142227D3A}"/>
              </a:ext>
            </a:extLst>
          </p:cNvPr>
          <p:cNvCxnSpPr/>
          <p:nvPr/>
        </p:nvCxnSpPr>
        <p:spPr>
          <a:xfrm>
            <a:off x="8248519" y="1604638"/>
            <a:ext cx="1730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>
            <a:extLst>
              <a:ext uri="{FF2B5EF4-FFF2-40B4-BE49-F238E27FC236}">
                <a16:creationId xmlns:a16="http://schemas.microsoft.com/office/drawing/2014/main" id="{A0C2CB69-42C5-85F8-2A6B-0FEA1A8C9585}"/>
              </a:ext>
            </a:extLst>
          </p:cNvPr>
          <p:cNvCxnSpPr/>
          <p:nvPr/>
        </p:nvCxnSpPr>
        <p:spPr>
          <a:xfrm flipV="1">
            <a:off x="7773535" y="193055"/>
            <a:ext cx="0" cy="5195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文本框 66">
            <a:extLst>
              <a:ext uri="{FF2B5EF4-FFF2-40B4-BE49-F238E27FC236}">
                <a16:creationId xmlns:a16="http://schemas.microsoft.com/office/drawing/2014/main" id="{42FAB120-2235-55BA-83BF-203440804866}"/>
              </a:ext>
            </a:extLst>
          </p:cNvPr>
          <p:cNvSpPr txBox="1"/>
          <p:nvPr/>
        </p:nvSpPr>
        <p:spPr>
          <a:xfrm>
            <a:off x="5389956" y="2760705"/>
            <a:ext cx="713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m</a:t>
            </a:r>
            <a:r>
              <a:rPr lang="en-US" altLang="zh-CN" sz="3200" baseline="-25000" dirty="0"/>
              <a:t>2</a:t>
            </a:r>
            <a:endParaRPr lang="zh-CN" altLang="en-US" sz="3200" baseline="-25000" dirty="0"/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88075D49-FA2C-8D7E-E8CC-F0F820E58A40}"/>
              </a:ext>
            </a:extLst>
          </p:cNvPr>
          <p:cNvSpPr txBox="1"/>
          <p:nvPr/>
        </p:nvSpPr>
        <p:spPr>
          <a:xfrm>
            <a:off x="7493572" y="2760705"/>
            <a:ext cx="713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m</a:t>
            </a:r>
            <a:r>
              <a:rPr lang="en-US" altLang="zh-CN" sz="3200" baseline="-25000" dirty="0"/>
              <a:t>3</a:t>
            </a:r>
            <a:endParaRPr lang="zh-CN" altLang="en-US" sz="3200" baseline="-25000" dirty="0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2CF3DF04-3FB8-7234-36BE-8986864EF606}"/>
              </a:ext>
            </a:extLst>
          </p:cNvPr>
          <p:cNvSpPr txBox="1"/>
          <p:nvPr/>
        </p:nvSpPr>
        <p:spPr>
          <a:xfrm>
            <a:off x="1579423" y="2760705"/>
            <a:ext cx="713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m</a:t>
            </a:r>
            <a:r>
              <a:rPr lang="en-US" altLang="zh-CN" sz="3200" baseline="-25000" dirty="0"/>
              <a:t>0</a:t>
            </a:r>
            <a:endParaRPr lang="zh-CN" altLang="en-US" sz="3200" baseline="-25000" dirty="0"/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890D5961-D396-C24F-7404-34B2F89ABC2C}"/>
              </a:ext>
            </a:extLst>
          </p:cNvPr>
          <p:cNvSpPr txBox="1"/>
          <p:nvPr/>
        </p:nvSpPr>
        <p:spPr>
          <a:xfrm>
            <a:off x="3326285" y="2760705"/>
            <a:ext cx="713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m</a:t>
            </a:r>
            <a:r>
              <a:rPr lang="en-US" altLang="zh-CN" sz="3200" baseline="-25000" dirty="0"/>
              <a:t>1</a:t>
            </a:r>
            <a:endParaRPr lang="zh-CN" altLang="en-US" sz="3200" baseline="-25000" dirty="0"/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C916FA84-D08A-8E80-761A-90612C4E6A86}"/>
              </a:ext>
            </a:extLst>
          </p:cNvPr>
          <p:cNvSpPr txBox="1"/>
          <p:nvPr/>
        </p:nvSpPr>
        <p:spPr>
          <a:xfrm>
            <a:off x="9656641" y="2826328"/>
            <a:ext cx="713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m</a:t>
            </a:r>
            <a:r>
              <a:rPr lang="en-US" altLang="zh-CN" sz="3200" baseline="-25000" dirty="0"/>
              <a:t>4</a:t>
            </a:r>
            <a:endParaRPr lang="zh-CN" alt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7117590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19735-C3CA-92F7-D7DE-1CD2A5991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353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80BF788-392C-6458-3631-350605C3B75F}"/>
              </a:ext>
            </a:extLst>
          </p:cNvPr>
          <p:cNvSpPr txBox="1"/>
          <p:nvPr/>
        </p:nvSpPr>
        <p:spPr>
          <a:xfrm>
            <a:off x="765543" y="952237"/>
            <a:ext cx="5593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+mn-ea"/>
              </a:rPr>
              <a:t>一、物质的物理属性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BA8A9E3-EC6B-4049-D887-F5EE98C4434A}"/>
              </a:ext>
            </a:extLst>
          </p:cNvPr>
          <p:cNvSpPr txBox="1"/>
          <p:nvPr/>
        </p:nvSpPr>
        <p:spPr>
          <a:xfrm>
            <a:off x="1655259" y="1879401"/>
            <a:ext cx="88814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密度、硬度、导电性（绝缘性）、导热性（隔热性）、弹性（范性）、延展性、磁性、透光性、熔点、沸点等。</a:t>
            </a:r>
          </a:p>
        </p:txBody>
      </p:sp>
    </p:spTree>
    <p:extLst>
      <p:ext uri="{BB962C8B-B14F-4D97-AF65-F5344CB8AC3E}">
        <p14:creationId xmlns:p14="http://schemas.microsoft.com/office/powerpoint/2010/main" val="393963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>
            <a:extLst>
              <a:ext uri="{FF2B5EF4-FFF2-40B4-BE49-F238E27FC236}">
                <a16:creationId xmlns:a16="http://schemas.microsoft.com/office/drawing/2014/main" id="{6EFC19F0-402B-7FDE-CED8-6B95A4B3F4E9}"/>
              </a:ext>
            </a:extLst>
          </p:cNvPr>
          <p:cNvSpPr txBox="1"/>
          <p:nvPr/>
        </p:nvSpPr>
        <p:spPr>
          <a:xfrm>
            <a:off x="533903" y="278394"/>
            <a:ext cx="1142447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1</a:t>
            </a:r>
            <a:r>
              <a:rPr lang="zh-CN" altLang="en-US" sz="2800" dirty="0"/>
              <a:t>：太空中的温度能达到</a:t>
            </a:r>
            <a:r>
              <a:rPr lang="en-US" altLang="zh-CN" sz="2800" dirty="0"/>
              <a:t>-270℃</a:t>
            </a:r>
            <a:r>
              <a:rPr lang="zh-CN" altLang="en-US" sz="2800" dirty="0"/>
              <a:t>左右，我国科技人员研制了一种卫星保暖用的特殊材料，将这种材料制成我们可以穿着的衣服，与同款羽绒服相比，质量可以减轻</a:t>
            </a:r>
            <a:r>
              <a:rPr lang="en-US" altLang="zh-CN" sz="2800" dirty="0"/>
              <a:t>40%</a:t>
            </a:r>
            <a:r>
              <a:rPr lang="zh-CN" altLang="en-US" sz="2800" dirty="0"/>
              <a:t>，保暖性可以提高</a:t>
            </a:r>
            <a:r>
              <a:rPr lang="en-US" altLang="zh-CN" sz="2800" dirty="0"/>
              <a:t>30%</a:t>
            </a:r>
            <a:r>
              <a:rPr lang="zh-CN" altLang="en-US" sz="2800" dirty="0"/>
              <a:t>，且机洗后不易变形。关于该材料的特性，下列说法中错误的是（　　）</a:t>
            </a:r>
          </a:p>
          <a:p>
            <a:r>
              <a:rPr lang="en-US" altLang="zh-CN" sz="2800" dirty="0"/>
              <a:t>A</a:t>
            </a:r>
            <a:r>
              <a:rPr lang="zh-CN" altLang="en-US" sz="2800" dirty="0"/>
              <a:t>．密度小	   </a:t>
            </a:r>
            <a:r>
              <a:rPr lang="en-US" altLang="zh-CN" sz="2800" dirty="0"/>
              <a:t>B</a:t>
            </a:r>
            <a:r>
              <a:rPr lang="zh-CN" altLang="en-US" sz="2800" dirty="0"/>
              <a:t>．弹性好	</a:t>
            </a:r>
            <a:r>
              <a:rPr lang="en-US" altLang="zh-CN" sz="2800" dirty="0"/>
              <a:t>C</a:t>
            </a:r>
            <a:r>
              <a:rPr lang="zh-CN" altLang="en-US" sz="2800" dirty="0"/>
              <a:t>．耐低温	   </a:t>
            </a:r>
            <a:r>
              <a:rPr lang="en-US" altLang="zh-CN" sz="2800" dirty="0"/>
              <a:t>D</a:t>
            </a:r>
            <a:r>
              <a:rPr lang="zh-CN" altLang="en-US" sz="2800" dirty="0"/>
              <a:t>．导热性好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59EEED0-D9C8-80C7-E76E-29D747660C20}"/>
              </a:ext>
            </a:extLst>
          </p:cNvPr>
          <p:cNvSpPr txBox="1"/>
          <p:nvPr/>
        </p:nvSpPr>
        <p:spPr>
          <a:xfrm>
            <a:off x="533903" y="3009525"/>
            <a:ext cx="89440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2</a:t>
            </a:r>
            <a:r>
              <a:rPr lang="zh-CN" altLang="en-US" sz="2800" dirty="0"/>
              <a:t>：某国产手机采用新型石墨烯片解决芯片发热问题。技术员展示时，手拿该石墨烯片像切豆腐一样轻松切开冰块（如图所示），戴厚棉手套则不易切开。该石墨烯片具有的优异性能是（　　）</a:t>
            </a:r>
          </a:p>
          <a:p>
            <a:r>
              <a:rPr lang="en-US" altLang="zh-CN" sz="2800" dirty="0"/>
              <a:t>A</a:t>
            </a:r>
            <a:r>
              <a:rPr lang="zh-CN" altLang="en-US" sz="2800" dirty="0"/>
              <a:t>．导热性好	</a:t>
            </a:r>
            <a:r>
              <a:rPr lang="en-US" altLang="zh-CN" sz="2800" dirty="0"/>
              <a:t>B</a:t>
            </a:r>
            <a:r>
              <a:rPr lang="zh-CN" altLang="en-US" sz="2800" dirty="0"/>
              <a:t>．熔点高	 </a:t>
            </a:r>
            <a:r>
              <a:rPr lang="en-US" altLang="zh-CN" sz="2800" dirty="0"/>
              <a:t>C</a:t>
            </a:r>
            <a:r>
              <a:rPr lang="zh-CN" altLang="en-US" sz="2800" dirty="0"/>
              <a:t>．硬度大	</a:t>
            </a:r>
            <a:r>
              <a:rPr lang="en-US" altLang="zh-CN" sz="2800" dirty="0"/>
              <a:t>D</a:t>
            </a:r>
            <a:r>
              <a:rPr lang="zh-CN" altLang="en-US" sz="2800" dirty="0"/>
              <a:t>．延展性好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AD8F00EC-48BB-8444-38E9-9F9614E00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540" y="2934840"/>
            <a:ext cx="2161360" cy="24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43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4CB9A-CAD4-8175-9470-3FA3A0800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06C82065-055D-AE81-062D-72D25118B94F}"/>
              </a:ext>
            </a:extLst>
          </p:cNvPr>
          <p:cNvSpPr txBox="1"/>
          <p:nvPr/>
        </p:nvSpPr>
        <p:spPr>
          <a:xfrm>
            <a:off x="675444" y="652854"/>
            <a:ext cx="5593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+mn-ea"/>
              </a:rPr>
              <a:t> </a:t>
            </a:r>
            <a:r>
              <a:rPr lang="zh-CN" altLang="en-US" sz="3200" dirty="0">
                <a:latin typeface="+mn-ea"/>
              </a:rPr>
              <a:t>二、质量（</a:t>
            </a:r>
            <a:r>
              <a:rPr lang="en-US" altLang="zh-CN" sz="3200" dirty="0">
                <a:latin typeface="+mn-ea"/>
              </a:rPr>
              <a:t>m)</a:t>
            </a:r>
            <a:endParaRPr lang="zh-CN" altLang="en-US" sz="3200" dirty="0">
              <a:latin typeface="+mn-ea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0A56A6F-583A-FC88-EB45-063B6A105E75}"/>
              </a:ext>
            </a:extLst>
          </p:cNvPr>
          <p:cNvSpPr txBox="1"/>
          <p:nvPr/>
        </p:nvSpPr>
        <p:spPr>
          <a:xfrm>
            <a:off x="1592317" y="1422985"/>
            <a:ext cx="571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、定义：物体含有物质的多少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A374736-B9A8-C119-B18B-2E3E143187D4}"/>
              </a:ext>
            </a:extLst>
          </p:cNvPr>
          <p:cNvSpPr txBox="1"/>
          <p:nvPr/>
        </p:nvSpPr>
        <p:spPr>
          <a:xfrm>
            <a:off x="1592317" y="2235407"/>
            <a:ext cx="571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2</a:t>
            </a:r>
            <a:r>
              <a:rPr lang="zh-CN" altLang="en-US" sz="2800" dirty="0"/>
              <a:t>、单位：</a:t>
            </a:r>
            <a:r>
              <a:rPr lang="en-US" altLang="zh-CN" sz="2800" dirty="0"/>
              <a:t>kg</a:t>
            </a:r>
            <a:r>
              <a:rPr lang="zh-CN" altLang="en-US" sz="2800" dirty="0"/>
              <a:t>、</a:t>
            </a:r>
            <a:r>
              <a:rPr lang="en-US" altLang="zh-CN" sz="2800" dirty="0"/>
              <a:t>t</a:t>
            </a:r>
            <a:r>
              <a:rPr lang="zh-CN" altLang="en-US" sz="2800" dirty="0"/>
              <a:t>、</a:t>
            </a:r>
            <a:r>
              <a:rPr lang="en-US" altLang="zh-CN" sz="2800" dirty="0"/>
              <a:t>g</a:t>
            </a:r>
            <a:r>
              <a:rPr lang="zh-CN" altLang="en-US" sz="2800" dirty="0"/>
              <a:t>、</a:t>
            </a:r>
            <a:r>
              <a:rPr lang="en-US" altLang="zh-CN" sz="2800" dirty="0"/>
              <a:t>mg</a:t>
            </a:r>
            <a:endParaRPr lang="zh-CN" altLang="en-US" sz="28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590DE69-2390-8F92-1CA7-101458841949}"/>
              </a:ext>
            </a:extLst>
          </p:cNvPr>
          <p:cNvSpPr txBox="1"/>
          <p:nvPr/>
        </p:nvSpPr>
        <p:spPr>
          <a:xfrm>
            <a:off x="1592317" y="3047829"/>
            <a:ext cx="3617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3</a:t>
            </a:r>
            <a:r>
              <a:rPr lang="zh-CN" altLang="en-US" sz="2800" dirty="0"/>
              <a:t>、换算：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E311F62-E76D-2424-60DE-3921EE8474EE}"/>
              </a:ext>
            </a:extLst>
          </p:cNvPr>
          <p:cNvSpPr txBox="1"/>
          <p:nvPr/>
        </p:nvSpPr>
        <p:spPr>
          <a:xfrm>
            <a:off x="1592317" y="3860251"/>
            <a:ext cx="10379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4</a:t>
            </a:r>
            <a:r>
              <a:rPr lang="zh-CN" altLang="en-US" sz="2800" dirty="0"/>
              <a:t>、质量是物体的物理属性，不随</a:t>
            </a:r>
            <a:r>
              <a:rPr lang="en-US" altLang="zh-CN" sz="2800" dirty="0"/>
              <a:t>________</a:t>
            </a:r>
            <a:r>
              <a:rPr lang="zh-CN" altLang="en-US" sz="2800" dirty="0"/>
              <a:t>、</a:t>
            </a:r>
            <a:r>
              <a:rPr lang="en-US" altLang="zh-CN" sz="2800" dirty="0"/>
              <a:t>_________</a:t>
            </a:r>
            <a:r>
              <a:rPr lang="zh-CN" altLang="en-US" sz="2800" dirty="0"/>
              <a:t>、</a:t>
            </a:r>
            <a:r>
              <a:rPr lang="en-US" altLang="zh-CN" sz="2800" dirty="0"/>
              <a:t>__________</a:t>
            </a:r>
            <a:r>
              <a:rPr lang="zh-CN" altLang="en-US" sz="2800" dirty="0"/>
              <a:t>、</a:t>
            </a:r>
            <a:r>
              <a:rPr lang="en-US" altLang="zh-CN" sz="2800" dirty="0"/>
              <a:t>___________</a:t>
            </a:r>
            <a:r>
              <a:rPr lang="zh-CN" altLang="en-US" sz="2800" dirty="0"/>
              <a:t>的变化而变化</a:t>
            </a:r>
          </a:p>
        </p:txBody>
      </p:sp>
    </p:spTree>
    <p:extLst>
      <p:ext uri="{BB962C8B-B14F-4D97-AF65-F5344CB8AC3E}">
        <p14:creationId xmlns:p14="http://schemas.microsoft.com/office/powerpoint/2010/main" val="34809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EEA77-400C-AC38-F111-D92A6AFC4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7E27EB30-F8C4-B924-4C47-E7FE87A9B89E}"/>
              </a:ext>
            </a:extLst>
          </p:cNvPr>
          <p:cNvSpPr txBox="1"/>
          <p:nvPr/>
        </p:nvSpPr>
        <p:spPr>
          <a:xfrm>
            <a:off x="867189" y="533409"/>
            <a:ext cx="88901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+mn-ea"/>
              </a:rPr>
              <a:t>例</a:t>
            </a:r>
            <a:r>
              <a:rPr lang="en-US" altLang="zh-CN" sz="2800" dirty="0">
                <a:latin typeface="+mn-ea"/>
              </a:rPr>
              <a:t>3</a:t>
            </a:r>
            <a:r>
              <a:rPr lang="zh-CN" altLang="en-US" sz="2800" dirty="0">
                <a:latin typeface="+mn-ea"/>
              </a:rPr>
              <a:t>：下列关于质量的说法正确的是（        ）</a:t>
            </a:r>
          </a:p>
          <a:p>
            <a:r>
              <a:rPr lang="en-US" altLang="zh-CN" sz="2800" dirty="0">
                <a:latin typeface="+mn-ea"/>
              </a:rPr>
              <a:t>A. </a:t>
            </a:r>
            <a:r>
              <a:rPr lang="zh-CN" altLang="en-US" sz="2800" dirty="0">
                <a:latin typeface="+mn-ea"/>
              </a:rPr>
              <a:t>一块冰熔化成水，质量变大</a:t>
            </a:r>
          </a:p>
          <a:p>
            <a:r>
              <a:rPr lang="en-US" altLang="zh-CN" sz="2800" dirty="0">
                <a:latin typeface="+mn-ea"/>
              </a:rPr>
              <a:t>B. </a:t>
            </a:r>
            <a:r>
              <a:rPr lang="zh-CN" altLang="en-US" sz="2800" dirty="0">
                <a:latin typeface="+mn-ea"/>
              </a:rPr>
              <a:t>宇航员从地球登上月球，质量变小</a:t>
            </a:r>
          </a:p>
          <a:p>
            <a:r>
              <a:rPr lang="en-US" altLang="zh-CN" sz="2800" dirty="0">
                <a:latin typeface="+mn-ea"/>
              </a:rPr>
              <a:t>C. </a:t>
            </a:r>
            <a:r>
              <a:rPr lang="zh-CN" altLang="en-US" sz="2800" dirty="0">
                <a:latin typeface="+mn-ea"/>
              </a:rPr>
              <a:t>一杯水喝掉一半，剩余水的质量不变</a:t>
            </a:r>
          </a:p>
          <a:p>
            <a:r>
              <a:rPr lang="en-US" altLang="zh-CN" sz="2800" dirty="0">
                <a:latin typeface="+mn-ea"/>
              </a:rPr>
              <a:t>D. </a:t>
            </a:r>
            <a:r>
              <a:rPr lang="zh-CN" altLang="en-US" sz="2800" dirty="0">
                <a:latin typeface="+mn-ea"/>
              </a:rPr>
              <a:t>把铁丝弯成铁环，质量不变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A361C6B-553E-AA50-8C6A-63F3079A8D5D}"/>
              </a:ext>
            </a:extLst>
          </p:cNvPr>
          <p:cNvSpPr txBox="1"/>
          <p:nvPr/>
        </p:nvSpPr>
        <p:spPr>
          <a:xfrm>
            <a:off x="867189" y="3241465"/>
            <a:ext cx="76382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+mn-ea"/>
              </a:rPr>
              <a:t>例</a:t>
            </a:r>
            <a:r>
              <a:rPr lang="en-US" altLang="zh-CN" sz="2800" dirty="0">
                <a:latin typeface="+mn-ea"/>
              </a:rPr>
              <a:t>4</a:t>
            </a:r>
            <a:r>
              <a:rPr lang="zh-CN" altLang="en-US" sz="2800" dirty="0">
                <a:latin typeface="+mn-ea"/>
              </a:rPr>
              <a:t>：单位换算：</a:t>
            </a:r>
          </a:p>
          <a:p>
            <a:r>
              <a:rPr lang="zh-CN" altLang="en-US" sz="2800" dirty="0">
                <a:latin typeface="+mn-ea"/>
              </a:rPr>
              <a:t>（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）</a:t>
            </a:r>
            <a:r>
              <a:rPr lang="en-US" altLang="zh-CN" sz="2800" dirty="0">
                <a:latin typeface="+mn-ea"/>
              </a:rPr>
              <a:t>500g = ______ kg  </a:t>
            </a:r>
          </a:p>
          <a:p>
            <a:r>
              <a:rPr lang="zh-CN" altLang="en-US" sz="2800" dirty="0">
                <a:latin typeface="+mn-ea"/>
              </a:rPr>
              <a:t>（</a:t>
            </a:r>
            <a:r>
              <a:rPr lang="en-US" altLang="zh-CN" sz="2800" dirty="0">
                <a:latin typeface="+mn-ea"/>
              </a:rPr>
              <a:t>2</a:t>
            </a:r>
            <a:r>
              <a:rPr lang="zh-CN" altLang="en-US" sz="2800" dirty="0">
                <a:latin typeface="+mn-ea"/>
              </a:rPr>
              <a:t>）</a:t>
            </a:r>
            <a:r>
              <a:rPr lang="en-US" altLang="zh-CN" sz="2800" dirty="0">
                <a:latin typeface="+mn-ea"/>
              </a:rPr>
              <a:t>0.8t = ______ g  </a:t>
            </a:r>
          </a:p>
          <a:p>
            <a:r>
              <a:rPr lang="zh-CN" altLang="en-US" sz="2800" dirty="0">
                <a:latin typeface="+mn-ea"/>
              </a:rPr>
              <a:t>（</a:t>
            </a:r>
            <a:r>
              <a:rPr lang="en-US" altLang="zh-CN" sz="2800" dirty="0">
                <a:latin typeface="+mn-ea"/>
              </a:rPr>
              <a:t>3</a:t>
            </a:r>
            <a:r>
              <a:rPr lang="zh-CN" altLang="en-US" sz="2800" dirty="0">
                <a:latin typeface="+mn-ea"/>
              </a:rPr>
              <a:t>）</a:t>
            </a:r>
            <a:r>
              <a:rPr lang="en-US" altLang="zh-CN" sz="2800" dirty="0">
                <a:latin typeface="+mn-ea"/>
              </a:rPr>
              <a:t>3×10⁵mg = ______ kg</a:t>
            </a:r>
          </a:p>
        </p:txBody>
      </p:sp>
    </p:spTree>
    <p:extLst>
      <p:ext uri="{BB962C8B-B14F-4D97-AF65-F5344CB8AC3E}">
        <p14:creationId xmlns:p14="http://schemas.microsoft.com/office/powerpoint/2010/main" val="1010703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5B74B-369F-C0AC-A17A-92539FF2F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A7EE74F-FEBF-64D5-C538-D910A7998B87}"/>
              </a:ext>
            </a:extLst>
          </p:cNvPr>
          <p:cNvSpPr txBox="1"/>
          <p:nvPr/>
        </p:nvSpPr>
        <p:spPr>
          <a:xfrm>
            <a:off x="832419" y="691191"/>
            <a:ext cx="6407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三、质量的测量</a:t>
            </a:r>
            <a:r>
              <a:rPr lang="en-US" altLang="zh-CN" sz="3200" dirty="0"/>
              <a:t>——</a:t>
            </a:r>
            <a:r>
              <a:rPr lang="zh-CN" altLang="en-US" sz="3200" dirty="0"/>
              <a:t>天平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A1D57F8A-B3C7-8B56-8271-E0040DCEC9B4}"/>
              </a:ext>
            </a:extLst>
          </p:cNvPr>
          <p:cNvSpPr txBox="1"/>
          <p:nvPr/>
        </p:nvSpPr>
        <p:spPr>
          <a:xfrm>
            <a:off x="832419" y="1341911"/>
            <a:ext cx="11206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、使用方法：</a:t>
            </a:r>
            <a:r>
              <a:rPr lang="zh-CN" altLang="zh-CN" sz="2800" dirty="0"/>
              <a:t>放水平、游码归零、调平衡（左偏右调，右偏左调）、左物右码、读数</a:t>
            </a:r>
            <a:r>
              <a:rPr lang="en-US" altLang="zh-CN" sz="2800" dirty="0"/>
              <a:t>=</a:t>
            </a:r>
            <a:r>
              <a:rPr lang="zh-CN" altLang="zh-CN" sz="2800" dirty="0"/>
              <a:t>砝码质量</a:t>
            </a:r>
            <a:r>
              <a:rPr lang="en-US" altLang="zh-CN" sz="2800" dirty="0"/>
              <a:t>+</a:t>
            </a:r>
            <a:r>
              <a:rPr lang="zh-CN" altLang="zh-CN" sz="2800" dirty="0"/>
              <a:t>游码示数</a:t>
            </a:r>
            <a:endParaRPr lang="zh-CN" altLang="en-US" sz="28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43200D8-6F1B-1429-3BCA-A0855AE79F0C}"/>
              </a:ext>
            </a:extLst>
          </p:cNvPr>
          <p:cNvSpPr txBox="1"/>
          <p:nvPr/>
        </p:nvSpPr>
        <p:spPr>
          <a:xfrm>
            <a:off x="832419" y="2367236"/>
            <a:ext cx="894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2</a:t>
            </a:r>
            <a:r>
              <a:rPr lang="zh-CN" altLang="en-US" sz="2800" dirty="0"/>
              <a:t>、总结由于主观或客观原因导致的读数偏差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E92361F-473B-A4E1-9079-090DFA1ECB29}"/>
              </a:ext>
            </a:extLst>
          </p:cNvPr>
          <p:cNvSpPr txBox="1"/>
          <p:nvPr/>
        </p:nvSpPr>
        <p:spPr>
          <a:xfrm>
            <a:off x="1157472" y="2926065"/>
            <a:ext cx="4981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（</a:t>
            </a:r>
            <a:r>
              <a:rPr lang="en-US" altLang="zh-CN" sz="2800" dirty="0"/>
              <a:t>1</a:t>
            </a:r>
            <a:r>
              <a:rPr lang="zh-CN" altLang="en-US" sz="2800" dirty="0"/>
              <a:t>）、左码右物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3B9039F-18DF-A661-00A4-8227682BE647}"/>
              </a:ext>
            </a:extLst>
          </p:cNvPr>
          <p:cNvSpPr txBox="1"/>
          <p:nvPr/>
        </p:nvSpPr>
        <p:spPr>
          <a:xfrm>
            <a:off x="1157472" y="3487339"/>
            <a:ext cx="4981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（</a:t>
            </a:r>
            <a:r>
              <a:rPr lang="en-US" altLang="zh-CN" sz="2800" dirty="0"/>
              <a:t>2</a:t>
            </a:r>
            <a:r>
              <a:rPr lang="zh-CN" altLang="en-US" sz="2800" dirty="0"/>
              <a:t>）、砝码生锈（缺损）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DCB577-C4AB-11D5-569A-450046ED510E}"/>
              </a:ext>
            </a:extLst>
          </p:cNvPr>
          <p:cNvSpPr txBox="1"/>
          <p:nvPr/>
        </p:nvSpPr>
        <p:spPr>
          <a:xfrm>
            <a:off x="1157472" y="4051395"/>
            <a:ext cx="4981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（</a:t>
            </a:r>
            <a:r>
              <a:rPr lang="en-US" altLang="zh-CN" sz="2800" dirty="0"/>
              <a:t>3</a:t>
            </a:r>
            <a:r>
              <a:rPr lang="zh-CN" altLang="en-US" sz="2800" dirty="0"/>
              <a:t>）、游码未归零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3AC2878-6E2C-ADDB-8624-56D9AD5F2FED}"/>
              </a:ext>
            </a:extLst>
          </p:cNvPr>
          <p:cNvSpPr txBox="1"/>
          <p:nvPr/>
        </p:nvSpPr>
        <p:spPr>
          <a:xfrm>
            <a:off x="1157472" y="4615451"/>
            <a:ext cx="9793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（</a:t>
            </a:r>
            <a:r>
              <a:rPr lang="en-US" altLang="zh-CN" sz="2800" dirty="0"/>
              <a:t>4</a:t>
            </a:r>
            <a:r>
              <a:rPr lang="zh-CN" altLang="en-US" sz="2800" dirty="0"/>
              <a:t>）、指针未指中央刻度线（调平衡时</a:t>
            </a:r>
            <a:r>
              <a:rPr lang="en-US" altLang="zh-CN" sz="2800" dirty="0"/>
              <a:t>/</a:t>
            </a:r>
            <a:r>
              <a:rPr lang="zh-CN" altLang="en-US" sz="2800" dirty="0"/>
              <a:t>读数时）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A00DC31-6802-4741-DEE1-B1D70B89C222}"/>
              </a:ext>
            </a:extLst>
          </p:cNvPr>
          <p:cNvSpPr txBox="1"/>
          <p:nvPr/>
        </p:nvSpPr>
        <p:spPr>
          <a:xfrm>
            <a:off x="1157472" y="5174280"/>
            <a:ext cx="4981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（</a:t>
            </a:r>
            <a:r>
              <a:rPr lang="en-US" altLang="zh-CN" sz="2800" dirty="0"/>
              <a:t>5</a:t>
            </a:r>
            <a:r>
              <a:rPr lang="zh-CN" altLang="en-US" sz="2800" dirty="0"/>
              <a:t>）、托盘缺损</a:t>
            </a:r>
          </a:p>
        </p:txBody>
      </p:sp>
    </p:spTree>
    <p:extLst>
      <p:ext uri="{BB962C8B-B14F-4D97-AF65-F5344CB8AC3E}">
        <p14:creationId xmlns:p14="http://schemas.microsoft.com/office/powerpoint/2010/main" val="231555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AA171-3F1B-4CB5-30E8-113F1F787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FC431E6-545A-FEE1-BE91-1DE082219D60}"/>
              </a:ext>
            </a:extLst>
          </p:cNvPr>
          <p:cNvSpPr txBox="1"/>
          <p:nvPr/>
        </p:nvSpPr>
        <p:spPr>
          <a:xfrm>
            <a:off x="524934" y="662695"/>
            <a:ext cx="112199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例</a:t>
            </a:r>
            <a:r>
              <a:rPr lang="en-US" altLang="zh-CN" sz="2800" dirty="0"/>
              <a:t>5</a:t>
            </a:r>
            <a:r>
              <a:rPr lang="zh-CN" altLang="en-US" sz="2800" dirty="0"/>
              <a:t>：小明用托盘天平测物体质量，天平调平后，将物体放在右盘，左盘放了</a:t>
            </a:r>
            <a:r>
              <a:rPr lang="en-US" altLang="zh-CN" sz="2800" dirty="0"/>
              <a:t>50g</a:t>
            </a:r>
            <a:r>
              <a:rPr lang="zh-CN" altLang="en-US" sz="2800" dirty="0"/>
              <a:t>、</a:t>
            </a:r>
            <a:r>
              <a:rPr lang="en-US" altLang="zh-CN" sz="2800" dirty="0"/>
              <a:t>20g</a:t>
            </a:r>
            <a:r>
              <a:rPr lang="zh-CN" altLang="en-US" sz="2800" dirty="0"/>
              <a:t>砝码各一个，游码示数为</a:t>
            </a:r>
            <a:r>
              <a:rPr lang="en-US" altLang="zh-CN" sz="2800" dirty="0"/>
              <a:t>3g</a:t>
            </a:r>
            <a:r>
              <a:rPr lang="zh-CN" altLang="en-US" sz="2800" dirty="0"/>
              <a:t>，则物体的实际质量为（       ）</a:t>
            </a:r>
          </a:p>
          <a:p>
            <a:pPr marL="514350" indent="-514350">
              <a:buAutoNum type="alphaUcPeriod"/>
            </a:pPr>
            <a:r>
              <a:rPr lang="en-US" altLang="zh-CN" sz="2800" dirty="0"/>
              <a:t>73g       B. 70g       C. 67g       D. 71.5g</a:t>
            </a:r>
          </a:p>
          <a:p>
            <a:endParaRPr lang="en-US" altLang="zh-CN" sz="2800" dirty="0"/>
          </a:p>
          <a:p>
            <a:endParaRPr lang="en-US" altLang="zh-CN" sz="2800" dirty="0"/>
          </a:p>
          <a:p>
            <a:r>
              <a:rPr lang="zh-CN" altLang="en-US" sz="2800" dirty="0"/>
              <a:t>例</a:t>
            </a:r>
            <a:r>
              <a:rPr lang="en-US" altLang="zh-CN" sz="2800" dirty="0"/>
              <a:t>6</a:t>
            </a:r>
            <a:r>
              <a:rPr lang="zh-CN" altLang="en-US" sz="2800" dirty="0"/>
              <a:t>：用已生锈的砝码测量物体质量，测量结果会</a:t>
            </a:r>
            <a:r>
              <a:rPr lang="en-US" altLang="zh-CN" sz="2800" dirty="0"/>
              <a:t>______</a:t>
            </a:r>
            <a:r>
              <a:rPr lang="zh-CN" altLang="en-US" sz="2800" dirty="0"/>
              <a:t>（选填“偏大”“偏小”或“不变”）；若游码未归零就调平天平，测量结果会</a:t>
            </a:r>
            <a:r>
              <a:rPr lang="en-US" altLang="zh-CN" sz="2800" dirty="0"/>
              <a:t>______</a:t>
            </a:r>
            <a:r>
              <a:rPr lang="zh-CN" altLang="en-US" sz="2800" dirty="0"/>
              <a:t>（选填“偏大”“偏小”或“不变”）。</a:t>
            </a:r>
          </a:p>
        </p:txBody>
      </p:sp>
    </p:spTree>
    <p:extLst>
      <p:ext uri="{BB962C8B-B14F-4D97-AF65-F5344CB8AC3E}">
        <p14:creationId xmlns:p14="http://schemas.microsoft.com/office/powerpoint/2010/main" val="11609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5CAB0-A574-729A-811A-50F83EB45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574922E-BA31-D0E5-A823-61B63F2337E1}"/>
              </a:ext>
            </a:extLst>
          </p:cNvPr>
          <p:cNvSpPr txBox="1"/>
          <p:nvPr/>
        </p:nvSpPr>
        <p:spPr>
          <a:xfrm>
            <a:off x="908094" y="846398"/>
            <a:ext cx="6766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四、体积的测量</a:t>
            </a:r>
            <a:r>
              <a:rPr lang="en-US" altLang="zh-CN" sz="3200" dirty="0"/>
              <a:t>——</a:t>
            </a:r>
            <a:r>
              <a:rPr lang="zh-CN" altLang="en-US" sz="3200" dirty="0"/>
              <a:t>量筒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05C2882-30D3-258D-E917-EEDAF8FB3C90}"/>
              </a:ext>
            </a:extLst>
          </p:cNvPr>
          <p:cNvSpPr txBox="1"/>
          <p:nvPr/>
        </p:nvSpPr>
        <p:spPr>
          <a:xfrm>
            <a:off x="908094" y="1690063"/>
            <a:ext cx="3878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、单位：</a:t>
            </a:r>
            <a:r>
              <a:rPr lang="en-US" altLang="zh-CN" sz="2800" dirty="0"/>
              <a:t>L</a:t>
            </a:r>
            <a:r>
              <a:rPr lang="zh-CN" altLang="en-US" sz="2800" dirty="0"/>
              <a:t>、</a:t>
            </a:r>
            <a:r>
              <a:rPr lang="en-US" altLang="zh-CN" sz="2800" dirty="0"/>
              <a:t>mL</a:t>
            </a:r>
            <a:endParaRPr lang="zh-CN" altLang="en-US" sz="28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D8F2E9A-1512-BDCF-059E-C7EFE1041447}"/>
              </a:ext>
            </a:extLst>
          </p:cNvPr>
          <p:cNvSpPr txBox="1"/>
          <p:nvPr/>
        </p:nvSpPr>
        <p:spPr>
          <a:xfrm>
            <a:off x="908093" y="2349062"/>
            <a:ext cx="3878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2</a:t>
            </a:r>
            <a:r>
              <a:rPr lang="zh-CN" altLang="en-US" sz="2800" dirty="0"/>
              <a:t>、换算：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B63821D-1688-0AD2-3EC2-CB12B3C16218}"/>
              </a:ext>
            </a:extLst>
          </p:cNvPr>
          <p:cNvSpPr txBox="1"/>
          <p:nvPr/>
        </p:nvSpPr>
        <p:spPr>
          <a:xfrm>
            <a:off x="908094" y="3008061"/>
            <a:ext cx="51879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3</a:t>
            </a:r>
            <a:r>
              <a:rPr lang="zh-CN" altLang="en-US" sz="2800" dirty="0"/>
              <a:t>、读数：</a:t>
            </a:r>
            <a:endParaRPr lang="en-US" altLang="zh-CN" sz="2800" dirty="0"/>
          </a:p>
          <a:p>
            <a:r>
              <a:rPr lang="zh-CN" altLang="en-US" sz="2800" dirty="0"/>
              <a:t>俯视</a:t>
            </a:r>
            <a:r>
              <a:rPr lang="en-US" altLang="zh-CN" sz="2800" dirty="0"/>
              <a:t>_______</a:t>
            </a:r>
            <a:r>
              <a:rPr lang="zh-CN" altLang="en-US" sz="2800" dirty="0"/>
              <a:t>、仰视</a:t>
            </a:r>
            <a:r>
              <a:rPr lang="en-US" altLang="zh-CN" sz="2800" dirty="0"/>
              <a:t>__________</a:t>
            </a:r>
            <a:r>
              <a:rPr lang="zh-CN" altLang="en-US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4276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DA456-F04E-D40B-BBF9-B922FB9EE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050BEB8-243E-BD56-757C-C80ACA0FB729}"/>
              </a:ext>
            </a:extLst>
          </p:cNvPr>
          <p:cNvSpPr txBox="1"/>
          <p:nvPr/>
        </p:nvSpPr>
        <p:spPr>
          <a:xfrm>
            <a:off x="885966" y="555817"/>
            <a:ext cx="4862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五、密度</a:t>
            </a:r>
            <a:r>
              <a:rPr lang="el-GR" altLang="zh-CN" sz="3200" dirty="0"/>
              <a:t>ρ</a:t>
            </a:r>
            <a:endParaRPr lang="zh-CN" altLang="en-US" sz="32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08784CD-2595-76B0-A5FC-CD4B73DB4EBC}"/>
              </a:ext>
            </a:extLst>
          </p:cNvPr>
          <p:cNvSpPr txBox="1"/>
          <p:nvPr/>
        </p:nvSpPr>
        <p:spPr>
          <a:xfrm>
            <a:off x="1539734" y="1210365"/>
            <a:ext cx="6501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、定义：物体的质量与其体积的比值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EBCD3C4-62E9-1B7B-3D8C-416CE89961C0}"/>
              </a:ext>
            </a:extLst>
          </p:cNvPr>
          <p:cNvSpPr txBox="1"/>
          <p:nvPr/>
        </p:nvSpPr>
        <p:spPr>
          <a:xfrm>
            <a:off x="1539732" y="1803358"/>
            <a:ext cx="2427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2</a:t>
            </a:r>
            <a:r>
              <a:rPr lang="zh-CN" altLang="en-US" sz="2800" dirty="0"/>
              <a:t>、公式：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4261708-4837-114E-33A7-0E55C297C7A1}"/>
              </a:ext>
            </a:extLst>
          </p:cNvPr>
          <p:cNvSpPr txBox="1"/>
          <p:nvPr/>
        </p:nvSpPr>
        <p:spPr>
          <a:xfrm>
            <a:off x="1539732" y="2396351"/>
            <a:ext cx="2427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3</a:t>
            </a:r>
            <a:r>
              <a:rPr lang="zh-CN" altLang="en-US" sz="2800" dirty="0"/>
              <a:t>、单位：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0B65BAD-E3B3-F796-F61B-7E38DCDB2EE3}"/>
              </a:ext>
            </a:extLst>
          </p:cNvPr>
          <p:cNvSpPr txBox="1"/>
          <p:nvPr/>
        </p:nvSpPr>
        <p:spPr>
          <a:xfrm>
            <a:off x="1539732" y="2989344"/>
            <a:ext cx="2427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4</a:t>
            </a:r>
            <a:r>
              <a:rPr lang="zh-CN" altLang="en-US" sz="2800" dirty="0"/>
              <a:t>、换算：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D93CCFB-F526-6C2D-8D5A-87F568206881}"/>
              </a:ext>
            </a:extLst>
          </p:cNvPr>
          <p:cNvSpPr txBox="1"/>
          <p:nvPr/>
        </p:nvSpPr>
        <p:spPr>
          <a:xfrm>
            <a:off x="1539732" y="3577316"/>
            <a:ext cx="9334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5</a:t>
            </a:r>
            <a:r>
              <a:rPr lang="zh-CN" altLang="en-US" sz="2800" dirty="0"/>
              <a:t>、密度是物质的物理属性，与</a:t>
            </a:r>
            <a:r>
              <a:rPr lang="en-US" altLang="zh-CN" sz="2800" dirty="0"/>
              <a:t>__________</a:t>
            </a:r>
            <a:r>
              <a:rPr lang="zh-CN" altLang="en-US" sz="2800" dirty="0"/>
              <a:t>、</a:t>
            </a:r>
            <a:r>
              <a:rPr lang="en-US" altLang="zh-CN" sz="2800" dirty="0"/>
              <a:t>_________</a:t>
            </a:r>
            <a:r>
              <a:rPr lang="zh-CN" altLang="en-US" sz="2800" dirty="0"/>
              <a:t>有关，与</a:t>
            </a:r>
            <a:r>
              <a:rPr lang="en-US" altLang="zh-CN" sz="2800" dirty="0"/>
              <a:t>_______</a:t>
            </a:r>
            <a:r>
              <a:rPr lang="zh-CN" altLang="en-US" sz="2800" dirty="0"/>
              <a:t>、</a:t>
            </a:r>
            <a:r>
              <a:rPr lang="en-US" altLang="zh-CN" sz="2800" dirty="0"/>
              <a:t>_______</a:t>
            </a:r>
            <a:r>
              <a:rPr lang="zh-CN" altLang="en-US" sz="2800" dirty="0"/>
              <a:t>无关。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E28F71E3-A587-19B7-AE07-708BAD7832CD}"/>
              </a:ext>
            </a:extLst>
          </p:cNvPr>
          <p:cNvSpPr txBox="1"/>
          <p:nvPr/>
        </p:nvSpPr>
        <p:spPr>
          <a:xfrm>
            <a:off x="1539732" y="4596175"/>
            <a:ext cx="2427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6</a:t>
            </a:r>
            <a:r>
              <a:rPr lang="zh-CN" altLang="en-US" sz="2800" dirty="0"/>
              <a:t>、图像：</a:t>
            </a:r>
          </a:p>
        </p:txBody>
      </p:sp>
    </p:spTree>
    <p:extLst>
      <p:ext uri="{BB962C8B-B14F-4D97-AF65-F5344CB8AC3E}">
        <p14:creationId xmlns:p14="http://schemas.microsoft.com/office/powerpoint/2010/main" val="119445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1170</Words>
  <Application>Microsoft Office PowerPoint</Application>
  <PresentationFormat>宽屏</PresentationFormat>
  <Paragraphs>81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4" baseType="lpstr">
      <vt:lpstr>等线</vt:lpstr>
      <vt:lpstr>等线 Light</vt:lpstr>
      <vt:lpstr>仿宋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海锋 谢</dc:creator>
  <cp:lastModifiedBy>海锋 谢</cp:lastModifiedBy>
  <cp:revision>10</cp:revision>
  <dcterms:created xsi:type="dcterms:W3CDTF">2026-04-12T13:46:35Z</dcterms:created>
  <dcterms:modified xsi:type="dcterms:W3CDTF">2026-04-14T07:31:55Z</dcterms:modified>
</cp:coreProperties>
</file>