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3"/>
    <p:sldId id="259" r:id="rId4"/>
    <p:sldId id="258" r:id="rId5"/>
    <p:sldId id="270" r:id="rId6"/>
    <p:sldId id="271" r:id="rId7"/>
    <p:sldId id="272" r:id="rId8"/>
    <p:sldId id="273" r:id="rId9"/>
    <p:sldId id="278" r:id="rId10"/>
    <p:sldId id="275" r:id="rId11"/>
    <p:sldId id="274" r:id="rId12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66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17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298218-EB59-4B28-91F2-543DCFF212F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68CE0-C589-4222-8640-B1AC270D2F5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04A63-A9E9-460F-893C-1902788D4E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629C8-558F-4EA3-A9EF-7AA8D7E06418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04A63-A9E9-460F-893C-1902788D4E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629C8-558F-4EA3-A9EF-7AA8D7E0641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04A63-A9E9-460F-893C-1902788D4E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629C8-558F-4EA3-A9EF-7AA8D7E0641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04A63-A9E9-460F-893C-1902788D4E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629C8-558F-4EA3-A9EF-7AA8D7E0641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04A63-A9E9-460F-893C-1902788D4E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629C8-558F-4EA3-A9EF-7AA8D7E06418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04A63-A9E9-460F-893C-1902788D4E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629C8-558F-4EA3-A9EF-7AA8D7E0641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04A63-A9E9-460F-893C-1902788D4E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629C8-558F-4EA3-A9EF-7AA8D7E0641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04A63-A9E9-460F-893C-1902788D4E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629C8-558F-4EA3-A9EF-7AA8D7E0641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04A63-A9E9-460F-893C-1902788D4E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629C8-558F-4EA3-A9EF-7AA8D7E0641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8B04A63-A9E9-460F-893C-1902788D4E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A629C8-558F-4EA3-A9EF-7AA8D7E0641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04A63-A9E9-460F-893C-1902788D4E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629C8-558F-4EA3-A9EF-7AA8D7E0641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8B04A63-A9E9-460F-893C-1902788D4E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EA629C8-558F-4EA3-A9EF-7AA8D7E06418}" type="slidenum">
              <a:rPr lang="zh-CN" altLang="en-US" smtClean="0"/>
            </a:fld>
            <a:endParaRPr lang="zh-CN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17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705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93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81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82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84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87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89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.png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7.xml"/><Relationship Id="rId2" Type="http://schemas.openxmlformats.org/officeDocument/2006/relationships/image" Target="../media/image3.png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.xml"/><Relationship Id="rId2" Type="http://schemas.openxmlformats.org/officeDocument/2006/relationships/image" Target="../media/image4.jpeg"/><Relationship Id="rId1" Type="http://schemas.openxmlformats.org/officeDocument/2006/relationships/tags" Target="../tags/tag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1" Type="http://schemas.openxmlformats.org/officeDocument/2006/relationships/tags" Target="../tags/tag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903515" y="1153204"/>
            <a:ext cx="10668000" cy="226695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zh-CN" altLang="en-US" sz="7300" b="1" dirty="0">
                <a:latin typeface="黑体" panose="02010609060101010101" pitchFamily="49" charset="-122"/>
                <a:ea typeface="黑体" panose="02010609060101010101" pitchFamily="49" charset="-122"/>
              </a:rPr>
              <a:t>效率的“通解”</a:t>
            </a:r>
            <a:b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sz="6000" dirty="0"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6000" dirty="0">
                <a:latin typeface="黑体" panose="02010609060101010101" pitchFamily="49" charset="-122"/>
                <a:ea typeface="黑体" panose="02010609060101010101" pitchFamily="49" charset="-122"/>
              </a:rPr>
              <a:t>能量流动模型在复习中的应用</a:t>
            </a:r>
            <a:endParaRPr lang="zh-CN" altLang="en-US" sz="6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body" idx="4294967295"/>
          </p:nvPr>
        </p:nvSpPr>
        <p:spPr>
          <a:xfrm>
            <a:off x="3374390" y="4561840"/>
            <a:ext cx="6422390" cy="1143000"/>
          </a:xfrm>
        </p:spPr>
        <p:txBody>
          <a:bodyPr>
            <a:noAutofit/>
          </a:bodyPr>
          <a:lstStyle/>
          <a:p>
            <a:r>
              <a:rPr lang="zh-CN" altLang="en-US" sz="4000" dirty="0">
                <a:latin typeface="+mj-ea"/>
                <a:ea typeface="+mj-ea"/>
              </a:rPr>
              <a:t>靳姗姗    </a:t>
            </a:r>
            <a:r>
              <a:rPr lang="en-US" altLang="zh-CN" sz="4000" dirty="0">
                <a:latin typeface="+mj-ea"/>
                <a:ea typeface="+mj-ea"/>
              </a:rPr>
              <a:t>2026</a:t>
            </a:r>
            <a:r>
              <a:rPr lang="zh-CN" altLang="en-US" sz="4000" dirty="0">
                <a:latin typeface="+mj-ea"/>
                <a:ea typeface="+mj-ea"/>
              </a:rPr>
              <a:t>年</a:t>
            </a:r>
            <a:r>
              <a:rPr lang="en-US" altLang="zh-CN" sz="4000" dirty="0">
                <a:latin typeface="+mj-ea"/>
                <a:ea typeface="+mj-ea"/>
              </a:rPr>
              <a:t>4</a:t>
            </a:r>
            <a:r>
              <a:rPr lang="zh-CN" altLang="en-US" sz="4000" dirty="0">
                <a:latin typeface="+mj-ea"/>
                <a:ea typeface="+mj-ea"/>
              </a:rPr>
              <a:t>月</a:t>
            </a:r>
            <a:r>
              <a:rPr lang="en-US" altLang="zh-CN" sz="4000" dirty="0">
                <a:latin typeface="+mj-ea"/>
                <a:ea typeface="+mj-ea"/>
              </a:rPr>
              <a:t>16</a:t>
            </a:r>
            <a:r>
              <a:rPr lang="zh-CN" altLang="en-US" sz="4000" dirty="0">
                <a:latin typeface="+mj-ea"/>
                <a:ea typeface="+mj-ea"/>
              </a:rPr>
              <a:t>日</a:t>
            </a:r>
            <a:endParaRPr lang="zh-CN" altLang="en-US" sz="4000" dirty="0"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638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123190" y="109855"/>
            <a:ext cx="849185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/>
              <a:t>拓展：未来的汽车</a:t>
            </a:r>
            <a:endParaRPr lang="zh-CN" altLang="en-US" sz="3200"/>
          </a:p>
        </p:txBody>
      </p:sp>
      <p:sp>
        <p:nvSpPr>
          <p:cNvPr id="3" name="文本框 2"/>
          <p:cNvSpPr txBox="1"/>
          <p:nvPr/>
        </p:nvSpPr>
        <p:spPr>
          <a:xfrm>
            <a:off x="245745" y="771525"/>
            <a:ext cx="11946255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/>
              <a:t> </a:t>
            </a:r>
            <a:r>
              <a:rPr lang="zh-CN" altLang="en-US" sz="2800"/>
              <a:t>例</a:t>
            </a:r>
            <a:r>
              <a:rPr lang="en-US" altLang="zh-CN" sz="2800"/>
              <a:t>6</a:t>
            </a:r>
            <a:r>
              <a:rPr lang="zh-CN" altLang="en-US" sz="2800"/>
              <a:t>：某太阳能概念车的车顶铺设太阳能电池板，面积为4m²。在太阳辐射功率为1000W/m²的晴天，电池板的光电转化效率为22%。该车以54km/h的速度匀速行驶时，电动机消耗的电功率为800W。求：</a:t>
            </a:r>
            <a:endParaRPr lang="zh-CN" altLang="en-US" sz="2800"/>
          </a:p>
          <a:p>
            <a:r>
              <a:rPr lang="zh-CN" altLang="en-US" sz="2800"/>
              <a:t>（1）太阳能电池板的输出电功率。</a:t>
            </a:r>
            <a:endParaRPr lang="zh-CN" altLang="en-US" sz="2800"/>
          </a:p>
          <a:p>
            <a:r>
              <a:rPr lang="zh-CN" altLang="en-US" sz="2800"/>
              <a:t>（2）该车匀速行驶100km消耗的电能。</a:t>
            </a:r>
            <a:endParaRPr lang="zh-CN" altLang="en-US" sz="2800"/>
          </a:p>
          <a:p>
            <a:r>
              <a:rPr lang="zh-CN" altLang="en-US" sz="2800"/>
              <a:t>（3）如果由太阳能电池板直接供电，晴天需要多长时间才能提供这些电能？</a:t>
            </a:r>
            <a:endParaRPr lang="zh-CN" altLang="en-US" sz="2800"/>
          </a:p>
        </p:txBody>
      </p:sp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245745" y="4491355"/>
            <a:ext cx="10668635" cy="60325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sz="2800"/>
              <a:t>Q</a:t>
            </a:r>
            <a:r>
              <a:rPr lang="zh-CN" altLang="en-US" sz="2800"/>
              <a:t>：</a:t>
            </a:r>
            <a:r>
              <a:rPr lang="zh-CN" sz="2800">
                <a:latin typeface="Calibri" panose="020F0502020204030204" pitchFamily="34" charset="0"/>
                <a:ea typeface="宋体" panose="02010600030101010101" pitchFamily="2" charset="-122"/>
                <a:sym typeface="+mn-ea"/>
              </a:rPr>
              <a:t>实际中太阳能汽车还面临哪些挑战？</a:t>
            </a:r>
            <a:endParaRPr lang="zh-CN" altLang="en-US" sz="2800"/>
          </a:p>
          <a:p>
            <a:endParaRPr lang="zh-CN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/>
      <p:bldP spid="3" grpId="1"/>
      <p:bldP spid="7" grpId="0"/>
      <p:bldP spid="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3190" y="109855"/>
            <a:ext cx="585533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/>
              <a:t>导入：</a:t>
            </a:r>
            <a:endParaRPr lang="zh-CN" altLang="en-US" sz="3200"/>
          </a:p>
        </p:txBody>
      </p:sp>
      <p:pic>
        <p:nvPicPr>
          <p:cNvPr id="4" name="图片 3" descr="Segment_20260415_0836355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43205" y="693420"/>
            <a:ext cx="4003675" cy="1786890"/>
          </a:xfrm>
          <a:prstGeom prst="rect">
            <a:avLst/>
          </a:prstGeom>
        </p:spPr>
      </p:pic>
      <p:pic>
        <p:nvPicPr>
          <p:cNvPr id="6" name="图片 5" descr="Segment_20260415_0846005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" y="3367405"/>
            <a:ext cx="3680460" cy="1925320"/>
          </a:xfrm>
          <a:prstGeom prst="rect">
            <a:avLst/>
          </a:prstGeom>
        </p:spPr>
      </p:pic>
      <p:pic>
        <p:nvPicPr>
          <p:cNvPr id="8" name="图片 7" descr="94680c92gy1i2kfffj64fj20u0190nbz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0305" y="600075"/>
            <a:ext cx="3178810" cy="460375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46455" y="2578735"/>
            <a:ext cx="20967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/>
              <a:t>蒸汽汽车</a:t>
            </a:r>
            <a:endParaRPr lang="zh-CN" altLang="en-US" sz="2000" b="1"/>
          </a:p>
        </p:txBody>
      </p:sp>
      <p:sp>
        <p:nvSpPr>
          <p:cNvPr id="10" name="文本框 9"/>
          <p:cNvSpPr txBox="1"/>
          <p:nvPr/>
        </p:nvSpPr>
        <p:spPr>
          <a:xfrm>
            <a:off x="1066165" y="5502275"/>
            <a:ext cx="20967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/>
              <a:t>燃油汽车</a:t>
            </a:r>
            <a:endParaRPr lang="zh-CN" altLang="en-US" sz="2000" b="1"/>
          </a:p>
        </p:txBody>
      </p:sp>
      <p:sp>
        <p:nvSpPr>
          <p:cNvPr id="11" name="文本框 10"/>
          <p:cNvSpPr txBox="1"/>
          <p:nvPr/>
        </p:nvSpPr>
        <p:spPr>
          <a:xfrm>
            <a:off x="9800590" y="5292725"/>
            <a:ext cx="14071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/>
              <a:t>电动汽车</a:t>
            </a:r>
            <a:endParaRPr lang="zh-CN" altLang="en-US" sz="2000" b="1"/>
          </a:p>
        </p:txBody>
      </p:sp>
      <p:pic>
        <p:nvPicPr>
          <p:cNvPr id="101" name="图片 100"/>
          <p:cNvPicPr/>
          <p:nvPr/>
        </p:nvPicPr>
        <p:blipFill>
          <a:blip r:embed="rId5"/>
          <a:srcRect l="8321" r="8849"/>
          <a:stretch>
            <a:fillRect/>
          </a:stretch>
        </p:blipFill>
        <p:spPr>
          <a:xfrm>
            <a:off x="4911725" y="600710"/>
            <a:ext cx="3393440" cy="46031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文本框 11"/>
          <p:cNvSpPr txBox="1"/>
          <p:nvPr/>
        </p:nvSpPr>
        <p:spPr>
          <a:xfrm>
            <a:off x="5629910" y="5502275"/>
            <a:ext cx="20967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/>
              <a:t>油电混动汽车</a:t>
            </a:r>
            <a:endParaRPr lang="zh-CN" altLang="en-US" sz="2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11" grpId="1"/>
      <p:bldP spid="12" grpId="0"/>
      <p:bldP spid="10" grpId="0"/>
      <p:bldP spid="12" grpId="1"/>
      <p:bldP spid="10" grpId="1"/>
      <p:bldP spid="9" grpId="0"/>
      <p:bldP spid="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638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123190" y="109855"/>
            <a:ext cx="535686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/>
              <a:t>一、蒸汽汽车</a:t>
            </a:r>
            <a:endParaRPr lang="zh-CN" altLang="en-US" sz="3200"/>
          </a:p>
        </p:txBody>
      </p:sp>
      <p:sp>
        <p:nvSpPr>
          <p:cNvPr id="3" name="文本框 2"/>
          <p:cNvSpPr txBox="1"/>
          <p:nvPr/>
        </p:nvSpPr>
        <p:spPr>
          <a:xfrm>
            <a:off x="245745" y="771525"/>
            <a:ext cx="11946255" cy="12604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/>
              <a:t>信息快递：</a:t>
            </a:r>
            <a:r>
              <a:rPr lang="zh-CN" altLang="en-US" sz="2400"/>
              <a:t>18世纪末，世界上第一辆蒸汽汽车诞生。它通过燃烧煤炭加热锅炉中的水，产生高温高压蒸汽推动活塞做功，驱动车轮转动。但当时的蒸汽汽车热效率极低，只有不到3%。</a:t>
            </a:r>
            <a:endParaRPr lang="zh-CN" altLang="en-US" sz="2400"/>
          </a:p>
        </p:txBody>
      </p:sp>
      <p:pic>
        <p:nvPicPr>
          <p:cNvPr id="6" name="图片 5" descr="Segment_20260415_0836355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73075" y="2233295"/>
            <a:ext cx="5165725" cy="230568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203315" y="2515870"/>
            <a:ext cx="591629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/>
              <a:t>Q1</a:t>
            </a:r>
            <a:r>
              <a:rPr lang="zh-CN" altLang="en-US" sz="2800"/>
              <a:t>：蒸汽汽车工作时，经历了哪些能量转化过程？</a:t>
            </a:r>
            <a:endParaRPr lang="zh-CN" altLang="en-US" sz="2800"/>
          </a:p>
        </p:txBody>
      </p:sp>
      <p:sp>
        <p:nvSpPr>
          <p:cNvPr id="8" name="文本框 7"/>
          <p:cNvSpPr txBox="1"/>
          <p:nvPr/>
        </p:nvSpPr>
        <p:spPr>
          <a:xfrm>
            <a:off x="6203950" y="3527425"/>
            <a:ext cx="598805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sym typeface="+mn-ea"/>
              </a:rPr>
              <a:t>Q2</a:t>
            </a:r>
            <a:r>
              <a:rPr lang="zh-CN" altLang="en-US" sz="2800">
                <a:sym typeface="+mn-ea"/>
              </a:rPr>
              <a:t>：</a:t>
            </a:r>
            <a:r>
              <a:rPr lang="zh-CN" altLang="en-US" sz="2800"/>
              <a:t>这个过程中涉及几个效率？你能写出相应公式吗？</a:t>
            </a:r>
            <a:endParaRPr lang="zh-CN" altLang="en-US" sz="2800"/>
          </a:p>
        </p:txBody>
      </p:sp>
      <p:sp>
        <p:nvSpPr>
          <p:cNvPr id="100" name="文本框 99"/>
          <p:cNvSpPr txBox="1"/>
          <p:nvPr/>
        </p:nvSpPr>
        <p:spPr>
          <a:xfrm>
            <a:off x="6203950" y="4538980"/>
            <a:ext cx="591566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altLang="en-US" sz="2800">
                <a:sym typeface="+mn-ea"/>
              </a:rPr>
              <a:t>Q3：</a:t>
            </a:r>
            <a:r>
              <a:rPr lang="zh-CN" altLang="en-US" sz="2800" b="0"/>
              <a:t>效率的计算公式有什么共同点？</a:t>
            </a:r>
            <a:endParaRPr lang="zh-CN" altLang="en-US" sz="2800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/>
      <p:bldP spid="3" grpId="1"/>
      <p:bldP spid="7" grpId="0"/>
      <p:bldP spid="7" grpId="1"/>
      <p:bldP spid="8" grpId="0"/>
      <p:bldP spid="8" grpId="1"/>
      <p:bldP spid="100" grpId="0"/>
      <p:bldP spid="10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638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123190" y="109855"/>
            <a:ext cx="849185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/>
              <a:t>二、燃油汽车</a:t>
            </a:r>
            <a:endParaRPr lang="zh-CN" altLang="en-US" sz="3200"/>
          </a:p>
        </p:txBody>
      </p:sp>
      <p:sp>
        <p:nvSpPr>
          <p:cNvPr id="3" name="文本框 2"/>
          <p:cNvSpPr txBox="1"/>
          <p:nvPr/>
        </p:nvSpPr>
        <p:spPr>
          <a:xfrm>
            <a:off x="245745" y="771525"/>
            <a:ext cx="11946255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/>
              <a:t>例</a:t>
            </a:r>
            <a:r>
              <a:rPr lang="en-US" altLang="zh-CN" sz="2800"/>
              <a:t>1</a:t>
            </a:r>
            <a:r>
              <a:rPr lang="zh-CN" altLang="en-US" sz="2800"/>
              <a:t>：某燃油汽车以90km/h的速度在高速公路上匀速行驶，百公里油耗为8L。汽油密度ρ=0.75kg/L，热值q=4.6×10⁷J/kg。行驶过程中发动机输出功率为25kW。求：</a:t>
            </a:r>
            <a:endParaRPr lang="zh-CN" altLang="en-US" sz="2800"/>
          </a:p>
          <a:p>
            <a:r>
              <a:rPr lang="zh-CN" altLang="en-US" sz="2800"/>
              <a:t>（1）汽车行驶100km，消耗的汽油完全燃烧放出的热量。</a:t>
            </a:r>
            <a:endParaRPr lang="zh-CN" altLang="en-US" sz="2800"/>
          </a:p>
          <a:p>
            <a:r>
              <a:rPr lang="zh-CN" altLang="en-US" sz="2800"/>
              <a:t>（2）汽车行驶100km发动机做的有用功。</a:t>
            </a:r>
            <a:endParaRPr lang="zh-CN" altLang="en-US" sz="2800"/>
          </a:p>
          <a:p>
            <a:r>
              <a:rPr lang="zh-CN" altLang="en-US" sz="2800"/>
              <a:t>（3）发动机的热机效率。</a:t>
            </a:r>
            <a:endParaRPr lang="zh-CN" altLang="en-US" sz="2800"/>
          </a:p>
        </p:txBody>
      </p:sp>
      <p:pic>
        <p:nvPicPr>
          <p:cNvPr id="4" name="图片 3" descr="Segment_20260415_08460054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980045" y="3526155"/>
            <a:ext cx="3680460" cy="1925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/>
      <p:bldP spid="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638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45745" y="561975"/>
            <a:ext cx="11946255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/>
              <a:t>例</a:t>
            </a:r>
            <a:r>
              <a:rPr lang="en-US" altLang="zh-CN" sz="2800"/>
              <a:t>2</a:t>
            </a:r>
            <a:r>
              <a:rPr lang="zh-CN" altLang="en-US" sz="2800"/>
              <a:t>：发动机输出的机械功为1.0×10⁸J，其中经过变速箱、传动轴、差速器等部件传递到车轮时，有15%的能量因摩擦等损失掉。求：</a:t>
            </a:r>
            <a:endParaRPr lang="zh-CN" altLang="en-US" sz="2800"/>
          </a:p>
          <a:p>
            <a:r>
              <a:rPr lang="zh-CN" altLang="en-US" sz="2800"/>
              <a:t>（1）传递到车轮的机械功是多少？</a:t>
            </a:r>
            <a:endParaRPr lang="zh-CN" altLang="en-US" sz="2800"/>
          </a:p>
          <a:p>
            <a:r>
              <a:rPr lang="zh-CN" altLang="en-US" sz="2800"/>
              <a:t>（2）传动系统的机械效率是多少？</a:t>
            </a:r>
            <a:endParaRPr lang="zh-CN" altLang="en-US" sz="2800"/>
          </a:p>
        </p:txBody>
      </p:sp>
      <p:pic>
        <p:nvPicPr>
          <p:cNvPr id="4" name="图片 3" descr="Segment_20260415_08460054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870190" y="3266440"/>
            <a:ext cx="3680460" cy="192532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245745" y="5591810"/>
            <a:ext cx="827214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/>
              <a:t>Q</a:t>
            </a:r>
            <a:r>
              <a:rPr lang="zh-CN" altLang="en-US" sz="2800"/>
              <a:t>：该燃油汽车工作时，总效率是多少？</a:t>
            </a:r>
            <a:endParaRPr lang="zh-CN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638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123190" y="109855"/>
            <a:ext cx="849185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/>
              <a:t>三、油电混动汽车</a:t>
            </a:r>
            <a:endParaRPr lang="zh-CN" altLang="en-US" sz="3200"/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98755" y="825500"/>
            <a:ext cx="85928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sym typeface="+mn-ea"/>
              </a:rPr>
              <a:t>Q</a:t>
            </a:r>
            <a:r>
              <a:rPr lang="zh-CN" altLang="en-US" sz="2800">
                <a:sym typeface="+mn-ea"/>
              </a:rPr>
              <a:t>：</a:t>
            </a:r>
            <a:r>
              <a:rPr lang="zh-CN" altLang="en-US" sz="2800">
                <a:sym typeface="+mn-ea"/>
              </a:rPr>
              <a:t>传统燃油汽车刹车时，汽车的动能去哪儿了？</a:t>
            </a:r>
            <a:endParaRPr lang="zh-CN" altLang="en-US" sz="2800"/>
          </a:p>
        </p:txBody>
      </p:sp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198755" y="1347470"/>
            <a:ext cx="11946255" cy="31076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/>
              <a:t>例</a:t>
            </a:r>
            <a:r>
              <a:rPr lang="en-US" altLang="zh-CN" sz="2800"/>
              <a:t>3</a:t>
            </a:r>
            <a:r>
              <a:rPr lang="zh-CN" altLang="en-US" sz="2800"/>
              <a:t>：某油电混动汽车在测试中，关闭发动机，让汽车从某一速度滑行至停止。测得滑行开始时汽车的动能为 3.75×10⁵ J，停止过程中有 1.5×10⁵ J 的机械能转化为内能损失掉，其余动能通过再生制动器转化为电能储存在蓄电池中。求：</a:t>
            </a:r>
            <a:endParaRPr lang="zh-CN" altLang="en-US" sz="2800"/>
          </a:p>
          <a:p>
            <a:r>
              <a:rPr lang="zh-CN" altLang="en-US" sz="2800"/>
              <a:t>（1）该汽车再生制动器的储能效率。</a:t>
            </a:r>
            <a:endParaRPr lang="zh-CN" altLang="en-US" sz="2800"/>
          </a:p>
          <a:p>
            <a:r>
              <a:rPr lang="zh-CN" altLang="en-US" sz="2800"/>
              <a:t>（2）若将回收的电能用于驱动电动机（效率为90%），相当于额外获得了多少机械功？</a:t>
            </a:r>
            <a:endParaRPr lang="zh-CN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6" grpId="0"/>
      <p:bldP spid="6" grpId="1"/>
      <p:bldP spid="9" grpId="0"/>
      <p:bldP spid="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638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13055" y="823595"/>
            <a:ext cx="11946255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/>
              <a:t>例</a:t>
            </a:r>
            <a:r>
              <a:rPr lang="en-US" altLang="zh-CN" sz="2800"/>
              <a:t>4</a:t>
            </a:r>
            <a:r>
              <a:rPr lang="zh-CN" altLang="en-US" sz="2800"/>
              <a:t>：某电动汽车的电动机额定电压为320V，额定电流为40A，线圈电阻为0.2Ω。该车以额定功率匀速行驶时，求：</a:t>
            </a:r>
            <a:endParaRPr lang="zh-CN" altLang="en-US" sz="2800"/>
          </a:p>
          <a:p>
            <a:r>
              <a:rPr lang="zh-CN" altLang="en-US" sz="2800"/>
              <a:t>（1）电动机消耗的总电功率。</a:t>
            </a:r>
            <a:endParaRPr lang="zh-CN" altLang="en-US" sz="2800"/>
          </a:p>
          <a:p>
            <a:r>
              <a:rPr lang="zh-CN" altLang="en-US" sz="2800"/>
              <a:t>（2）线圈的发热功率。</a:t>
            </a:r>
            <a:endParaRPr lang="zh-CN" altLang="en-US" sz="2800"/>
          </a:p>
          <a:p>
            <a:r>
              <a:rPr lang="zh-CN" altLang="en-US" sz="2800"/>
              <a:t>（3）电动机输出的机械功率。</a:t>
            </a:r>
            <a:endParaRPr lang="zh-CN" altLang="en-US" sz="2800"/>
          </a:p>
          <a:p>
            <a:r>
              <a:rPr lang="zh-CN" altLang="en-US" sz="2800"/>
              <a:t>（4）电动机的效率。</a:t>
            </a:r>
            <a:endParaRPr lang="zh-CN" altLang="en-US" sz="2800"/>
          </a:p>
        </p:txBody>
      </p:sp>
      <p:pic>
        <p:nvPicPr>
          <p:cNvPr id="8" name="图片 7" descr="94680c92gy1i2kfffj64fj20u0190nbz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35580" b="29318"/>
          <a:stretch>
            <a:fillRect/>
          </a:stretch>
        </p:blipFill>
        <p:spPr>
          <a:xfrm>
            <a:off x="6404610" y="2647950"/>
            <a:ext cx="5271770" cy="2776220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313055" y="240030"/>
            <a:ext cx="849185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/>
              <a:t>四、电动汽车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638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45745" y="431800"/>
            <a:ext cx="11946255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/>
              <a:t>例</a:t>
            </a:r>
            <a:r>
              <a:rPr lang="en-US" altLang="zh-CN" sz="2800"/>
              <a:t>5</a:t>
            </a:r>
            <a:r>
              <a:rPr lang="zh-CN" altLang="en-US" sz="2800"/>
              <a:t>：上述电动汽车的电池容量为60kW·h。用家用充电桩充电时，输入电能为70kW·h才能充满。求：</a:t>
            </a:r>
            <a:endParaRPr lang="zh-CN" altLang="en-US" sz="2800"/>
          </a:p>
          <a:p>
            <a:r>
              <a:rPr lang="zh-CN" altLang="en-US" sz="2800"/>
              <a:t>（1）充电效率。</a:t>
            </a:r>
            <a:endParaRPr lang="zh-CN" altLang="en-US" sz="2800"/>
          </a:p>
          <a:p>
            <a:r>
              <a:rPr lang="zh-CN" altLang="en-US" sz="2800"/>
              <a:t>（2）从电网电能到车轮机械能的总效率（假设电动机效率按97.5%计算）。</a:t>
            </a:r>
            <a:endParaRPr lang="zh-CN" altLang="en-US" sz="2800"/>
          </a:p>
        </p:txBody>
      </p:sp>
      <p:pic>
        <p:nvPicPr>
          <p:cNvPr id="8" name="图片 7" descr="94680c92gy1i2kfffj64fj20u0190nbz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35580" b="29318"/>
          <a:stretch>
            <a:fillRect/>
          </a:stretch>
        </p:blipFill>
        <p:spPr>
          <a:xfrm>
            <a:off x="6404610" y="2647950"/>
            <a:ext cx="5271770" cy="2776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638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23190" y="109855"/>
            <a:ext cx="849185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/>
              <a:t>总结升华——汽车发展史就是效率进化史</a:t>
            </a:r>
            <a:endParaRPr lang="zh-CN" altLang="en-US" sz="3200"/>
          </a:p>
        </p:txBody>
      </p:sp>
      <p:sp>
        <p:nvSpPr>
          <p:cNvPr id="3" name="文本框 2"/>
          <p:cNvSpPr txBox="1"/>
          <p:nvPr/>
        </p:nvSpPr>
        <p:spPr>
          <a:xfrm>
            <a:off x="245745" y="771525"/>
            <a:ext cx="11946255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sz="2800"/>
              <a:t>1. 回顾汽车发展历程中的效率数据：</a:t>
            </a:r>
            <a:endParaRPr sz="2800"/>
          </a:p>
          <a:p>
            <a:r>
              <a:rPr sz="2800"/>
              <a:t>   蒸汽汽车 </a:t>
            </a:r>
            <a:r>
              <a:rPr lang="zh-CN" sz="2800"/>
              <a:t>约</a:t>
            </a:r>
            <a:r>
              <a:rPr sz="2800"/>
              <a:t>3%</a:t>
            </a:r>
            <a:endParaRPr sz="2800"/>
          </a:p>
          <a:p>
            <a:r>
              <a:rPr sz="2800"/>
              <a:t>   燃油汽车</a:t>
            </a:r>
            <a:r>
              <a:rPr lang="zh-CN" sz="2800"/>
              <a:t>约</a:t>
            </a:r>
            <a:r>
              <a:rPr sz="2800"/>
              <a:t>30%</a:t>
            </a:r>
            <a:endParaRPr sz="2800"/>
          </a:p>
          <a:p>
            <a:r>
              <a:rPr sz="2800"/>
              <a:t>   电动汽车</a:t>
            </a:r>
            <a:r>
              <a:rPr lang="zh-CN" sz="2800"/>
              <a:t>约</a:t>
            </a:r>
            <a:r>
              <a:rPr sz="2800"/>
              <a:t>84%</a:t>
            </a:r>
            <a:endParaRPr sz="2800"/>
          </a:p>
        </p:txBody>
      </p:sp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245745" y="2664460"/>
            <a:ext cx="10668635" cy="60325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sz="2800"/>
              <a:t>Q</a:t>
            </a:r>
            <a:r>
              <a:rPr lang="zh-CN" altLang="en-US" sz="2800"/>
              <a:t>：</a:t>
            </a:r>
            <a:r>
              <a:rPr lang="zh-CN" altLang="en-US" sz="2800">
                <a:sym typeface="+mn-ea"/>
              </a:rPr>
              <a:t>从蒸汽汽车不到3%到电动汽车超过80%，人们采取了什么方法？</a:t>
            </a:r>
            <a:endParaRPr lang="zh-CN" altLang="en-US" sz="2800"/>
          </a:p>
          <a:p>
            <a:endParaRPr lang="zh-CN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2" grpId="0"/>
      <p:bldP spid="2" grpId="1"/>
      <p:bldP spid="7" grpId="0"/>
      <p:bldP spid="7" grpId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3360,&quot;width&quot;:7530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COMMONDATA" val="eyJoZGlkIjoiZmI3MzU3ZTEyOTQ1YmE4Y2U1MmM0ZTg1MjdlM2MwMDM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UNIT_PLACING_PICTURE_USER_VIEWPORT" val="{&quot;height&quot;:3360,&quot;width&quot;:7530}"/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回顾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1189</Words>
  <Application>WPS 演示</Application>
  <PresentationFormat>宽屏</PresentationFormat>
  <Paragraphs>77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9" baseType="lpstr">
      <vt:lpstr>Arial</vt:lpstr>
      <vt:lpstr>宋体</vt:lpstr>
      <vt:lpstr>Wingdings</vt:lpstr>
      <vt:lpstr>Calibri</vt:lpstr>
      <vt:lpstr>黑体</vt:lpstr>
      <vt:lpstr>微软雅黑</vt:lpstr>
      <vt:lpstr>Arial Unicode MS</vt:lpstr>
      <vt:lpstr>等线</vt:lpstr>
      <vt:lpstr>回顾</vt:lpstr>
      <vt:lpstr>效率的“通解” ——能量流动模型在复习中的应用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姗姗 靳</dc:creator>
  <cp:lastModifiedBy>Administrator</cp:lastModifiedBy>
  <cp:revision>22</cp:revision>
  <dcterms:created xsi:type="dcterms:W3CDTF">2026-04-04T13:00:00Z</dcterms:created>
  <dcterms:modified xsi:type="dcterms:W3CDTF">2026-04-16T04:28:15Z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6C3400ADB47943F599D9DFB01EE987F0</vt:lpwstr>
  </property>
  <property fmtid="{D5CDD505-2E9C-101B-9397-08002B2CF9AE}" pid="3" name="KSOProductBuildVer">
    <vt:lpwstr>2052-11.1.0.13703</vt:lpwstr>
  </property>
</Properties>
</file>