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7" r:id="rId3"/>
    <p:sldId id="256" r:id="rId4"/>
    <p:sldId id="259" r:id="rId5"/>
    <p:sldId id="278" r:id="rId6"/>
    <p:sldId id="260" r:id="rId7"/>
    <p:sldId id="261" r:id="rId8"/>
    <p:sldId id="262" r:id="rId9"/>
    <p:sldId id="263" r:id="rId10"/>
    <p:sldId id="264" r:id="rId11"/>
    <p:sldId id="280" r:id="rId12"/>
    <p:sldId id="270" r:id="rId13"/>
    <p:sldId id="275" r:id="rId14"/>
    <p:sldId id="276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tags" Target="../tags/tag1.xml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hyperlink" Target="4&#23545;&#35282;&#32447;&#30456;&#31561;&#19988;&#22402;&#30452;.gsp" TargetMode="External"/><Relationship Id="rId6" Type="http://schemas.openxmlformats.org/officeDocument/2006/relationships/hyperlink" Target="3&#23545;&#35282;&#32447;&#22402;&#30452;.gsp" TargetMode="External"/><Relationship Id="rId5" Type="http://schemas.openxmlformats.org/officeDocument/2006/relationships/hyperlink" Target="2&#23545;&#35282;&#32447;&#30456;&#31561;.gsp" TargetMode="Externa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hyperlink" Target="1&#20219;&#24847;&#22235;&#36793;&#24418;.gsp" TargetMode="Externa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4" y="-333"/>
            <a:ext cx="12192676" cy="6883413"/>
          </a:xfrm>
          <a:prstGeom prst="rect">
            <a:avLst/>
          </a:prstGeom>
        </p:spPr>
      </p:pic>
      <p:pic>
        <p:nvPicPr>
          <p:cNvPr id="5" name="我命由我不由天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28650" y="393700"/>
            <a:ext cx="10947400" cy="6131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" y="305"/>
            <a:ext cx="12192591" cy="6858000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2277110" y="194945"/>
            <a:ext cx="10203815" cy="79502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谁主宰了中点四边形的形状？</a:t>
            </a:r>
            <a:endParaRPr lang="zh-CN" altLang="en-US" sz="3000" b="1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/>
            <a:r>
              <a:rPr lang="zh-CN" altLang="en-US" sz="3200" b="1" dirty="0">
                <a:solidFill>
                  <a:srgbClr val="202E2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3200" b="1" dirty="0">
                <a:solidFill>
                  <a:srgbClr val="202E2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endParaRPr lang="zh-CN" altLang="en-US" sz="3200" b="1" i="0" dirty="0">
              <a:solidFill>
                <a:srgbClr val="202E25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/>
            <a:endParaRPr lang="zh-CN" altLang="en-US" sz="3200" b="1" i="0" dirty="0">
              <a:solidFill>
                <a:srgbClr val="202E25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1" name="文本1"/>
          <p:cNvSpPr txBox="1"/>
          <p:nvPr/>
        </p:nvSpPr>
        <p:spPr>
          <a:xfrm>
            <a:off x="725805" y="194945"/>
            <a:ext cx="1995170" cy="69342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CC701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探究</a:t>
            </a:r>
            <a:r>
              <a:rPr lang="en-US" altLang="zh-CN" sz="3000" b="0" i="0" dirty="0">
                <a:solidFill>
                  <a:srgbClr val="CC701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3000" b="0" i="0" dirty="0">
              <a:solidFill>
                <a:srgbClr val="CC7014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0" name="表格 59"/>
          <p:cNvGraphicFramePr/>
          <p:nvPr>
            <p:custDataLst>
              <p:tags r:id="rId3"/>
            </p:custDataLst>
          </p:nvPr>
        </p:nvGraphicFramePr>
        <p:xfrm>
          <a:off x="261620" y="1127760"/>
          <a:ext cx="11670030" cy="1915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2295"/>
                <a:gridCol w="2035175"/>
                <a:gridCol w="1843405"/>
                <a:gridCol w="1615440"/>
                <a:gridCol w="1407795"/>
                <a:gridCol w="1305560"/>
                <a:gridCol w="1610360"/>
              </a:tblGrid>
              <a:tr h="9575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600">
                          <a:solidFill>
                            <a:schemeClr val="tx1"/>
                          </a:solidFill>
                        </a:rPr>
                        <a:t>原四边形</a:t>
                      </a:r>
                      <a:endParaRPr lang="zh-CN" altLang="en-US" sz="26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600"/>
                        <a:t>任意四边形</a:t>
                      </a:r>
                      <a:endParaRPr lang="zh-CN" altLang="en-US" sz="2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600"/>
                        <a:t>平行四边形</a:t>
                      </a:r>
                      <a:endParaRPr lang="zh-CN" altLang="en-US" sz="2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600">
                          <a:sym typeface="+mn-ea"/>
                        </a:rPr>
                        <a:t>等腰梯形</a:t>
                      </a:r>
                      <a:endParaRPr lang="zh-CN" altLang="en-US" sz="2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600"/>
                        <a:t>矩形</a:t>
                      </a:r>
                      <a:endParaRPr lang="zh-CN" altLang="en-US" sz="2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600"/>
                        <a:t>菱形</a:t>
                      </a:r>
                      <a:endParaRPr lang="zh-CN" altLang="en-US" sz="2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600"/>
                        <a:t>正方形</a:t>
                      </a:r>
                      <a:endParaRPr lang="zh-CN" altLang="en-US" sz="2600"/>
                    </a:p>
                  </a:txBody>
                  <a:tcPr anchor="ctr" anchorCtr="0"/>
                </a:tc>
              </a:tr>
              <a:tr h="9575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600" b="1">
                          <a:solidFill>
                            <a:schemeClr val="tx1"/>
                          </a:solidFill>
                        </a:rPr>
                        <a:t>中点四边形</a:t>
                      </a:r>
                      <a:endParaRPr lang="zh-CN" altLang="en-US" sz="26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600"/>
                        <a:t>平行四边形</a:t>
                      </a:r>
                      <a:endParaRPr lang="zh-CN" altLang="en-US" sz="2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600"/>
                        <a:t>平行四边形</a:t>
                      </a:r>
                      <a:endParaRPr lang="zh-CN" altLang="en-US" sz="2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600"/>
                        <a:t>菱形</a:t>
                      </a:r>
                      <a:endParaRPr lang="zh-CN" altLang="en-US" sz="2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600"/>
                        <a:t>菱形</a:t>
                      </a:r>
                      <a:endParaRPr lang="zh-CN" altLang="en-US" sz="2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600"/>
                        <a:t>矩形</a:t>
                      </a:r>
                      <a:endParaRPr lang="zh-CN" altLang="en-US" sz="2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600"/>
                        <a:t>正方形</a:t>
                      </a:r>
                      <a:endParaRPr lang="zh-CN" altLang="en-US" sz="2600"/>
                    </a:p>
                  </a:txBody>
                  <a:tcPr anchor="ctr" anchorCtr="0"/>
                </a:tc>
              </a:tr>
            </a:tbl>
          </a:graphicData>
        </a:graphic>
      </p:graphicFrame>
      <p:graphicFrame>
        <p:nvGraphicFramePr>
          <p:cNvPr id="5" name="表格 4"/>
          <p:cNvGraphicFramePr/>
          <p:nvPr>
            <p:custDataLst>
              <p:tags r:id="rId4"/>
            </p:custDataLst>
          </p:nvPr>
        </p:nvGraphicFramePr>
        <p:xfrm>
          <a:off x="2054860" y="3317875"/>
          <a:ext cx="8271510" cy="3134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5755"/>
                <a:gridCol w="4135755"/>
              </a:tblGrid>
              <a:tr h="7112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原四边形对角线</a:t>
                      </a:r>
                      <a:endParaRPr lang="zh-CN" altLang="en-US" sz="2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中点四边形形状</a:t>
                      </a:r>
                      <a:endParaRPr lang="zh-CN" altLang="en-US" sz="2800"/>
                    </a:p>
                  </a:txBody>
                  <a:tcPr anchor="ctr" anchorCtr="0"/>
                </a:tc>
              </a:tr>
              <a:tr h="60642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平分或任意</a:t>
                      </a:r>
                      <a:endParaRPr lang="zh-CN" altLang="en-US" sz="2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平行四边形</a:t>
                      </a:r>
                      <a:endParaRPr lang="zh-CN" altLang="en-US" sz="2800"/>
                    </a:p>
                  </a:txBody>
                  <a:tcPr anchor="ctr" anchorCtr="0"/>
                </a:tc>
              </a:tr>
              <a:tr h="6057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hlinkClick r:id="rId5" action="ppaction://hlinkfile"/>
                        </a:rPr>
                        <a:t>对角线相等</a:t>
                      </a:r>
                      <a:endParaRPr lang="zh-CN" altLang="en-US" sz="2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 anchorCtr="0"/>
                </a:tc>
              </a:tr>
              <a:tr h="6057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hlinkClick r:id="rId6" action="ppaction://hlinkfile"/>
                        </a:rPr>
                        <a:t>对角线垂直</a:t>
                      </a:r>
                      <a:endParaRPr lang="zh-CN" altLang="en-US" sz="2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 anchorCtr="0"/>
                </a:tc>
              </a:tr>
              <a:tr h="6057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hlinkClick r:id="rId7" action="ppaction://hlinkfile"/>
                        </a:rPr>
                        <a:t>对角线相等且垂直</a:t>
                      </a:r>
                      <a:endParaRPr lang="zh-CN" altLang="en-US" sz="2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7772400" y="4701540"/>
            <a:ext cx="14846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ym typeface="+mn-ea"/>
              </a:rPr>
              <a:t>菱形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7772400" y="5329555"/>
            <a:ext cx="1245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ym typeface="+mn-ea"/>
              </a:rPr>
              <a:t>矩形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7696200" y="5905500"/>
            <a:ext cx="1776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ym typeface="+mn-ea"/>
              </a:rPr>
              <a:t>正方形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" y="305"/>
            <a:ext cx="12192591" cy="6858000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290830" y="1332230"/>
            <a:ext cx="11267440" cy="321373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5200"/>
              </a:lnSpc>
            </a:pPr>
            <a:r>
              <a:rPr lang="en-US" altLang="zh-CN" sz="2800" b="0" i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1. </a:t>
            </a:r>
            <a:r>
              <a: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思考中点四边形的周长、面积与原四边形的周长、面积之间的数量关系，通过计算和推理得出结论．</a:t>
            </a:r>
            <a:endParaRPr lang="zh-CN" altLang="en-US" sz="2800" b="0" i="0" dirty="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>
              <a:lnSpc>
                <a:spcPts val="5200"/>
              </a:lnSpc>
            </a:pPr>
            <a:endParaRPr lang="zh-CN" altLang="en-US" sz="2800" b="0" i="0" dirty="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>
              <a:lnSpc>
                <a:spcPts val="5200"/>
              </a:lnSpc>
            </a:pPr>
            <a:r>
              <a:rPr lang="en-US" altLang="zh-CN" sz="2800" b="0" i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2. </a:t>
            </a:r>
            <a:r>
              <a: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尝试设计一个中点四边形为菱形的实际模型（如窗框、支架），说明设计依据．</a:t>
            </a:r>
            <a:endParaRPr lang="zh-CN" altLang="en-US" sz="2800" b="0" i="0" dirty="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文本1"/>
          <p:cNvSpPr txBox="1"/>
          <p:nvPr/>
        </p:nvSpPr>
        <p:spPr>
          <a:xfrm>
            <a:off x="725805" y="459105"/>
            <a:ext cx="1995170" cy="69342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CC701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拓展探究</a:t>
            </a:r>
            <a:r>
              <a:rPr lang="en-US" altLang="zh-CN" sz="3000" b="0" i="0" dirty="0">
                <a:solidFill>
                  <a:srgbClr val="CC701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altLang="zh-CN" sz="3000" b="0" i="0" dirty="0">
              <a:solidFill>
                <a:srgbClr val="CC7014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" y="305"/>
            <a:ext cx="12192591" cy="6858000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485486" y="277812"/>
            <a:ext cx="1714500" cy="62861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课堂小结</a:t>
            </a:r>
            <a:endParaRPr lang="zh-CN" altLang="en-US" sz="3000" b="0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69440" y="2142490"/>
            <a:ext cx="5366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中点四边形的命运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谁主宰？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69440" y="2821305"/>
            <a:ext cx="7786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原四边形的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对角线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的数量关系和位置关系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69440" y="3722370"/>
            <a:ext cx="40011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我们的命运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谁主宰？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69440" y="4401185"/>
            <a:ext cx="73653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我命由我不由天，努力学习科学文化知识！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15770" y="1305560"/>
            <a:ext cx="7940040" cy="5835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defTabSz="266700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观察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—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猜想 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验证 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证明 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归纳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4" y="-333"/>
            <a:ext cx="12192676" cy="6883413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4432935" y="2625725"/>
            <a:ext cx="4091305" cy="143954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9600" b="0" i="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谢  谢</a:t>
            </a:r>
            <a:r>
              <a:rPr lang="zh-CN" altLang="en-US" sz="8000" b="0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zh-CN" altLang="en-US" sz="8000" b="0" i="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4" y="-333"/>
            <a:ext cx="12192676" cy="6883413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2712720" y="1925320"/>
            <a:ext cx="7779385" cy="1933575"/>
          </a:xfrm>
          <a:prstGeom prst="rect">
            <a:avLst/>
          </a:prstGeom>
          <a:noFill/>
        </p:spPr>
        <p:txBody>
          <a:bodyPr anchor="t">
            <a:scene3d>
              <a:camera prst="orthographicFront"/>
              <a:lightRig rig="threePt" dir="t"/>
            </a:scene3d>
          </a:bodyPr>
          <a:lstStyle/>
          <a:p>
            <a:pPr marL="0" algn="l"/>
            <a:r>
              <a:rPr lang="zh-CN" altLang="en-US" sz="5400" b="0" i="0" dirty="0">
                <a:solidFill>
                  <a:schemeClr val="accent1">
                    <a:lumMod val="75000"/>
                  </a:schemeClr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“</a:t>
            </a:r>
            <a:r>
              <a:rPr lang="zh-CN" altLang="en-US" sz="5400" b="0" i="0" dirty="0">
                <a:solidFill>
                  <a:schemeClr val="accent1">
                    <a:lumMod val="75000"/>
                  </a:schemeClr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我”的命运谁主宰</a:t>
            </a:r>
            <a:endParaRPr lang="zh-CN" altLang="en-US" sz="5400" b="0" i="0" dirty="0">
              <a:solidFill>
                <a:schemeClr val="accent1">
                  <a:lumMod val="75000"/>
                </a:schemeClr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/>
            <a:r>
              <a:rPr lang="en-US" altLang="zh-CN" sz="5400" b="0" i="0" dirty="0">
                <a:solidFill>
                  <a:schemeClr val="accent1">
                    <a:lumMod val="75000"/>
                  </a:schemeClr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altLang="en-US" sz="5400" b="0" i="0" dirty="0">
                <a:solidFill>
                  <a:schemeClr val="accent1">
                    <a:lumMod val="75000"/>
                  </a:schemeClr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——中点四边形</a:t>
            </a:r>
            <a:endParaRPr lang="zh-CN" altLang="en-US" sz="5400" b="0" i="0" dirty="0">
              <a:solidFill>
                <a:schemeClr val="accent1">
                  <a:lumMod val="75000"/>
                </a:schemeClr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2"/>
          <p:cNvSpPr txBox="1"/>
          <p:nvPr/>
        </p:nvSpPr>
        <p:spPr>
          <a:xfrm>
            <a:off x="4690110" y="4182110"/>
            <a:ext cx="6317615" cy="59944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800" b="0" i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常州市新北区孟河中学    章文茹</a:t>
            </a:r>
            <a:endParaRPr lang="zh-CN" altLang="en-US" sz="2800" b="0" i="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" y="305"/>
            <a:ext cx="12192591" cy="6858000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725805" y="194945"/>
            <a:ext cx="1995170" cy="69342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CC701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引入新知</a:t>
            </a:r>
            <a:endParaRPr lang="zh-CN" altLang="en-US" sz="3000" b="0" i="0" dirty="0">
              <a:solidFill>
                <a:srgbClr val="CC7014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3"/>
          <p:cNvSpPr txBox="1"/>
          <p:nvPr/>
        </p:nvSpPr>
        <p:spPr>
          <a:xfrm>
            <a:off x="1287780" y="251460"/>
            <a:ext cx="8947785" cy="63690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en-US" altLang="zh-CN" sz="27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              </a:t>
            </a:r>
            <a:r>
              <a:rPr lang="zh-CN" altLang="en-US" sz="2800" b="1" i="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类比中点三角形，什么是中点四边形</a:t>
            </a:r>
            <a:endParaRPr lang="zh-CN" altLang="en-US" sz="2800" b="1" i="0" dirty="0">
              <a:solidFill>
                <a:schemeClr val="tx1">
                  <a:alpha val="10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/>
            <a:endParaRPr lang="zh-CN" altLang="en-US" sz="2800" b="1" i="0" dirty="0">
              <a:solidFill>
                <a:schemeClr val="tx1">
                  <a:alpha val="10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6" name="组合1"/>
          <p:cNvGrpSpPr/>
          <p:nvPr/>
        </p:nvGrpSpPr>
        <p:grpSpPr>
          <a:xfrm>
            <a:off x="3206436" y="3129798"/>
            <a:ext cx="2810842" cy="2982918"/>
            <a:chOff x="0" y="0"/>
            <a:chExt cx="2810842" cy="2982918"/>
          </a:xfrm>
        </p:grpSpPr>
        <p:sp>
          <p:nvSpPr>
            <p:cNvPr id="7" name="形状1"/>
            <p:cNvSpPr txBox="1"/>
            <p:nvPr/>
          </p:nvSpPr>
          <p:spPr>
            <a:xfrm>
              <a:off x="368615" y="312070"/>
              <a:ext cx="2102557" cy="2104000"/>
            </a:xfrm>
            <a:custGeom>
              <a:avLst/>
              <a:gdLst>
                <a:gd name="connsiteX0" fmla="*/ 1756818 w 2102557"/>
                <a:gd name="connsiteY0" fmla="*/ 0 h 2104000"/>
                <a:gd name="connsiteX1" fmla="*/ 2102557 w 2102557"/>
                <a:gd name="connsiteY1" fmla="*/ 2104000 h 2104000"/>
                <a:gd name="connsiteX2" fmla="*/ 0 w 2102557"/>
                <a:gd name="connsiteY2" fmla="*/ 2104000 h 2104000"/>
                <a:gd name="connsiteX3" fmla="*/ 470576 w 2102557"/>
                <a:gd name="connsiteY3" fmla="*/ 373123 h 210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2557" h="2104000">
                  <a:moveTo>
                    <a:pt x="1756818" y="0"/>
                  </a:moveTo>
                  <a:lnTo>
                    <a:pt x="2102557" y="2104000"/>
                  </a:lnTo>
                  <a:lnTo>
                    <a:pt x="0" y="2104000"/>
                  </a:lnTo>
                  <a:lnTo>
                    <a:pt x="470576" y="373123"/>
                  </a:lnTo>
                  <a:close/>
                </a:path>
              </a:pathLst>
            </a:custGeom>
            <a:solidFill>
              <a:srgbClr val="FFE1C2">
                <a:alpha val="100000"/>
              </a:srgbClr>
            </a:solidFill>
            <a:ln w="2857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8" name="形状2"/>
            <p:cNvSpPr txBox="1"/>
            <p:nvPr/>
          </p:nvSpPr>
          <p:spPr>
            <a:xfrm>
              <a:off x="615536" y="506340"/>
              <a:ext cx="1678347" cy="1907074"/>
            </a:xfrm>
            <a:custGeom>
              <a:avLst/>
              <a:gdLst>
                <a:gd name="connsiteX0" fmla="*/ 843504 w 1678347"/>
                <a:gd name="connsiteY0" fmla="*/ 0 h 1907074"/>
                <a:gd name="connsiteX1" fmla="*/ 1678347 w 1678347"/>
                <a:gd name="connsiteY1" fmla="*/ 887038 h 1907074"/>
                <a:gd name="connsiteX2" fmla="*/ 833046 w 1678347"/>
                <a:gd name="connsiteY2" fmla="*/ 1907074 h 1907074"/>
                <a:gd name="connsiteX3" fmla="*/ 0 w 1678347"/>
                <a:gd name="connsiteY3" fmla="*/ 1038680 h 19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8347" h="1907074">
                  <a:moveTo>
                    <a:pt x="843504" y="0"/>
                  </a:moveTo>
                  <a:lnTo>
                    <a:pt x="1678347" y="887038"/>
                  </a:lnTo>
                  <a:lnTo>
                    <a:pt x="833046" y="1907074"/>
                  </a:lnTo>
                  <a:lnTo>
                    <a:pt x="0" y="1038680"/>
                  </a:lnTo>
                  <a:close/>
                </a:path>
              </a:pathLst>
            </a:custGeom>
            <a:solidFill>
              <a:srgbClr val="C2FFDB">
                <a:alpha val="100000"/>
              </a:srgbClr>
            </a:solidFill>
            <a:ln w="2857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9" name="文本6"/>
            <p:cNvSpPr txBox="1"/>
            <p:nvPr/>
          </p:nvSpPr>
          <p:spPr>
            <a:xfrm>
              <a:off x="417296" y="309333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A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0" name="文本7"/>
            <p:cNvSpPr txBox="1"/>
            <p:nvPr/>
          </p:nvSpPr>
          <p:spPr>
            <a:xfrm>
              <a:off x="0" y="2277275"/>
              <a:ext cx="410750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B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1" name="文本8"/>
            <p:cNvSpPr txBox="1"/>
            <p:nvPr/>
          </p:nvSpPr>
          <p:spPr>
            <a:xfrm>
              <a:off x="2144863" y="0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D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2" name="文本9"/>
            <p:cNvSpPr txBox="1"/>
            <p:nvPr/>
          </p:nvSpPr>
          <p:spPr>
            <a:xfrm>
              <a:off x="161974" y="1228048"/>
              <a:ext cx="392208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E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3" name="文本10"/>
            <p:cNvSpPr txBox="1"/>
            <p:nvPr/>
          </p:nvSpPr>
          <p:spPr>
            <a:xfrm>
              <a:off x="2400092" y="2277418"/>
              <a:ext cx="410750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C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4" name="文本11"/>
            <p:cNvSpPr txBox="1"/>
            <p:nvPr/>
          </p:nvSpPr>
          <p:spPr>
            <a:xfrm>
              <a:off x="1246094" y="2412720"/>
              <a:ext cx="374142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F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5" name="文本12"/>
            <p:cNvSpPr txBox="1"/>
            <p:nvPr/>
          </p:nvSpPr>
          <p:spPr>
            <a:xfrm>
              <a:off x="2307931" y="1061427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G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6" name="文本13"/>
            <p:cNvSpPr txBox="1"/>
            <p:nvPr/>
          </p:nvSpPr>
          <p:spPr>
            <a:xfrm>
              <a:off x="1208827" y="104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H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</p:grpSp>
      <p:sp>
        <p:nvSpPr>
          <p:cNvPr id="17" name="文本4"/>
          <p:cNvSpPr txBox="1"/>
          <p:nvPr/>
        </p:nvSpPr>
        <p:spPr>
          <a:xfrm>
            <a:off x="725805" y="2503170"/>
            <a:ext cx="12098655" cy="58483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画一画：</a:t>
            </a:r>
            <a:r>
              <a:rPr lang="zh-CN" altLang="en-US" sz="2800" b="1" i="0" dirty="0">
                <a:solidFill>
                  <a:srgbClr val="202E2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画任意</a:t>
            </a: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四边形</a:t>
            </a:r>
            <a:r>
              <a:rPr lang="zh-CN" altLang="en-US" sz="2800" b="1" i="0" dirty="0">
                <a:solidFill>
                  <a:srgbClr val="202E2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，连接各边中点得到中点四边形</a:t>
            </a:r>
            <a:endParaRPr lang="zh-CN" altLang="en-US" sz="2800" b="1" i="0" dirty="0">
              <a:solidFill>
                <a:srgbClr val="202E25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6100" y="1570355"/>
            <a:ext cx="11045825" cy="707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0070C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中点四边形的定义：</a:t>
            </a:r>
            <a:r>
              <a:rPr lang="zh-CN" altLang="en-US" sz="3200" b="1" dirty="0">
                <a:solidFill>
                  <a:srgbClr val="202E2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顺次连接四边形各边中点所得的四边形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animBg="1"/>
      <p:bldP spid="5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" y="305"/>
            <a:ext cx="12192591" cy="6858000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725805" y="194945"/>
            <a:ext cx="1995170" cy="69342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CC701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探究</a:t>
            </a:r>
            <a:r>
              <a:rPr lang="en-US" altLang="zh-CN" sz="3000" b="0" i="0" dirty="0">
                <a:solidFill>
                  <a:srgbClr val="CC701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3000" b="0" i="0" dirty="0">
              <a:solidFill>
                <a:srgbClr val="CC7014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1"/>
          <p:cNvGrpSpPr/>
          <p:nvPr/>
        </p:nvGrpSpPr>
        <p:grpSpPr>
          <a:xfrm>
            <a:off x="1051246" y="2827538"/>
            <a:ext cx="2810842" cy="2982918"/>
            <a:chOff x="0" y="0"/>
            <a:chExt cx="2810842" cy="2982918"/>
          </a:xfrm>
        </p:grpSpPr>
        <p:sp>
          <p:nvSpPr>
            <p:cNvPr id="7" name="形状1"/>
            <p:cNvSpPr txBox="1"/>
            <p:nvPr/>
          </p:nvSpPr>
          <p:spPr>
            <a:xfrm>
              <a:off x="368615" y="312070"/>
              <a:ext cx="2102557" cy="2104000"/>
            </a:xfrm>
            <a:custGeom>
              <a:avLst/>
              <a:gdLst>
                <a:gd name="connsiteX0" fmla="*/ 1756818 w 2102557"/>
                <a:gd name="connsiteY0" fmla="*/ 0 h 2104000"/>
                <a:gd name="connsiteX1" fmla="*/ 2102557 w 2102557"/>
                <a:gd name="connsiteY1" fmla="*/ 2104000 h 2104000"/>
                <a:gd name="connsiteX2" fmla="*/ 0 w 2102557"/>
                <a:gd name="connsiteY2" fmla="*/ 2104000 h 2104000"/>
                <a:gd name="connsiteX3" fmla="*/ 470576 w 2102557"/>
                <a:gd name="connsiteY3" fmla="*/ 373123 h 210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2557" h="2104000">
                  <a:moveTo>
                    <a:pt x="1756818" y="0"/>
                  </a:moveTo>
                  <a:lnTo>
                    <a:pt x="2102557" y="2104000"/>
                  </a:lnTo>
                  <a:lnTo>
                    <a:pt x="0" y="2104000"/>
                  </a:lnTo>
                  <a:lnTo>
                    <a:pt x="470576" y="373123"/>
                  </a:lnTo>
                  <a:close/>
                </a:path>
              </a:pathLst>
            </a:custGeom>
            <a:solidFill>
              <a:srgbClr val="FFE1C2">
                <a:alpha val="100000"/>
              </a:srgbClr>
            </a:solidFill>
            <a:ln w="2857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8" name="形状2"/>
            <p:cNvSpPr txBox="1"/>
            <p:nvPr/>
          </p:nvSpPr>
          <p:spPr>
            <a:xfrm>
              <a:off x="615536" y="506340"/>
              <a:ext cx="1678347" cy="1907074"/>
            </a:xfrm>
            <a:custGeom>
              <a:avLst/>
              <a:gdLst>
                <a:gd name="connsiteX0" fmla="*/ 843504 w 1678347"/>
                <a:gd name="connsiteY0" fmla="*/ 0 h 1907074"/>
                <a:gd name="connsiteX1" fmla="*/ 1678347 w 1678347"/>
                <a:gd name="connsiteY1" fmla="*/ 887038 h 1907074"/>
                <a:gd name="connsiteX2" fmla="*/ 833046 w 1678347"/>
                <a:gd name="connsiteY2" fmla="*/ 1907074 h 1907074"/>
                <a:gd name="connsiteX3" fmla="*/ 0 w 1678347"/>
                <a:gd name="connsiteY3" fmla="*/ 1038680 h 19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8347" h="1907074">
                  <a:moveTo>
                    <a:pt x="843504" y="0"/>
                  </a:moveTo>
                  <a:lnTo>
                    <a:pt x="1678347" y="887038"/>
                  </a:lnTo>
                  <a:lnTo>
                    <a:pt x="833046" y="1907074"/>
                  </a:lnTo>
                  <a:lnTo>
                    <a:pt x="0" y="1038680"/>
                  </a:lnTo>
                  <a:close/>
                </a:path>
              </a:pathLst>
            </a:custGeom>
            <a:solidFill>
              <a:srgbClr val="C2FFDB">
                <a:alpha val="100000"/>
              </a:srgbClr>
            </a:solidFill>
            <a:ln w="2857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9" name="文本6"/>
            <p:cNvSpPr txBox="1"/>
            <p:nvPr/>
          </p:nvSpPr>
          <p:spPr>
            <a:xfrm>
              <a:off x="417296" y="309333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A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0" name="文本7"/>
            <p:cNvSpPr txBox="1"/>
            <p:nvPr/>
          </p:nvSpPr>
          <p:spPr>
            <a:xfrm>
              <a:off x="0" y="2277275"/>
              <a:ext cx="410750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B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1" name="文本8"/>
            <p:cNvSpPr txBox="1"/>
            <p:nvPr/>
          </p:nvSpPr>
          <p:spPr>
            <a:xfrm>
              <a:off x="2144863" y="0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D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2" name="文本9"/>
            <p:cNvSpPr txBox="1"/>
            <p:nvPr/>
          </p:nvSpPr>
          <p:spPr>
            <a:xfrm>
              <a:off x="161974" y="1228048"/>
              <a:ext cx="392208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E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3" name="文本10"/>
            <p:cNvSpPr txBox="1"/>
            <p:nvPr/>
          </p:nvSpPr>
          <p:spPr>
            <a:xfrm>
              <a:off x="2400092" y="2277418"/>
              <a:ext cx="410750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C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4" name="文本11"/>
            <p:cNvSpPr txBox="1"/>
            <p:nvPr/>
          </p:nvSpPr>
          <p:spPr>
            <a:xfrm>
              <a:off x="1246094" y="2412720"/>
              <a:ext cx="374142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F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5" name="文本12"/>
            <p:cNvSpPr txBox="1"/>
            <p:nvPr/>
          </p:nvSpPr>
          <p:spPr>
            <a:xfrm>
              <a:off x="2307931" y="1061427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G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6" name="文本13"/>
            <p:cNvSpPr txBox="1"/>
            <p:nvPr/>
          </p:nvSpPr>
          <p:spPr>
            <a:xfrm>
              <a:off x="1208827" y="104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H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</p:grpSp>
      <p:sp>
        <p:nvSpPr>
          <p:cNvPr id="17" name="文本4"/>
          <p:cNvSpPr txBox="1"/>
          <p:nvPr/>
        </p:nvSpPr>
        <p:spPr>
          <a:xfrm>
            <a:off x="1972310" y="194945"/>
            <a:ext cx="12098655" cy="58483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 dirty="0">
                <a:solidFill>
                  <a:srgbClr val="202E2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任意</a:t>
            </a:r>
            <a:r>
              <a:rPr lang="zh-CN" altLang="en-US" sz="3000" b="1" i="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四边形</a:t>
            </a:r>
            <a:r>
              <a:rPr lang="zh-CN" altLang="en-US" sz="3000" b="1" i="0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zh-CN" altLang="en-US" sz="3000" b="1" i="0" dirty="0">
                <a:solidFill>
                  <a:srgbClr val="202E2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中点四边形是什么形状？为什么？</a:t>
            </a:r>
            <a:endParaRPr lang="zh-CN" altLang="en-US" sz="3000" b="1" i="0" dirty="0">
              <a:solidFill>
                <a:srgbClr val="202E25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8210" y="1277620"/>
            <a:ext cx="48285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猜一猜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18210" y="1857375"/>
            <a:ext cx="91897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借助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刻度尺、量角器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等工具，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量一量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中点四边形的边、角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等来验证猜想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74995" y="4105275"/>
            <a:ext cx="1928495" cy="520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hlinkClick r:id="rId3" action="ppaction://hlinkfile"/>
              </a:rPr>
              <a:t>几何画板</a:t>
            </a:r>
            <a:r>
              <a:rPr lang="en-US" altLang="zh-CN" sz="2800">
                <a:hlinkClick r:id="rId3" action="ppaction://hlinkfile"/>
              </a:rPr>
              <a:t>1</a:t>
            </a:r>
            <a:endParaRPr lang="en-US" altLang="zh-CN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" y="305"/>
            <a:ext cx="12192591" cy="6858000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633730" y="5450840"/>
            <a:ext cx="9073515" cy="58483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200" b="1" i="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结论：任意四边形的中点四边形是平行四边形。</a:t>
            </a:r>
            <a:endParaRPr lang="zh-CN" altLang="en-US" sz="3200" b="1" i="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2"/>
          <p:cNvSpPr txBox="1"/>
          <p:nvPr/>
        </p:nvSpPr>
        <p:spPr>
          <a:xfrm>
            <a:off x="633508" y="298685"/>
            <a:ext cx="7391400" cy="584803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证一证：</a:t>
            </a:r>
            <a:endParaRPr lang="zh-CN" altLang="en-US" sz="2800" b="1" i="0" dirty="0">
              <a:solidFill>
                <a:srgbClr val="202E25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3"/>
          <p:cNvSpPr txBox="1"/>
          <p:nvPr/>
        </p:nvSpPr>
        <p:spPr>
          <a:xfrm>
            <a:off x="633508" y="2039207"/>
            <a:ext cx="1219200" cy="584803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700" b="1" i="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证明：</a:t>
            </a:r>
            <a:endParaRPr lang="zh-CN" altLang="en-US" sz="2700" b="1" i="0" dirty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组合1"/>
          <p:cNvGrpSpPr/>
          <p:nvPr/>
        </p:nvGrpSpPr>
        <p:grpSpPr>
          <a:xfrm>
            <a:off x="8774106" y="1581617"/>
            <a:ext cx="2876163" cy="2982918"/>
            <a:chOff x="0" y="0"/>
            <a:chExt cx="2876163" cy="2982918"/>
          </a:xfrm>
        </p:grpSpPr>
        <p:sp>
          <p:nvSpPr>
            <p:cNvPr id="7" name="形状2"/>
            <p:cNvSpPr txBox="1"/>
            <p:nvPr/>
          </p:nvSpPr>
          <p:spPr>
            <a:xfrm>
              <a:off x="378647" y="323431"/>
              <a:ext cx="2159780" cy="2180596"/>
            </a:xfrm>
            <a:custGeom>
              <a:avLst/>
              <a:gdLst>
                <a:gd name="connsiteX0" fmla="*/ 1804631 w 2159780"/>
                <a:gd name="connsiteY0" fmla="*/ 0 h 2180596"/>
                <a:gd name="connsiteX1" fmla="*/ 2159780 w 2159780"/>
                <a:gd name="connsiteY1" fmla="*/ 2180596 h 2180596"/>
                <a:gd name="connsiteX2" fmla="*/ 0 w 2159780"/>
                <a:gd name="connsiteY2" fmla="*/ 2180596 h 2180596"/>
                <a:gd name="connsiteX3" fmla="*/ 483383 w 2159780"/>
                <a:gd name="connsiteY3" fmla="*/ 386707 h 2180596"/>
                <a:gd name="connsiteX4" fmla="*/ 1804631 w 2159780"/>
                <a:gd name="connsiteY4" fmla="*/ 0 h 2180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780" h="2180596">
                  <a:moveTo>
                    <a:pt x="1804631" y="0"/>
                  </a:moveTo>
                  <a:lnTo>
                    <a:pt x="2159780" y="2180596"/>
                  </a:lnTo>
                  <a:lnTo>
                    <a:pt x="0" y="2180596"/>
                  </a:lnTo>
                  <a:lnTo>
                    <a:pt x="483383" y="386707"/>
                  </a:lnTo>
                  <a:lnTo>
                    <a:pt x="1804631" y="0"/>
                  </a:lnTo>
                  <a:close/>
                </a:path>
              </a:pathLst>
            </a:custGeom>
            <a:solidFill>
              <a:srgbClr val="FFE1C2">
                <a:alpha val="100000"/>
              </a:srgbClr>
            </a:solidFill>
            <a:ln w="2857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8" name="形状3"/>
            <p:cNvSpPr txBox="1"/>
            <p:nvPr/>
          </p:nvSpPr>
          <p:spPr>
            <a:xfrm>
              <a:off x="632289" y="524774"/>
              <a:ext cx="1724025" cy="1976500"/>
            </a:xfrm>
            <a:custGeom>
              <a:avLst/>
              <a:gdLst>
                <a:gd name="connsiteX0" fmla="*/ 866460 w 1724025"/>
                <a:gd name="connsiteY0" fmla="*/ 0 h 1976500"/>
                <a:gd name="connsiteX1" fmla="*/ 1724025 w 1724025"/>
                <a:gd name="connsiteY1" fmla="*/ 919330 h 1976500"/>
                <a:gd name="connsiteX2" fmla="*/ 855718 w 1724025"/>
                <a:gd name="connsiteY2" fmla="*/ 1976500 h 1976500"/>
                <a:gd name="connsiteX3" fmla="*/ 0 w 1724025"/>
                <a:gd name="connsiteY3" fmla="*/ 1076493 h 1976500"/>
                <a:gd name="connsiteX4" fmla="*/ 866460 w 1724025"/>
                <a:gd name="connsiteY4" fmla="*/ 0 h 19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4025" h="1976500">
                  <a:moveTo>
                    <a:pt x="866460" y="0"/>
                  </a:moveTo>
                  <a:lnTo>
                    <a:pt x="1724025" y="919330"/>
                  </a:lnTo>
                  <a:lnTo>
                    <a:pt x="855718" y="1976500"/>
                  </a:lnTo>
                  <a:lnTo>
                    <a:pt x="0" y="1076493"/>
                  </a:lnTo>
                  <a:lnTo>
                    <a:pt x="866460" y="0"/>
                  </a:lnTo>
                  <a:close/>
                </a:path>
              </a:pathLst>
            </a:custGeom>
            <a:solidFill>
              <a:srgbClr val="C2FFDB">
                <a:alpha val="100000"/>
              </a:srgbClr>
            </a:solidFill>
            <a:ln w="2857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9" name="文本5"/>
            <p:cNvSpPr txBox="1"/>
            <p:nvPr/>
          </p:nvSpPr>
          <p:spPr>
            <a:xfrm>
              <a:off x="428654" y="309334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A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0" name="文本6"/>
            <p:cNvSpPr txBox="1"/>
            <p:nvPr/>
          </p:nvSpPr>
          <p:spPr>
            <a:xfrm>
              <a:off x="0" y="2277275"/>
              <a:ext cx="410750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B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1" name="文本7"/>
            <p:cNvSpPr txBox="1"/>
            <p:nvPr/>
          </p:nvSpPr>
          <p:spPr>
            <a:xfrm>
              <a:off x="2203237" y="0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D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2" name="文本8"/>
            <p:cNvSpPr txBox="1"/>
            <p:nvPr/>
          </p:nvSpPr>
          <p:spPr>
            <a:xfrm>
              <a:off x="166383" y="1228048"/>
              <a:ext cx="392208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E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3" name="文本9"/>
            <p:cNvSpPr txBox="1"/>
            <p:nvPr/>
          </p:nvSpPr>
          <p:spPr>
            <a:xfrm>
              <a:off x="2465413" y="2277418"/>
              <a:ext cx="410750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C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4" name="文本10"/>
            <p:cNvSpPr txBox="1"/>
            <p:nvPr/>
          </p:nvSpPr>
          <p:spPr>
            <a:xfrm>
              <a:off x="1280008" y="2412720"/>
              <a:ext cx="374142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F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5" name="文本11"/>
            <p:cNvSpPr txBox="1"/>
            <p:nvPr/>
          </p:nvSpPr>
          <p:spPr>
            <a:xfrm>
              <a:off x="2370744" y="1061428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G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6" name="文本12"/>
            <p:cNvSpPr txBox="1"/>
            <p:nvPr/>
          </p:nvSpPr>
          <p:spPr>
            <a:xfrm>
              <a:off x="1241727" y="104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H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</p:grpSp>
      <p:sp>
        <p:nvSpPr>
          <p:cNvPr id="17" name="形状1"/>
          <p:cNvSpPr txBox="1"/>
          <p:nvPr/>
        </p:nvSpPr>
        <p:spPr>
          <a:xfrm>
            <a:off x="9614811" y="2289000"/>
            <a:ext cx="1662947" cy="1801390"/>
          </a:xfrm>
          <a:prstGeom prst="line">
            <a:avLst/>
          </a:prstGeom>
          <a:ln w="28575">
            <a:solidFill>
              <a:srgbClr val="000000">
                <a:alpha val="100000"/>
              </a:srgbClr>
            </a:solidFill>
            <a:prstDash val="dash"/>
          </a:ln>
        </p:spPr>
        <p:txBody>
          <a:bodyPr anchor="ctr"/>
          <a:lstStyle/>
          <a:p>
            <a:pPr marL="0" algn="ctr"/>
          </a:p>
        </p:txBody>
      </p:sp>
      <p:grpSp>
        <p:nvGrpSpPr>
          <p:cNvPr id="18" name="组合2"/>
          <p:cNvGrpSpPr/>
          <p:nvPr/>
        </p:nvGrpSpPr>
        <p:grpSpPr>
          <a:xfrm>
            <a:off x="1698317" y="2053476"/>
            <a:ext cx="6966585" cy="3397250"/>
            <a:chOff x="0" y="0"/>
            <a:chExt cx="6966585" cy="3397250"/>
          </a:xfrm>
        </p:grpSpPr>
        <p:sp>
          <p:nvSpPr>
            <p:cNvPr id="19" name="形状4"/>
            <p:cNvSpPr txBox="1"/>
            <p:nvPr/>
          </p:nvSpPr>
          <p:spPr>
            <a:xfrm>
              <a:off x="0" y="0"/>
              <a:ext cx="6966585" cy="3397250"/>
            </a:xfrm>
            <a:custGeom>
              <a:avLst/>
              <a:gdLst>
                <a:gd name="connsiteX0" fmla="*/ 763685 w 6966575"/>
                <a:gd name="connsiteY0" fmla="*/ 0 h 3018015"/>
                <a:gd name="connsiteX1" fmla="*/ 6966575 w 6966575"/>
                <a:gd name="connsiteY1" fmla="*/ 0 h 3018015"/>
                <a:gd name="connsiteX2" fmla="*/ 6966575 w 6966575"/>
                <a:gd name="connsiteY2" fmla="*/ 2254330 h 3018015"/>
                <a:gd name="connsiteX3" fmla="*/ 6966575 w 6966575"/>
                <a:gd name="connsiteY3" fmla="*/ 2676102 h 3018015"/>
                <a:gd name="connsiteX4" fmla="*/ 0 w 6966575"/>
                <a:gd name="connsiteY4" fmla="*/ 3018015 h 3018015"/>
                <a:gd name="connsiteX5" fmla="*/ 0 w 6966575"/>
                <a:gd name="connsiteY5" fmla="*/ 763685 h 3018015"/>
                <a:gd name="connsiteX6" fmla="*/ 0 w 6966575"/>
                <a:gd name="connsiteY6" fmla="*/ 341913 h 3018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66575" h="3018015">
                  <a:moveTo>
                    <a:pt x="763685" y="0"/>
                  </a:moveTo>
                  <a:lnTo>
                    <a:pt x="6966575" y="0"/>
                  </a:lnTo>
                  <a:lnTo>
                    <a:pt x="6966575" y="2254330"/>
                  </a:lnTo>
                  <a:cubicBezTo>
                    <a:pt x="6966575" y="2676102"/>
                    <a:pt x="6624662" y="3018015"/>
                    <a:pt x="6202891" y="3018015"/>
                  </a:cubicBezTo>
                  <a:lnTo>
                    <a:pt x="0" y="3018015"/>
                  </a:lnTo>
                  <a:lnTo>
                    <a:pt x="0" y="763685"/>
                  </a:lnTo>
                  <a:cubicBezTo>
                    <a:pt x="0" y="341913"/>
                    <a:pt x="341913" y="0"/>
                    <a:pt x="763685" y="0"/>
                  </a:cubicBezTo>
                  <a:close/>
                </a:path>
              </a:pathLst>
            </a:custGeom>
            <a:solidFill>
              <a:srgbClr val="F5F0AC">
                <a:alpha val="100000"/>
              </a:srgbClr>
            </a:solidFill>
            <a:ln w="28575">
              <a:solidFill>
                <a:srgbClr val="000000">
                  <a:alpha val="100000"/>
                </a:srgbClr>
              </a:solidFill>
              <a:prstDash val="dash"/>
            </a:ln>
          </p:spPr>
          <p:txBody>
            <a:bodyPr anchor="t"/>
            <a:lstStyle/>
            <a:p>
              <a:pPr marL="0" algn="l">
                <a:lnSpc>
                  <a:spcPts val="4100"/>
                </a:lnSpc>
              </a:pPr>
              <a:r>
                <a:rPr lang="zh-CN" altLang="en-US" sz="2400" b="0" i="0" dirty="0">
                  <a:solidFill>
                    <a:srgbClr val="202E25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rPr>
                <a:t>    </a:t>
              </a:r>
              <a:r>
                <a:rPr lang="zh-CN" altLang="en-US" sz="24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如图，连接AC，</a:t>
              </a:r>
              <a:endParaRPr lang="zh-CN" altLang="en-US" sz="24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  <a:p>
              <a:pPr marL="0" algn="l">
                <a:lnSpc>
                  <a:spcPts val="3500"/>
                </a:lnSpc>
              </a:pPr>
              <a:r>
                <a:rPr lang="zh-CN" altLang="en-US" sz="24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∵E、F、G、H分别为AB，BC，CD，DA的中点，</a:t>
              </a:r>
              <a:endParaRPr lang="zh-CN" altLang="en-US" sz="24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  <a:p>
              <a:pPr marL="0" algn="l">
                <a:lnSpc>
                  <a:spcPts val="3500"/>
                </a:lnSpc>
              </a:pPr>
              <a:r>
                <a:rPr lang="zh-CN" altLang="en-US" sz="24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∴EF，GH分别为△ABC、△ADC的中位线，</a:t>
              </a:r>
              <a:endParaRPr lang="zh-CN" altLang="en-US" sz="24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  <a:p>
              <a:pPr marL="0" algn="l">
                <a:lnSpc>
                  <a:spcPts val="3500"/>
                </a:lnSpc>
              </a:pPr>
              <a:r>
                <a:rPr lang="zh-CN" altLang="en-US" sz="24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∴EF∥</a:t>
              </a:r>
              <a:r>
                <a:rPr lang="en-US" altLang="zh-CN" sz="24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=   </a:t>
              </a:r>
              <a:r>
                <a:rPr lang="zh-CN" altLang="en-US" sz="24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AC</a:t>
              </a:r>
              <a:endParaRPr lang="zh-CN" altLang="en-US" sz="24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  <a:p>
              <a:pPr marL="0" algn="l">
                <a:lnSpc>
                  <a:spcPts val="3500"/>
                </a:lnSpc>
              </a:pPr>
              <a:r>
                <a:rPr lang="en-US" altLang="zh-CN" sz="24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   </a:t>
              </a:r>
              <a:r>
                <a:rPr lang="zh-CN" altLang="en-US" sz="24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GH∥</a:t>
              </a:r>
              <a:r>
                <a:rPr lang="en-US" altLang="zh-CN" sz="24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=   </a:t>
              </a:r>
              <a:r>
                <a:rPr lang="zh-CN" altLang="en-US" sz="24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AC</a:t>
              </a:r>
              <a:endParaRPr lang="zh-CN" altLang="en-US" sz="24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  <a:p>
              <a:pPr marL="0" algn="l">
                <a:lnSpc>
                  <a:spcPts val="3500"/>
                </a:lnSpc>
              </a:pPr>
              <a:r>
                <a:rPr lang="zh-CN" altLang="en-US" sz="24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∴EF∥</a:t>
              </a:r>
              <a:r>
                <a:rPr lang="en-US" altLang="zh-CN" sz="24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=</a:t>
              </a:r>
              <a:r>
                <a:rPr lang="zh-CN" altLang="en-US" sz="24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GH</a:t>
              </a:r>
              <a:endParaRPr lang="zh-CN" altLang="en-US" sz="24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  <a:p>
              <a:pPr marL="0" algn="l">
                <a:lnSpc>
                  <a:spcPts val="3500"/>
                </a:lnSpc>
              </a:pPr>
              <a:r>
                <a:rPr lang="zh-CN" altLang="en-US" sz="24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∴四边形EFGH是平行四边形．</a:t>
              </a:r>
              <a:endParaRPr lang="zh-CN" altLang="en-US" sz="24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pic>
          <p:nvPicPr>
            <p:cNvPr id="20" name="公式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5038" y="1337529"/>
              <a:ext cx="345763" cy="721776"/>
            </a:xfrm>
            <a:prstGeom prst="rect">
              <a:avLst/>
            </a:prstGeom>
          </p:spPr>
        </p:pic>
        <p:pic>
          <p:nvPicPr>
            <p:cNvPr id="21" name="公式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5035" y="1805736"/>
              <a:ext cx="345763" cy="721776"/>
            </a:xfrm>
            <a:prstGeom prst="rect">
              <a:avLst/>
            </a:prstGeom>
          </p:spPr>
        </p:pic>
      </p:grpSp>
      <p:sp>
        <p:nvSpPr>
          <p:cNvPr id="22" name="文本4"/>
          <p:cNvSpPr txBox="1"/>
          <p:nvPr/>
        </p:nvSpPr>
        <p:spPr>
          <a:xfrm>
            <a:off x="633730" y="804545"/>
            <a:ext cx="10495915" cy="110172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5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已知：如图所示，点E、F、G、H分别为AB，BC，CD，DA的中点，</a:t>
            </a:r>
            <a:endParaRPr lang="zh-CN" altLang="en-US" sz="2800" b="1" i="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ts val="35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求证：四边形EFGH为平行四边形</a:t>
            </a:r>
            <a:endParaRPr lang="zh-CN" altLang="en-US" sz="2800" b="1" i="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 animBg="1"/>
      <p:bldP spid="5" grpId="0" animBg="1"/>
      <p:bldP spid="17" grpId="0" animBg="1"/>
      <p:bldP spid="18" grpId="0" bldLvl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" y="305"/>
            <a:ext cx="12192591" cy="6858000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2094865" y="194945"/>
            <a:ext cx="6932930" cy="79502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探究</a:t>
            </a:r>
            <a:r>
              <a:rPr lang="zh-CN" altLang="en-US" sz="3000" b="1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特殊四边形</a:t>
            </a:r>
            <a:r>
              <a:rPr lang="zh-CN" altLang="en-US" sz="3000" b="1" dirty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</a:t>
            </a:r>
            <a:r>
              <a:rPr lang="zh-CN" altLang="en-US" sz="3000" b="1" dirty="0">
                <a:solidFill>
                  <a:srgbClr val="202E2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中点四边形的形状</a:t>
            </a:r>
            <a:endParaRPr lang="zh-CN" altLang="en-US" sz="3000" b="1" dirty="0">
              <a:solidFill>
                <a:srgbClr val="202E25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algn="l"/>
            <a:r>
              <a:rPr lang="zh-CN" altLang="en-US" sz="3200" b="1" dirty="0">
                <a:solidFill>
                  <a:srgbClr val="202E2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3200" b="1" dirty="0">
                <a:solidFill>
                  <a:srgbClr val="202E2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endParaRPr lang="zh-CN" altLang="en-US" sz="3200" b="1" i="0" dirty="0">
              <a:solidFill>
                <a:srgbClr val="202E25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/>
            <a:endParaRPr lang="zh-CN" altLang="en-US" sz="3200" b="1" i="0" dirty="0">
              <a:solidFill>
                <a:srgbClr val="202E25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2390" y="1137285"/>
            <a:ext cx="12119610" cy="161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请借助刻度尺、量角器等工具，量一量中点四边形的边、角等，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猜想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平行四边形（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组）、矩形（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组）、菱形（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组）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正方形（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组）、等腰梯形（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组）的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中点四边形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是什么形状？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文本1"/>
          <p:cNvSpPr txBox="1"/>
          <p:nvPr/>
        </p:nvSpPr>
        <p:spPr>
          <a:xfrm>
            <a:off x="725805" y="194945"/>
            <a:ext cx="1995170" cy="69342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CC701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探究</a:t>
            </a:r>
            <a:r>
              <a:rPr lang="en-US" altLang="zh-CN" sz="3000" b="0" i="0" dirty="0">
                <a:solidFill>
                  <a:srgbClr val="CC701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3000" b="0" i="0" dirty="0">
              <a:solidFill>
                <a:srgbClr val="CC7014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0" name="表格 59"/>
          <p:cNvGraphicFramePr/>
          <p:nvPr>
            <p:custDataLst>
              <p:tags r:id="rId3"/>
            </p:custDataLst>
          </p:nvPr>
        </p:nvGraphicFramePr>
        <p:xfrm>
          <a:off x="866140" y="3538855"/>
          <a:ext cx="10568940" cy="1936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5015"/>
                <a:gridCol w="1988820"/>
                <a:gridCol w="1605915"/>
                <a:gridCol w="1426210"/>
                <a:gridCol w="1761490"/>
                <a:gridCol w="1761490"/>
              </a:tblGrid>
              <a:tr h="9683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FF0000"/>
                          </a:solidFill>
                        </a:rPr>
                        <a:t>原四边形</a:t>
                      </a:r>
                      <a:endParaRPr lang="zh-CN" altLang="en-US" sz="2800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平行四边形</a:t>
                      </a:r>
                      <a:endParaRPr lang="zh-CN" altLang="en-US" sz="2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矩形</a:t>
                      </a:r>
                      <a:endParaRPr lang="zh-CN" altLang="en-US" sz="2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菱形</a:t>
                      </a:r>
                      <a:endParaRPr lang="zh-CN" altLang="en-US" sz="2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正方形</a:t>
                      </a:r>
                      <a:endParaRPr lang="zh-CN" altLang="en-US" sz="2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等腰梯形</a:t>
                      </a:r>
                      <a:endParaRPr lang="zh-CN" altLang="en-US" sz="2800"/>
                    </a:p>
                  </a:txBody>
                  <a:tcPr anchor="ctr" anchorCtr="0"/>
                </a:tc>
              </a:tr>
              <a:tr h="9683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中点四边形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61" name="文本框 60"/>
          <p:cNvSpPr txBox="1"/>
          <p:nvPr/>
        </p:nvSpPr>
        <p:spPr>
          <a:xfrm>
            <a:off x="2850515" y="4717415"/>
            <a:ext cx="2288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dk1"/>
                </a:solidFill>
                <a:sym typeface="+mn-ea"/>
              </a:rPr>
              <a:t>平行四边形</a:t>
            </a:r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4851400" y="4717415"/>
            <a:ext cx="1713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solidFill>
                  <a:schemeClr val="dk1"/>
                </a:solidFill>
                <a:sym typeface="+mn-ea"/>
              </a:rPr>
              <a:t>菱形</a:t>
            </a:r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6779895" y="4717415"/>
            <a:ext cx="958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solidFill>
                  <a:schemeClr val="dk1"/>
                </a:solidFill>
                <a:sym typeface="+mn-ea"/>
              </a:rPr>
              <a:t>矩形</a:t>
            </a:r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8074660" y="4717415"/>
            <a:ext cx="15576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solidFill>
                  <a:schemeClr val="dk1"/>
                </a:solidFill>
                <a:sym typeface="+mn-ea"/>
              </a:rPr>
              <a:t>正方形</a:t>
            </a:r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9632315" y="4717415"/>
            <a:ext cx="2060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solidFill>
                  <a:schemeClr val="dk1"/>
                </a:solidFill>
                <a:sym typeface="+mn-ea"/>
              </a:rPr>
              <a:t>菱形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  <p:bldP spid="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" y="305"/>
            <a:ext cx="12192591" cy="6858000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563245" y="324485"/>
            <a:ext cx="9307195" cy="58483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en-US" altLang="zh-CN" sz="3200" b="1" i="0" dirty="0">
                <a:solidFill>
                  <a:srgbClr val="202E2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 i="0" dirty="0">
                <a:solidFill>
                  <a:srgbClr val="202E2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任意</a:t>
            </a:r>
            <a:r>
              <a:rPr lang="zh-CN" altLang="en-US" sz="3200" b="1" i="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矩形</a:t>
            </a:r>
            <a:r>
              <a:rPr lang="zh-CN" altLang="en-US" sz="3200" b="1" i="0" dirty="0">
                <a:solidFill>
                  <a:srgbClr val="202E2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的中点四边形是什么形状？为什么？</a:t>
            </a:r>
            <a:endParaRPr lang="zh-CN" altLang="en-US" sz="3200" b="1" i="0" dirty="0">
              <a:solidFill>
                <a:srgbClr val="202E25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4" name="组合1"/>
          <p:cNvGrpSpPr/>
          <p:nvPr/>
        </p:nvGrpSpPr>
        <p:grpSpPr>
          <a:xfrm>
            <a:off x="563013" y="2162756"/>
            <a:ext cx="3910673" cy="2778836"/>
            <a:chOff x="0" y="0"/>
            <a:chExt cx="3910673" cy="2778836"/>
          </a:xfrm>
        </p:grpSpPr>
        <p:sp>
          <p:nvSpPr>
            <p:cNvPr id="5" name="文本3"/>
            <p:cNvSpPr txBox="1"/>
            <p:nvPr/>
          </p:nvSpPr>
          <p:spPr>
            <a:xfrm>
              <a:off x="0" y="2073326"/>
              <a:ext cx="410750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B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6" name="文本4"/>
            <p:cNvSpPr txBox="1"/>
            <p:nvPr/>
          </p:nvSpPr>
          <p:spPr>
            <a:xfrm>
              <a:off x="3491170" y="2072773"/>
              <a:ext cx="410750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C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7" name="文本5"/>
            <p:cNvSpPr txBox="1"/>
            <p:nvPr/>
          </p:nvSpPr>
          <p:spPr>
            <a:xfrm>
              <a:off x="3449450" y="163230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D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8" name="文本6"/>
            <p:cNvSpPr txBox="1"/>
            <p:nvPr/>
          </p:nvSpPr>
          <p:spPr>
            <a:xfrm>
              <a:off x="1724749" y="0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H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9" name="文本7"/>
            <p:cNvSpPr txBox="1"/>
            <p:nvPr/>
          </p:nvSpPr>
          <p:spPr>
            <a:xfrm>
              <a:off x="18412" y="1117883"/>
              <a:ext cx="392208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E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0" name="文本8"/>
            <p:cNvSpPr txBox="1"/>
            <p:nvPr/>
          </p:nvSpPr>
          <p:spPr>
            <a:xfrm>
              <a:off x="1758677" y="2208638"/>
              <a:ext cx="374142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F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1" name="文本9"/>
            <p:cNvSpPr txBox="1"/>
            <p:nvPr/>
          </p:nvSpPr>
          <p:spPr>
            <a:xfrm>
              <a:off x="3481699" y="1118083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G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2" name="文本10"/>
            <p:cNvSpPr txBox="1"/>
            <p:nvPr/>
          </p:nvSpPr>
          <p:spPr>
            <a:xfrm>
              <a:off x="86" y="163268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A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3" name="形状3"/>
            <p:cNvSpPr txBox="1"/>
            <p:nvPr/>
          </p:nvSpPr>
          <p:spPr>
            <a:xfrm>
              <a:off x="346101" y="490680"/>
              <a:ext cx="3233623" cy="1823637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2857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4" name="形状4"/>
            <p:cNvSpPr txBox="1"/>
            <p:nvPr/>
          </p:nvSpPr>
          <p:spPr>
            <a:xfrm>
              <a:off x="346101" y="514731"/>
              <a:ext cx="3218878" cy="1785061"/>
            </a:xfrm>
            <a:custGeom>
              <a:avLst/>
              <a:gdLst>
                <a:gd name="connsiteX0" fmla="*/ 1609439 w 3218878"/>
                <a:gd name="connsiteY0" fmla="*/ 0 h 1785061"/>
                <a:gd name="connsiteX1" fmla="*/ 3218879 w 3218878"/>
                <a:gd name="connsiteY1" fmla="*/ 892531 h 1785061"/>
                <a:gd name="connsiteX2" fmla="*/ 1609439 w 3218878"/>
                <a:gd name="connsiteY2" fmla="*/ 1785061 h 1785061"/>
                <a:gd name="connsiteX3" fmla="*/ 0 w 3218878"/>
                <a:gd name="connsiteY3" fmla="*/ 892531 h 1785061"/>
                <a:gd name="connsiteX4" fmla="*/ 1609439 w 3218878"/>
                <a:gd name="connsiteY4" fmla="*/ 0 h 1785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8879" h="1785061">
                  <a:moveTo>
                    <a:pt x="1609439" y="0"/>
                  </a:moveTo>
                  <a:lnTo>
                    <a:pt x="3218879" y="892531"/>
                  </a:lnTo>
                  <a:lnTo>
                    <a:pt x="1609439" y="1785061"/>
                  </a:lnTo>
                  <a:lnTo>
                    <a:pt x="0" y="892531"/>
                  </a:lnTo>
                  <a:lnTo>
                    <a:pt x="1609439" y="0"/>
                  </a:lnTo>
                  <a:close/>
                </a:path>
              </a:pathLst>
            </a:custGeom>
            <a:solidFill>
              <a:srgbClr val="FFE1C2">
                <a:alpha val="100000"/>
              </a:srgbClr>
            </a:solidFill>
            <a:ln w="2857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</p:grpSp>
      <p:sp>
        <p:nvSpPr>
          <p:cNvPr id="15" name="形状1"/>
          <p:cNvSpPr txBox="1"/>
          <p:nvPr/>
        </p:nvSpPr>
        <p:spPr>
          <a:xfrm>
            <a:off x="955140" y="2649303"/>
            <a:ext cx="3125954" cy="1804771"/>
          </a:xfrm>
          <a:prstGeom prst="line">
            <a:avLst/>
          </a:prstGeom>
          <a:ln w="28575">
            <a:solidFill>
              <a:srgbClr val="000000">
                <a:alpha val="100000"/>
              </a:srgbClr>
            </a:solidFill>
            <a:prstDash val="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6" name="形状2"/>
          <p:cNvSpPr txBox="1"/>
          <p:nvPr/>
        </p:nvSpPr>
        <p:spPr>
          <a:xfrm rot="18270000">
            <a:off x="883560" y="2754183"/>
            <a:ext cx="3261073" cy="1641706"/>
          </a:xfrm>
          <a:prstGeom prst="line">
            <a:avLst/>
          </a:prstGeom>
          <a:ln w="28575">
            <a:solidFill>
              <a:srgbClr val="000000">
                <a:alpha val="100000"/>
              </a:srgbClr>
            </a:solidFill>
            <a:prstDash val="dash"/>
          </a:ln>
        </p:spPr>
        <p:txBody>
          <a:bodyPr anchor="ctr"/>
          <a:lstStyle/>
          <a:p>
            <a:pPr marL="0" algn="ctr"/>
          </a:p>
        </p:txBody>
      </p:sp>
      <p:grpSp>
        <p:nvGrpSpPr>
          <p:cNvPr id="17" name="组合2"/>
          <p:cNvGrpSpPr/>
          <p:nvPr/>
        </p:nvGrpSpPr>
        <p:grpSpPr>
          <a:xfrm>
            <a:off x="921325" y="5189725"/>
            <a:ext cx="9320250" cy="584803"/>
            <a:chOff x="0" y="0"/>
            <a:chExt cx="9320250" cy="584803"/>
          </a:xfrm>
        </p:grpSpPr>
        <p:sp>
          <p:nvSpPr>
            <p:cNvPr id="18" name="文本11"/>
            <p:cNvSpPr txBox="1"/>
            <p:nvPr/>
          </p:nvSpPr>
          <p:spPr>
            <a:xfrm>
              <a:off x="519150" y="0"/>
              <a:ext cx="8801100" cy="58480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600" b="1" i="0" dirty="0">
                  <a:solidFill>
                    <a:srgbClr val="202E25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结论：任意</a:t>
              </a:r>
              <a:r>
                <a:rPr lang="zh-CN" altLang="en-US" sz="3600" b="1" i="0" dirty="0">
                  <a:solidFill>
                    <a:srgbClr val="FF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矩</a:t>
              </a:r>
              <a:r>
                <a:rPr lang="zh-CN" altLang="en-US" sz="3600" b="1" i="0" dirty="0">
                  <a:solidFill>
                    <a:srgbClr val="202E25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形的</a:t>
              </a:r>
              <a:r>
                <a:rPr lang="zh-CN" altLang="en-US" sz="3600" b="1" i="0" dirty="0">
                  <a:solidFill>
                    <a:srgbClr val="FF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中</a:t>
              </a:r>
              <a:r>
                <a:rPr lang="zh-CN" altLang="en-US" sz="3600" b="1" i="0" dirty="0">
                  <a:solidFill>
                    <a:srgbClr val="202E25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点四边形是</a:t>
              </a:r>
              <a:r>
                <a:rPr lang="zh-CN" altLang="en-US" sz="3600" b="1" i="0" dirty="0">
                  <a:solidFill>
                    <a:srgbClr val="FF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菱形</a:t>
              </a:r>
              <a:endParaRPr lang="zh-CN" altLang="en-US" sz="3600" b="1" i="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" name="形状5"/>
            <p:cNvSpPr txBox="1"/>
            <p:nvPr/>
          </p:nvSpPr>
          <p:spPr>
            <a:xfrm>
              <a:off x="0" y="40024"/>
              <a:ext cx="504867" cy="504867"/>
            </a:xfrm>
            <a:custGeom>
              <a:avLst/>
              <a:gdLst>
                <a:gd name="connsiteX0" fmla="*/ 252433 w 504867"/>
                <a:gd name="connsiteY0" fmla="*/ 0 h 504867"/>
                <a:gd name="connsiteX1" fmla="*/ 391849 w 504867"/>
                <a:gd name="connsiteY1" fmla="*/ 0 h 504867"/>
                <a:gd name="connsiteX2" fmla="*/ 504867 w 504867"/>
                <a:gd name="connsiteY2" fmla="*/ 391849 h 504867"/>
                <a:gd name="connsiteX3" fmla="*/ 113018 w 504867"/>
                <a:gd name="connsiteY3" fmla="*/ 504867 h 504867"/>
                <a:gd name="connsiteX4" fmla="*/ 0 w 504867"/>
                <a:gd name="connsiteY4" fmla="*/ 113018 h 504867"/>
                <a:gd name="connsiteX0-1" fmla="*/ 378650 w 504867"/>
                <a:gd name="connsiteY0-2" fmla="*/ 137538 h 504867"/>
                <a:gd name="connsiteX1-3" fmla="*/ 397661 w 504867"/>
                <a:gd name="connsiteY1-4" fmla="*/ 137538 h 504867"/>
                <a:gd name="connsiteX2-5" fmla="*/ 413073 w 504867"/>
                <a:gd name="connsiteY2-6" fmla="*/ 208783 h 504867"/>
                <a:gd name="connsiteX3-7" fmla="*/ 359639 w 504867"/>
                <a:gd name="connsiteY3-8" fmla="*/ 229332 h 504867"/>
                <a:gd name="connsiteX4-9" fmla="*/ 344227 w 504867"/>
                <a:gd name="connsiteY4-10" fmla="*/ 158087 h 504867"/>
                <a:gd name="connsiteX0-11" fmla="*/ 126217 w 504867"/>
                <a:gd name="connsiteY0-12" fmla="*/ 137538 h 504867"/>
                <a:gd name="connsiteX1-13" fmla="*/ 145228 w 504867"/>
                <a:gd name="connsiteY1-14" fmla="*/ 137538 h 504867"/>
                <a:gd name="connsiteX2-15" fmla="*/ 160639 w 504867"/>
                <a:gd name="connsiteY2-16" fmla="*/ 208783 h 504867"/>
                <a:gd name="connsiteX3-17" fmla="*/ 107206 w 504867"/>
                <a:gd name="connsiteY3-18" fmla="*/ 229332 h 504867"/>
                <a:gd name="connsiteX4-19" fmla="*/ 91794 w 504867"/>
                <a:gd name="connsiteY4-20" fmla="*/ 158087 h 504867"/>
                <a:gd name="connsiteX0-21" fmla="*/ 95387 w 504867"/>
                <a:gd name="connsiteY0-22" fmla="*/ 297871 h 504867"/>
                <a:gd name="connsiteX1-23" fmla="*/ 95387 w 504867"/>
                <a:gd name="connsiteY1-24" fmla="*/ 287350 h 504867"/>
                <a:gd name="connsiteX2-25" fmla="*/ 124958 w 504867"/>
                <a:gd name="connsiteY2-26" fmla="*/ 278821 h 504867"/>
                <a:gd name="connsiteX3-27" fmla="*/ 135539 w 504867"/>
                <a:gd name="connsiteY3-28" fmla="*/ 312229 h 504867"/>
                <a:gd name="connsiteX4-29" fmla="*/ 141627 w 504867"/>
                <a:gd name="connsiteY4-30" fmla="*/ 326052 h 504867"/>
                <a:gd name="connsiteX5" fmla="*/ 151775 w 504867"/>
                <a:gd name="connsiteY5" fmla="*/ 339239 h 504867"/>
                <a:gd name="connsiteX6" fmla="*/ 165850 w 504867"/>
                <a:gd name="connsiteY6" fmla="*/ 351280 h 504867"/>
                <a:gd name="connsiteX7" fmla="*/ 183486 w 504867"/>
                <a:gd name="connsiteY7" fmla="*/ 361555 h 504867"/>
                <a:gd name="connsiteX8" fmla="*/ 204175 w 504867"/>
                <a:gd name="connsiteY8" fmla="*/ 369486 h 504867"/>
                <a:gd name="connsiteX9" fmla="*/ 227349 w 504867"/>
                <a:gd name="connsiteY9" fmla="*/ 374567 h 504867"/>
                <a:gd name="connsiteX10" fmla="*/ 252433 w 504867"/>
                <a:gd name="connsiteY10" fmla="*/ 376353 h 504867"/>
                <a:gd name="connsiteX11" fmla="*/ 277518 w 504867"/>
                <a:gd name="connsiteY11" fmla="*/ 374567 h 504867"/>
                <a:gd name="connsiteX12" fmla="*/ 300692 w 504867"/>
                <a:gd name="connsiteY12" fmla="*/ 369486 h 504867"/>
                <a:gd name="connsiteX13" fmla="*/ 321381 w 504867"/>
                <a:gd name="connsiteY13" fmla="*/ 361555 h 504867"/>
                <a:gd name="connsiteX14" fmla="*/ 339017 w 504867"/>
                <a:gd name="connsiteY14" fmla="*/ 351280 h 504867"/>
                <a:gd name="connsiteX15" fmla="*/ 353092 w 504867"/>
                <a:gd name="connsiteY15" fmla="*/ 339239 h 504867"/>
                <a:gd name="connsiteX16" fmla="*/ 363240 w 504867"/>
                <a:gd name="connsiteY16" fmla="*/ 326052 h 504867"/>
                <a:gd name="connsiteX17" fmla="*/ 369328 w 504867"/>
                <a:gd name="connsiteY17" fmla="*/ 312229 h 504867"/>
                <a:gd name="connsiteX18" fmla="*/ 371380 w 504867"/>
                <a:gd name="connsiteY18" fmla="*/ 297871 h 504867"/>
                <a:gd name="connsiteX19" fmla="*/ 371380 w 504867"/>
                <a:gd name="connsiteY19" fmla="*/ 287350 h 504867"/>
                <a:gd name="connsiteX20" fmla="*/ 400951 w 504867"/>
                <a:gd name="connsiteY20" fmla="*/ 278821 h 504867"/>
                <a:gd name="connsiteX21" fmla="*/ 405925 w 504867"/>
                <a:gd name="connsiteY21" fmla="*/ 322825 h 504867"/>
                <a:gd name="connsiteX22" fmla="*/ 395932 w 504867"/>
                <a:gd name="connsiteY22" fmla="*/ 345618 h 504867"/>
                <a:gd name="connsiteX23" fmla="*/ 380633 w 504867"/>
                <a:gd name="connsiteY23" fmla="*/ 365565 h 504867"/>
                <a:gd name="connsiteX24" fmla="*/ 361007 w 504867"/>
                <a:gd name="connsiteY24" fmla="*/ 382393 h 504867"/>
                <a:gd name="connsiteX25" fmla="*/ 337797 w 504867"/>
                <a:gd name="connsiteY25" fmla="*/ 395937 h 504867"/>
                <a:gd name="connsiteX26" fmla="*/ 311604 w 504867"/>
                <a:gd name="connsiteY26" fmla="*/ 405990 h 504867"/>
                <a:gd name="connsiteX27" fmla="*/ 282971 w 504867"/>
                <a:gd name="connsiteY27" fmla="*/ 412275 h 504867"/>
                <a:gd name="connsiteX28" fmla="*/ 252433 w 504867"/>
                <a:gd name="connsiteY28" fmla="*/ 414453 h 504867"/>
                <a:gd name="connsiteX29" fmla="*/ 221896 w 504867"/>
                <a:gd name="connsiteY29" fmla="*/ 412275 h 504867"/>
                <a:gd name="connsiteX30" fmla="*/ 193263 w 504867"/>
                <a:gd name="connsiteY30" fmla="*/ 405990 h 504867"/>
                <a:gd name="connsiteX31" fmla="*/ 167070 w 504867"/>
                <a:gd name="connsiteY31" fmla="*/ 395937 h 504867"/>
                <a:gd name="connsiteX32" fmla="*/ 143860 w 504867"/>
                <a:gd name="connsiteY32" fmla="*/ 382393 h 504867"/>
                <a:gd name="connsiteX33" fmla="*/ 124234 w 504867"/>
                <a:gd name="connsiteY33" fmla="*/ 365565 h 504867"/>
                <a:gd name="connsiteX34" fmla="*/ 108935 w 504867"/>
                <a:gd name="connsiteY34" fmla="*/ 345618 h 504867"/>
                <a:gd name="connsiteX35" fmla="*/ 98942 w 504867"/>
                <a:gd name="connsiteY35" fmla="*/ 322825 h 504867"/>
                <a:gd name="connsiteX36" fmla="*/ 95387 w 504867"/>
                <a:gd name="connsiteY36" fmla="*/ 297871 h 5048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04867" h="504867">
                  <a:moveTo>
                    <a:pt x="252433" y="0"/>
                  </a:moveTo>
                  <a:cubicBezTo>
                    <a:pt x="391849" y="0"/>
                    <a:pt x="504867" y="113018"/>
                    <a:pt x="504867" y="252433"/>
                  </a:cubicBezTo>
                  <a:cubicBezTo>
                    <a:pt x="504867" y="391849"/>
                    <a:pt x="391849" y="504867"/>
                    <a:pt x="252433" y="504867"/>
                  </a:cubicBezTo>
                  <a:cubicBezTo>
                    <a:pt x="113018" y="504867"/>
                    <a:pt x="0" y="391849"/>
                    <a:pt x="0" y="252433"/>
                  </a:cubicBezTo>
                  <a:cubicBezTo>
                    <a:pt x="0" y="113018"/>
                    <a:pt x="113018" y="0"/>
                    <a:pt x="252433" y="0"/>
                  </a:cubicBezTo>
                  <a:close/>
                </a:path>
                <a:path w="504867" h="504867">
                  <a:moveTo>
                    <a:pt x="378650" y="137538"/>
                  </a:moveTo>
                  <a:cubicBezTo>
                    <a:pt x="397661" y="137538"/>
                    <a:pt x="413073" y="158087"/>
                    <a:pt x="413073" y="183435"/>
                  </a:cubicBezTo>
                  <a:cubicBezTo>
                    <a:pt x="413073" y="208783"/>
                    <a:pt x="397661" y="229332"/>
                    <a:pt x="378650" y="229332"/>
                  </a:cubicBezTo>
                  <a:cubicBezTo>
                    <a:pt x="359639" y="229332"/>
                    <a:pt x="344227" y="208783"/>
                    <a:pt x="344227" y="183435"/>
                  </a:cubicBezTo>
                  <a:cubicBezTo>
                    <a:pt x="344227" y="158087"/>
                    <a:pt x="359639" y="137538"/>
                    <a:pt x="378650" y="137538"/>
                  </a:cubicBezTo>
                  <a:close/>
                </a:path>
                <a:path w="504867" h="504867">
                  <a:moveTo>
                    <a:pt x="126217" y="137538"/>
                  </a:moveTo>
                  <a:cubicBezTo>
                    <a:pt x="145228" y="137538"/>
                    <a:pt x="160639" y="158087"/>
                    <a:pt x="160639" y="183435"/>
                  </a:cubicBezTo>
                  <a:cubicBezTo>
                    <a:pt x="160639" y="208783"/>
                    <a:pt x="145228" y="229332"/>
                    <a:pt x="126217" y="229332"/>
                  </a:cubicBezTo>
                  <a:cubicBezTo>
                    <a:pt x="107206" y="229332"/>
                    <a:pt x="91794" y="208783"/>
                    <a:pt x="91794" y="183435"/>
                  </a:cubicBezTo>
                  <a:cubicBezTo>
                    <a:pt x="91794" y="158087"/>
                    <a:pt x="107206" y="137538"/>
                    <a:pt x="126217" y="137538"/>
                  </a:cubicBezTo>
                  <a:close/>
                </a:path>
                <a:path w="504867" h="504867">
                  <a:moveTo>
                    <a:pt x="95387" y="297871"/>
                  </a:moveTo>
                  <a:cubicBezTo>
                    <a:pt x="95387" y="287350"/>
                    <a:pt x="103915" y="278821"/>
                    <a:pt x="114437" y="278821"/>
                  </a:cubicBezTo>
                  <a:cubicBezTo>
                    <a:pt x="124958" y="278821"/>
                    <a:pt x="133487" y="287350"/>
                    <a:pt x="133487" y="297871"/>
                  </a:cubicBezTo>
                  <a:lnTo>
                    <a:pt x="135539" y="312229"/>
                  </a:lnTo>
                  <a:lnTo>
                    <a:pt x="141627" y="326052"/>
                  </a:lnTo>
                  <a:lnTo>
                    <a:pt x="151775" y="339239"/>
                  </a:lnTo>
                  <a:lnTo>
                    <a:pt x="165850" y="351280"/>
                  </a:lnTo>
                  <a:lnTo>
                    <a:pt x="183486" y="361555"/>
                  </a:lnTo>
                  <a:lnTo>
                    <a:pt x="204175" y="369486"/>
                  </a:lnTo>
                  <a:lnTo>
                    <a:pt x="227349" y="374567"/>
                  </a:lnTo>
                  <a:lnTo>
                    <a:pt x="252433" y="376353"/>
                  </a:lnTo>
                  <a:lnTo>
                    <a:pt x="277518" y="374567"/>
                  </a:lnTo>
                  <a:lnTo>
                    <a:pt x="300692" y="369486"/>
                  </a:lnTo>
                  <a:lnTo>
                    <a:pt x="321381" y="361555"/>
                  </a:lnTo>
                  <a:lnTo>
                    <a:pt x="339017" y="351280"/>
                  </a:lnTo>
                  <a:lnTo>
                    <a:pt x="353092" y="339239"/>
                  </a:lnTo>
                  <a:lnTo>
                    <a:pt x="363240" y="326052"/>
                  </a:lnTo>
                  <a:lnTo>
                    <a:pt x="369328" y="312229"/>
                  </a:lnTo>
                  <a:lnTo>
                    <a:pt x="371380" y="297871"/>
                  </a:lnTo>
                  <a:cubicBezTo>
                    <a:pt x="371380" y="287350"/>
                    <a:pt x="379909" y="278821"/>
                    <a:pt x="390430" y="278821"/>
                  </a:cubicBezTo>
                  <a:cubicBezTo>
                    <a:pt x="400951" y="278821"/>
                    <a:pt x="409480" y="287350"/>
                    <a:pt x="409480" y="297871"/>
                  </a:cubicBezTo>
                  <a:lnTo>
                    <a:pt x="405925" y="322825"/>
                  </a:lnTo>
                  <a:lnTo>
                    <a:pt x="395932" y="345618"/>
                  </a:lnTo>
                  <a:lnTo>
                    <a:pt x="380633" y="365565"/>
                  </a:lnTo>
                  <a:lnTo>
                    <a:pt x="361007" y="382393"/>
                  </a:lnTo>
                  <a:lnTo>
                    <a:pt x="337797" y="395937"/>
                  </a:lnTo>
                  <a:lnTo>
                    <a:pt x="311604" y="405990"/>
                  </a:lnTo>
                  <a:lnTo>
                    <a:pt x="282971" y="412275"/>
                  </a:lnTo>
                  <a:lnTo>
                    <a:pt x="252433" y="414453"/>
                  </a:lnTo>
                  <a:lnTo>
                    <a:pt x="221896" y="412275"/>
                  </a:lnTo>
                  <a:lnTo>
                    <a:pt x="193263" y="405990"/>
                  </a:lnTo>
                  <a:lnTo>
                    <a:pt x="167070" y="395937"/>
                  </a:lnTo>
                  <a:lnTo>
                    <a:pt x="143860" y="382393"/>
                  </a:lnTo>
                  <a:lnTo>
                    <a:pt x="124234" y="365565"/>
                  </a:lnTo>
                  <a:lnTo>
                    <a:pt x="108935" y="345618"/>
                  </a:lnTo>
                  <a:lnTo>
                    <a:pt x="98942" y="322825"/>
                  </a:lnTo>
                  <a:lnTo>
                    <a:pt x="95387" y="297871"/>
                  </a:lnTo>
                  <a:close/>
                </a:path>
              </a:pathLst>
            </a:custGeom>
            <a:solidFill>
              <a:srgbClr val="F5F0AC">
                <a:alpha val="100000"/>
              </a:srgbClr>
            </a:solidFill>
            <a:ln w="2857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</p:grpSp>
      <p:sp>
        <p:nvSpPr>
          <p:cNvPr id="24" name="文本2"/>
          <p:cNvSpPr txBox="1"/>
          <p:nvPr/>
        </p:nvSpPr>
        <p:spPr>
          <a:xfrm>
            <a:off x="563245" y="1132205"/>
            <a:ext cx="10269220" cy="110172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5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已知：如图所示，点E、F、G、H分别为矩形ABCD各边的中点，</a:t>
            </a:r>
            <a:endParaRPr lang="zh-CN" altLang="en-US" sz="2800" b="1" i="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ts val="35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求证：四边形EFGH为菱形</a:t>
            </a:r>
            <a:endParaRPr lang="zh-CN" altLang="en-US" sz="2800" b="1" i="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596890" y="4453890"/>
            <a:ext cx="26231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矩中菱</a:t>
            </a:r>
            <a:r>
              <a:rPr lang="en-US" altLang="zh-CN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4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5" grpId="0" animBg="1"/>
      <p:bldP spid="16" grpId="0" animBg="1"/>
      <p:bldP spid="17" grpId="0" bldLvl="0" animBg="1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" y="305"/>
            <a:ext cx="12192591" cy="6858000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140970" y="165100"/>
            <a:ext cx="9133840" cy="58483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en-US" altLang="zh-CN" sz="3200" b="1" i="0" dirty="0">
                <a:solidFill>
                  <a:srgbClr val="202E2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 i="0" dirty="0">
                <a:solidFill>
                  <a:srgbClr val="202E2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任意</a:t>
            </a:r>
            <a:r>
              <a:rPr lang="zh-CN" altLang="en-US" sz="3200" b="1" i="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菱形</a:t>
            </a:r>
            <a:r>
              <a:rPr lang="zh-CN" altLang="en-US" sz="3200" b="1" i="0" dirty="0">
                <a:solidFill>
                  <a:srgbClr val="202E2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的中点四边形是什么形状？为什么？</a:t>
            </a:r>
            <a:endParaRPr lang="zh-CN" altLang="en-US" sz="3200" b="1" i="0" dirty="0">
              <a:solidFill>
                <a:srgbClr val="202E25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1"/>
          <p:cNvGrpSpPr/>
          <p:nvPr/>
        </p:nvGrpSpPr>
        <p:grpSpPr>
          <a:xfrm>
            <a:off x="140865" y="1717624"/>
            <a:ext cx="4826533" cy="2878372"/>
            <a:chOff x="0" y="0"/>
            <a:chExt cx="4826533" cy="2878372"/>
          </a:xfrm>
        </p:grpSpPr>
        <p:sp>
          <p:nvSpPr>
            <p:cNvPr id="5" name="文本7"/>
            <p:cNvSpPr txBox="1"/>
            <p:nvPr/>
          </p:nvSpPr>
          <p:spPr>
            <a:xfrm>
              <a:off x="0" y="1181805"/>
              <a:ext cx="410750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B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6" name="文本8"/>
            <p:cNvSpPr txBox="1"/>
            <p:nvPr/>
          </p:nvSpPr>
          <p:spPr>
            <a:xfrm>
              <a:off x="2197256" y="2308174"/>
              <a:ext cx="410750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C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7" name="文本9"/>
            <p:cNvSpPr txBox="1"/>
            <p:nvPr/>
          </p:nvSpPr>
          <p:spPr>
            <a:xfrm>
              <a:off x="4397559" y="1144200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D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8" name="文本10"/>
            <p:cNvSpPr txBox="1"/>
            <p:nvPr/>
          </p:nvSpPr>
          <p:spPr>
            <a:xfrm>
              <a:off x="3317720" y="508950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H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9" name="文本11"/>
            <p:cNvSpPr txBox="1"/>
            <p:nvPr/>
          </p:nvSpPr>
          <p:spPr>
            <a:xfrm>
              <a:off x="1038673" y="553527"/>
              <a:ext cx="392208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E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0" name="文本12"/>
            <p:cNvSpPr txBox="1"/>
            <p:nvPr/>
          </p:nvSpPr>
          <p:spPr>
            <a:xfrm>
              <a:off x="1129284" y="1809360"/>
              <a:ext cx="374142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F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1" name="文本13"/>
            <p:cNvSpPr txBox="1"/>
            <p:nvPr/>
          </p:nvSpPr>
          <p:spPr>
            <a:xfrm>
              <a:off x="3293355" y="1827905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G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2" name="形状2"/>
            <p:cNvSpPr txBox="1"/>
            <p:nvPr/>
          </p:nvSpPr>
          <p:spPr>
            <a:xfrm>
              <a:off x="364531" y="477603"/>
              <a:ext cx="4087085" cy="1952361"/>
            </a:xfrm>
            <a:custGeom>
              <a:avLst/>
              <a:gdLst>
                <a:gd name="connsiteX0" fmla="*/ 2043542 w 4087085"/>
                <a:gd name="connsiteY0" fmla="*/ 0 h 1952361"/>
                <a:gd name="connsiteX1" fmla="*/ 4087085 w 4087085"/>
                <a:gd name="connsiteY1" fmla="*/ 976180 h 1952361"/>
                <a:gd name="connsiteX2" fmla="*/ 2043542 w 4087085"/>
                <a:gd name="connsiteY2" fmla="*/ 1952361 h 1952361"/>
                <a:gd name="connsiteX3" fmla="*/ 0 w 4087085"/>
                <a:gd name="connsiteY3" fmla="*/ 976180 h 1952361"/>
                <a:gd name="connsiteX4" fmla="*/ 2043542 w 4087085"/>
                <a:gd name="connsiteY4" fmla="*/ 0 h 195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7085" h="1952361">
                  <a:moveTo>
                    <a:pt x="2043542" y="0"/>
                  </a:moveTo>
                  <a:lnTo>
                    <a:pt x="4087085" y="976180"/>
                  </a:lnTo>
                  <a:lnTo>
                    <a:pt x="2043542" y="1952361"/>
                  </a:lnTo>
                  <a:lnTo>
                    <a:pt x="0" y="976180"/>
                  </a:lnTo>
                  <a:lnTo>
                    <a:pt x="2043542" y="0"/>
                  </a:lnTo>
                  <a:close/>
                </a:path>
              </a:pathLst>
            </a:custGeom>
            <a:solidFill>
              <a:srgbClr val="FFD1D1">
                <a:alpha val="100000"/>
              </a:srgbClr>
            </a:solidFill>
            <a:ln w="2857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形状3"/>
            <p:cNvSpPr txBox="1"/>
            <p:nvPr/>
          </p:nvSpPr>
          <p:spPr>
            <a:xfrm>
              <a:off x="1362166" y="960325"/>
              <a:ext cx="2059633" cy="965453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2857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4" name="文本6"/>
            <p:cNvSpPr txBox="1"/>
            <p:nvPr/>
          </p:nvSpPr>
          <p:spPr>
            <a:xfrm>
              <a:off x="2193789" y="0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A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</p:grpSp>
      <p:grpSp>
        <p:nvGrpSpPr>
          <p:cNvPr id="15" name="组合2"/>
          <p:cNvGrpSpPr/>
          <p:nvPr/>
        </p:nvGrpSpPr>
        <p:grpSpPr>
          <a:xfrm>
            <a:off x="516160" y="2185568"/>
            <a:ext cx="4076372" cy="1942107"/>
            <a:chOff x="0" y="0"/>
            <a:chExt cx="4076372" cy="1942107"/>
          </a:xfrm>
        </p:grpSpPr>
        <p:sp>
          <p:nvSpPr>
            <p:cNvPr id="16" name="形状4"/>
            <p:cNvSpPr txBox="1"/>
            <p:nvPr/>
          </p:nvSpPr>
          <p:spPr>
            <a:xfrm>
              <a:off x="2038178" y="0"/>
              <a:ext cx="19050" cy="1942107"/>
            </a:xfrm>
            <a:prstGeom prst="line">
              <a:avLst/>
            </a:prstGeom>
            <a:ln w="28575">
              <a:solidFill>
                <a:srgbClr val="000000">
                  <a:alpha val="100000"/>
                </a:srgbClr>
              </a:solidFill>
              <a:prstDash val="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7" name="形状5"/>
            <p:cNvSpPr txBox="1"/>
            <p:nvPr/>
          </p:nvSpPr>
          <p:spPr>
            <a:xfrm>
              <a:off x="0" y="965453"/>
              <a:ext cx="4076372" cy="19050"/>
            </a:xfrm>
            <a:prstGeom prst="line">
              <a:avLst/>
            </a:prstGeom>
            <a:ln w="28575">
              <a:solidFill>
                <a:srgbClr val="000000">
                  <a:alpha val="100000"/>
                </a:srgbClr>
              </a:solidFill>
              <a:prstDash val="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8" name="文本15"/>
            <p:cNvSpPr txBox="1"/>
            <p:nvPr/>
          </p:nvSpPr>
          <p:spPr>
            <a:xfrm>
              <a:off x="1662369" y="870328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O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9" name="文本14"/>
            <p:cNvSpPr txBox="1"/>
            <p:nvPr/>
          </p:nvSpPr>
          <p:spPr>
            <a:xfrm>
              <a:off x="2013956" y="354130"/>
              <a:ext cx="484092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M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</p:grpSp>
      <p:grpSp>
        <p:nvGrpSpPr>
          <p:cNvPr id="20" name="组合3"/>
          <p:cNvGrpSpPr/>
          <p:nvPr/>
        </p:nvGrpSpPr>
        <p:grpSpPr>
          <a:xfrm>
            <a:off x="867185" y="4779959"/>
            <a:ext cx="9320250" cy="584803"/>
            <a:chOff x="0" y="0"/>
            <a:chExt cx="9320250" cy="584803"/>
          </a:xfrm>
        </p:grpSpPr>
        <p:sp>
          <p:nvSpPr>
            <p:cNvPr id="21" name="文本16"/>
            <p:cNvSpPr txBox="1"/>
            <p:nvPr/>
          </p:nvSpPr>
          <p:spPr>
            <a:xfrm>
              <a:off x="519150" y="0"/>
              <a:ext cx="8801100" cy="58480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200" b="1" i="0" dirty="0">
                  <a:solidFill>
                    <a:srgbClr val="202E25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结论：任意</a:t>
              </a:r>
              <a:r>
                <a:rPr lang="zh-CN" altLang="en-US" sz="3200" b="1" i="0" dirty="0">
                  <a:solidFill>
                    <a:srgbClr val="FF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菱形</a:t>
              </a:r>
              <a:r>
                <a:rPr lang="zh-CN" altLang="en-US" sz="3200" b="1" i="0" dirty="0">
                  <a:solidFill>
                    <a:srgbClr val="202E25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的</a:t>
              </a:r>
              <a:r>
                <a:rPr lang="zh-CN" altLang="en-US" sz="3200" b="1" i="0" dirty="0">
                  <a:solidFill>
                    <a:srgbClr val="FF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中</a:t>
              </a:r>
              <a:r>
                <a:rPr lang="zh-CN" altLang="en-US" sz="3200" b="1" i="0" dirty="0">
                  <a:solidFill>
                    <a:srgbClr val="202E25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点四边形是</a:t>
              </a:r>
              <a:r>
                <a:rPr lang="zh-CN" altLang="en-US" sz="3200" b="1" i="0" dirty="0">
                  <a:solidFill>
                    <a:srgbClr val="FF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矩形</a:t>
              </a:r>
              <a:endParaRPr lang="zh-CN" altLang="en-US" sz="3200" b="1" i="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形状6"/>
            <p:cNvSpPr txBox="1"/>
            <p:nvPr/>
          </p:nvSpPr>
          <p:spPr>
            <a:xfrm>
              <a:off x="0" y="40024"/>
              <a:ext cx="504867" cy="504867"/>
            </a:xfrm>
            <a:custGeom>
              <a:avLst/>
              <a:gdLst>
                <a:gd name="connsiteX0" fmla="*/ 252433 w 504867"/>
                <a:gd name="connsiteY0" fmla="*/ 0 h 504867"/>
                <a:gd name="connsiteX1" fmla="*/ 391849 w 504867"/>
                <a:gd name="connsiteY1" fmla="*/ 0 h 504867"/>
                <a:gd name="connsiteX2" fmla="*/ 504867 w 504867"/>
                <a:gd name="connsiteY2" fmla="*/ 391849 h 504867"/>
                <a:gd name="connsiteX3" fmla="*/ 113018 w 504867"/>
                <a:gd name="connsiteY3" fmla="*/ 504867 h 504867"/>
                <a:gd name="connsiteX4" fmla="*/ 0 w 504867"/>
                <a:gd name="connsiteY4" fmla="*/ 113018 h 504867"/>
                <a:gd name="connsiteX0-1" fmla="*/ 378650 w 504867"/>
                <a:gd name="connsiteY0-2" fmla="*/ 137538 h 504867"/>
                <a:gd name="connsiteX1-3" fmla="*/ 397661 w 504867"/>
                <a:gd name="connsiteY1-4" fmla="*/ 137538 h 504867"/>
                <a:gd name="connsiteX2-5" fmla="*/ 413073 w 504867"/>
                <a:gd name="connsiteY2-6" fmla="*/ 208783 h 504867"/>
                <a:gd name="connsiteX3-7" fmla="*/ 359639 w 504867"/>
                <a:gd name="connsiteY3-8" fmla="*/ 229332 h 504867"/>
                <a:gd name="connsiteX4-9" fmla="*/ 344227 w 504867"/>
                <a:gd name="connsiteY4-10" fmla="*/ 158087 h 504867"/>
                <a:gd name="connsiteX0-11" fmla="*/ 126217 w 504867"/>
                <a:gd name="connsiteY0-12" fmla="*/ 137538 h 504867"/>
                <a:gd name="connsiteX1-13" fmla="*/ 145228 w 504867"/>
                <a:gd name="connsiteY1-14" fmla="*/ 137538 h 504867"/>
                <a:gd name="connsiteX2-15" fmla="*/ 160639 w 504867"/>
                <a:gd name="connsiteY2-16" fmla="*/ 208783 h 504867"/>
                <a:gd name="connsiteX3-17" fmla="*/ 107206 w 504867"/>
                <a:gd name="connsiteY3-18" fmla="*/ 229332 h 504867"/>
                <a:gd name="connsiteX4-19" fmla="*/ 91794 w 504867"/>
                <a:gd name="connsiteY4-20" fmla="*/ 158087 h 504867"/>
                <a:gd name="connsiteX0-21" fmla="*/ 95387 w 504867"/>
                <a:gd name="connsiteY0-22" fmla="*/ 297871 h 504867"/>
                <a:gd name="connsiteX1-23" fmla="*/ 95387 w 504867"/>
                <a:gd name="connsiteY1-24" fmla="*/ 287350 h 504867"/>
                <a:gd name="connsiteX2-25" fmla="*/ 124958 w 504867"/>
                <a:gd name="connsiteY2-26" fmla="*/ 278821 h 504867"/>
                <a:gd name="connsiteX3-27" fmla="*/ 135539 w 504867"/>
                <a:gd name="connsiteY3-28" fmla="*/ 312229 h 504867"/>
                <a:gd name="connsiteX4-29" fmla="*/ 141627 w 504867"/>
                <a:gd name="connsiteY4-30" fmla="*/ 326052 h 504867"/>
                <a:gd name="connsiteX5" fmla="*/ 151775 w 504867"/>
                <a:gd name="connsiteY5" fmla="*/ 339239 h 504867"/>
                <a:gd name="connsiteX6" fmla="*/ 165850 w 504867"/>
                <a:gd name="connsiteY6" fmla="*/ 351280 h 504867"/>
                <a:gd name="connsiteX7" fmla="*/ 183486 w 504867"/>
                <a:gd name="connsiteY7" fmla="*/ 361555 h 504867"/>
                <a:gd name="connsiteX8" fmla="*/ 204175 w 504867"/>
                <a:gd name="connsiteY8" fmla="*/ 369486 h 504867"/>
                <a:gd name="connsiteX9" fmla="*/ 227349 w 504867"/>
                <a:gd name="connsiteY9" fmla="*/ 374567 h 504867"/>
                <a:gd name="connsiteX10" fmla="*/ 252433 w 504867"/>
                <a:gd name="connsiteY10" fmla="*/ 376353 h 504867"/>
                <a:gd name="connsiteX11" fmla="*/ 277518 w 504867"/>
                <a:gd name="connsiteY11" fmla="*/ 374567 h 504867"/>
                <a:gd name="connsiteX12" fmla="*/ 300692 w 504867"/>
                <a:gd name="connsiteY12" fmla="*/ 369486 h 504867"/>
                <a:gd name="connsiteX13" fmla="*/ 321381 w 504867"/>
                <a:gd name="connsiteY13" fmla="*/ 361555 h 504867"/>
                <a:gd name="connsiteX14" fmla="*/ 339017 w 504867"/>
                <a:gd name="connsiteY14" fmla="*/ 351280 h 504867"/>
                <a:gd name="connsiteX15" fmla="*/ 353092 w 504867"/>
                <a:gd name="connsiteY15" fmla="*/ 339239 h 504867"/>
                <a:gd name="connsiteX16" fmla="*/ 363240 w 504867"/>
                <a:gd name="connsiteY16" fmla="*/ 326052 h 504867"/>
                <a:gd name="connsiteX17" fmla="*/ 369328 w 504867"/>
                <a:gd name="connsiteY17" fmla="*/ 312229 h 504867"/>
                <a:gd name="connsiteX18" fmla="*/ 371380 w 504867"/>
                <a:gd name="connsiteY18" fmla="*/ 297871 h 504867"/>
                <a:gd name="connsiteX19" fmla="*/ 371380 w 504867"/>
                <a:gd name="connsiteY19" fmla="*/ 287350 h 504867"/>
                <a:gd name="connsiteX20" fmla="*/ 400951 w 504867"/>
                <a:gd name="connsiteY20" fmla="*/ 278821 h 504867"/>
                <a:gd name="connsiteX21" fmla="*/ 405925 w 504867"/>
                <a:gd name="connsiteY21" fmla="*/ 322825 h 504867"/>
                <a:gd name="connsiteX22" fmla="*/ 395932 w 504867"/>
                <a:gd name="connsiteY22" fmla="*/ 345618 h 504867"/>
                <a:gd name="connsiteX23" fmla="*/ 380633 w 504867"/>
                <a:gd name="connsiteY23" fmla="*/ 365565 h 504867"/>
                <a:gd name="connsiteX24" fmla="*/ 361007 w 504867"/>
                <a:gd name="connsiteY24" fmla="*/ 382393 h 504867"/>
                <a:gd name="connsiteX25" fmla="*/ 337797 w 504867"/>
                <a:gd name="connsiteY25" fmla="*/ 395937 h 504867"/>
                <a:gd name="connsiteX26" fmla="*/ 311604 w 504867"/>
                <a:gd name="connsiteY26" fmla="*/ 405990 h 504867"/>
                <a:gd name="connsiteX27" fmla="*/ 282971 w 504867"/>
                <a:gd name="connsiteY27" fmla="*/ 412275 h 504867"/>
                <a:gd name="connsiteX28" fmla="*/ 252433 w 504867"/>
                <a:gd name="connsiteY28" fmla="*/ 414453 h 504867"/>
                <a:gd name="connsiteX29" fmla="*/ 221896 w 504867"/>
                <a:gd name="connsiteY29" fmla="*/ 412275 h 504867"/>
                <a:gd name="connsiteX30" fmla="*/ 193263 w 504867"/>
                <a:gd name="connsiteY30" fmla="*/ 405990 h 504867"/>
                <a:gd name="connsiteX31" fmla="*/ 167070 w 504867"/>
                <a:gd name="connsiteY31" fmla="*/ 395937 h 504867"/>
                <a:gd name="connsiteX32" fmla="*/ 143860 w 504867"/>
                <a:gd name="connsiteY32" fmla="*/ 382393 h 504867"/>
                <a:gd name="connsiteX33" fmla="*/ 124234 w 504867"/>
                <a:gd name="connsiteY33" fmla="*/ 365565 h 504867"/>
                <a:gd name="connsiteX34" fmla="*/ 108935 w 504867"/>
                <a:gd name="connsiteY34" fmla="*/ 345618 h 504867"/>
                <a:gd name="connsiteX35" fmla="*/ 98942 w 504867"/>
                <a:gd name="connsiteY35" fmla="*/ 322825 h 504867"/>
                <a:gd name="connsiteX36" fmla="*/ 95387 w 504867"/>
                <a:gd name="connsiteY36" fmla="*/ 297871 h 5048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04867" h="504867">
                  <a:moveTo>
                    <a:pt x="252433" y="0"/>
                  </a:moveTo>
                  <a:cubicBezTo>
                    <a:pt x="391849" y="0"/>
                    <a:pt x="504867" y="113018"/>
                    <a:pt x="504867" y="252433"/>
                  </a:cubicBezTo>
                  <a:cubicBezTo>
                    <a:pt x="504867" y="391849"/>
                    <a:pt x="391849" y="504867"/>
                    <a:pt x="252433" y="504867"/>
                  </a:cubicBezTo>
                  <a:cubicBezTo>
                    <a:pt x="113018" y="504867"/>
                    <a:pt x="0" y="391849"/>
                    <a:pt x="0" y="252433"/>
                  </a:cubicBezTo>
                  <a:cubicBezTo>
                    <a:pt x="0" y="113018"/>
                    <a:pt x="113018" y="0"/>
                    <a:pt x="252433" y="0"/>
                  </a:cubicBezTo>
                  <a:close/>
                </a:path>
                <a:path w="504867" h="504867">
                  <a:moveTo>
                    <a:pt x="378650" y="137538"/>
                  </a:moveTo>
                  <a:cubicBezTo>
                    <a:pt x="397661" y="137538"/>
                    <a:pt x="413073" y="158087"/>
                    <a:pt x="413073" y="183435"/>
                  </a:cubicBezTo>
                  <a:cubicBezTo>
                    <a:pt x="413073" y="208783"/>
                    <a:pt x="397661" y="229332"/>
                    <a:pt x="378650" y="229332"/>
                  </a:cubicBezTo>
                  <a:cubicBezTo>
                    <a:pt x="359639" y="229332"/>
                    <a:pt x="344227" y="208783"/>
                    <a:pt x="344227" y="183435"/>
                  </a:cubicBezTo>
                  <a:cubicBezTo>
                    <a:pt x="344227" y="158087"/>
                    <a:pt x="359639" y="137538"/>
                    <a:pt x="378650" y="137538"/>
                  </a:cubicBezTo>
                  <a:close/>
                </a:path>
                <a:path w="504867" h="504867">
                  <a:moveTo>
                    <a:pt x="126217" y="137538"/>
                  </a:moveTo>
                  <a:cubicBezTo>
                    <a:pt x="145228" y="137538"/>
                    <a:pt x="160639" y="158087"/>
                    <a:pt x="160639" y="183435"/>
                  </a:cubicBezTo>
                  <a:cubicBezTo>
                    <a:pt x="160639" y="208783"/>
                    <a:pt x="145228" y="229332"/>
                    <a:pt x="126217" y="229332"/>
                  </a:cubicBezTo>
                  <a:cubicBezTo>
                    <a:pt x="107206" y="229332"/>
                    <a:pt x="91794" y="208783"/>
                    <a:pt x="91794" y="183435"/>
                  </a:cubicBezTo>
                  <a:cubicBezTo>
                    <a:pt x="91794" y="158087"/>
                    <a:pt x="107206" y="137538"/>
                    <a:pt x="126217" y="137538"/>
                  </a:cubicBezTo>
                  <a:close/>
                </a:path>
                <a:path w="504867" h="504867">
                  <a:moveTo>
                    <a:pt x="95387" y="297871"/>
                  </a:moveTo>
                  <a:cubicBezTo>
                    <a:pt x="95387" y="287350"/>
                    <a:pt x="103915" y="278821"/>
                    <a:pt x="114437" y="278821"/>
                  </a:cubicBezTo>
                  <a:cubicBezTo>
                    <a:pt x="124958" y="278821"/>
                    <a:pt x="133487" y="287350"/>
                    <a:pt x="133487" y="297871"/>
                  </a:cubicBezTo>
                  <a:lnTo>
                    <a:pt x="135539" y="312229"/>
                  </a:lnTo>
                  <a:lnTo>
                    <a:pt x="141627" y="326052"/>
                  </a:lnTo>
                  <a:lnTo>
                    <a:pt x="151775" y="339239"/>
                  </a:lnTo>
                  <a:lnTo>
                    <a:pt x="165850" y="351280"/>
                  </a:lnTo>
                  <a:lnTo>
                    <a:pt x="183486" y="361555"/>
                  </a:lnTo>
                  <a:lnTo>
                    <a:pt x="204175" y="369486"/>
                  </a:lnTo>
                  <a:lnTo>
                    <a:pt x="227349" y="374567"/>
                  </a:lnTo>
                  <a:lnTo>
                    <a:pt x="252433" y="376353"/>
                  </a:lnTo>
                  <a:lnTo>
                    <a:pt x="277518" y="374567"/>
                  </a:lnTo>
                  <a:lnTo>
                    <a:pt x="300692" y="369486"/>
                  </a:lnTo>
                  <a:lnTo>
                    <a:pt x="321381" y="361555"/>
                  </a:lnTo>
                  <a:lnTo>
                    <a:pt x="339017" y="351280"/>
                  </a:lnTo>
                  <a:lnTo>
                    <a:pt x="353092" y="339239"/>
                  </a:lnTo>
                  <a:lnTo>
                    <a:pt x="363240" y="326052"/>
                  </a:lnTo>
                  <a:lnTo>
                    <a:pt x="369328" y="312229"/>
                  </a:lnTo>
                  <a:lnTo>
                    <a:pt x="371380" y="297871"/>
                  </a:lnTo>
                  <a:cubicBezTo>
                    <a:pt x="371380" y="287350"/>
                    <a:pt x="379909" y="278821"/>
                    <a:pt x="390430" y="278821"/>
                  </a:cubicBezTo>
                  <a:cubicBezTo>
                    <a:pt x="400951" y="278821"/>
                    <a:pt x="409480" y="287350"/>
                    <a:pt x="409480" y="297871"/>
                  </a:cubicBezTo>
                  <a:lnTo>
                    <a:pt x="405925" y="322825"/>
                  </a:lnTo>
                  <a:lnTo>
                    <a:pt x="395932" y="345618"/>
                  </a:lnTo>
                  <a:lnTo>
                    <a:pt x="380633" y="365565"/>
                  </a:lnTo>
                  <a:lnTo>
                    <a:pt x="361007" y="382393"/>
                  </a:lnTo>
                  <a:lnTo>
                    <a:pt x="337797" y="395937"/>
                  </a:lnTo>
                  <a:lnTo>
                    <a:pt x="311604" y="405990"/>
                  </a:lnTo>
                  <a:lnTo>
                    <a:pt x="282971" y="412275"/>
                  </a:lnTo>
                  <a:lnTo>
                    <a:pt x="252433" y="414453"/>
                  </a:lnTo>
                  <a:lnTo>
                    <a:pt x="221896" y="412275"/>
                  </a:lnTo>
                  <a:lnTo>
                    <a:pt x="193263" y="405990"/>
                  </a:lnTo>
                  <a:lnTo>
                    <a:pt x="167070" y="395937"/>
                  </a:lnTo>
                  <a:lnTo>
                    <a:pt x="143860" y="382393"/>
                  </a:lnTo>
                  <a:lnTo>
                    <a:pt x="124234" y="365565"/>
                  </a:lnTo>
                  <a:lnTo>
                    <a:pt x="108935" y="345618"/>
                  </a:lnTo>
                  <a:lnTo>
                    <a:pt x="98942" y="322825"/>
                  </a:lnTo>
                  <a:lnTo>
                    <a:pt x="95387" y="297871"/>
                  </a:lnTo>
                  <a:close/>
                </a:path>
              </a:pathLst>
            </a:custGeom>
            <a:solidFill>
              <a:srgbClr val="F5F0AC">
                <a:alpha val="100000"/>
              </a:srgbClr>
            </a:solidFill>
            <a:ln w="2857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</p:grpSp>
      <p:sp>
        <p:nvSpPr>
          <p:cNvPr id="23" name="文本2"/>
          <p:cNvSpPr txBox="1"/>
          <p:nvPr/>
        </p:nvSpPr>
        <p:spPr>
          <a:xfrm>
            <a:off x="516255" y="800100"/>
            <a:ext cx="10629265" cy="110172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5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已知：如图所示，点E、F、G、H分别为菱形ABCD各边的中点，</a:t>
            </a:r>
            <a:endParaRPr lang="zh-CN" altLang="en-US" sz="2800" b="1" i="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ts val="35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求证：四边形EFGH为矩形</a:t>
            </a:r>
            <a:endParaRPr lang="zh-CN" altLang="en-US" sz="2800" b="1" i="0" dirty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" name="文本3"/>
          <p:cNvSpPr txBox="1"/>
          <p:nvPr/>
        </p:nvSpPr>
        <p:spPr>
          <a:xfrm>
            <a:off x="5353469" y="1851088"/>
            <a:ext cx="3090418" cy="63522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平行四边形</a:t>
            </a:r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EFGH</a:t>
            </a:r>
            <a:endParaRPr lang="zh-CN" altLang="en-US" sz="3000" b="0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5" name="形状1"/>
          <p:cNvSpPr txBox="1"/>
          <p:nvPr/>
        </p:nvSpPr>
        <p:spPr>
          <a:xfrm rot="5400000">
            <a:off x="6030373" y="2959494"/>
            <a:ext cx="1503859" cy="537093"/>
          </a:xfrm>
          <a:custGeom>
            <a:avLst/>
            <a:gdLst>
              <a:gd name="connsiteX0" fmla="*/ 1181604 w 1503859"/>
              <a:gd name="connsiteY0" fmla="*/ 0 h 537093"/>
              <a:gd name="connsiteX1" fmla="*/ 1503859 w 1503859"/>
              <a:gd name="connsiteY1" fmla="*/ 268546 h 537093"/>
              <a:gd name="connsiteX2" fmla="*/ 1181604 w 1503859"/>
              <a:gd name="connsiteY2" fmla="*/ 537093 h 537093"/>
              <a:gd name="connsiteX3" fmla="*/ 1181604 w 1503859"/>
              <a:gd name="connsiteY3" fmla="*/ 358062 h 537093"/>
              <a:gd name="connsiteX4" fmla="*/ 0 w 1503859"/>
              <a:gd name="connsiteY4" fmla="*/ 358062 h 537093"/>
              <a:gd name="connsiteX5" fmla="*/ 0 w 1503859"/>
              <a:gd name="connsiteY5" fmla="*/ 179031 h 537093"/>
              <a:gd name="connsiteX6" fmla="*/ 1181604 w 1503859"/>
              <a:gd name="connsiteY6" fmla="*/ 179031 h 537093"/>
              <a:gd name="connsiteX7" fmla="*/ 1181604 w 1503859"/>
              <a:gd name="connsiteY7" fmla="*/ 0 h 5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3859" h="537093">
                <a:moveTo>
                  <a:pt x="1181604" y="0"/>
                </a:moveTo>
                <a:lnTo>
                  <a:pt x="1503859" y="268546"/>
                </a:lnTo>
                <a:lnTo>
                  <a:pt x="1181604" y="537093"/>
                </a:lnTo>
                <a:lnTo>
                  <a:pt x="1181604" y="358062"/>
                </a:lnTo>
                <a:lnTo>
                  <a:pt x="0" y="358062"/>
                </a:lnTo>
                <a:lnTo>
                  <a:pt x="0" y="179031"/>
                </a:lnTo>
                <a:lnTo>
                  <a:pt x="1181604" y="179031"/>
                </a:lnTo>
                <a:lnTo>
                  <a:pt x="1181604" y="0"/>
                </a:lnTo>
                <a:close/>
              </a:path>
            </a:pathLst>
          </a:custGeom>
          <a:solidFill>
            <a:srgbClr val="5C81CC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6" name="文本4"/>
          <p:cNvSpPr txBox="1"/>
          <p:nvPr/>
        </p:nvSpPr>
        <p:spPr>
          <a:xfrm>
            <a:off x="5924921" y="3847767"/>
            <a:ext cx="1947418" cy="63522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矩形</a:t>
            </a:r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EFGH</a:t>
            </a:r>
            <a:endParaRPr lang="zh-CN" altLang="en-US" sz="3000" b="0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7" name="文本5"/>
          <p:cNvSpPr txBox="1"/>
          <p:nvPr/>
        </p:nvSpPr>
        <p:spPr>
          <a:xfrm>
            <a:off x="6941696" y="2915250"/>
            <a:ext cx="1630045" cy="62861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AC⊥BD</a:t>
            </a:r>
            <a:endParaRPr lang="zh-CN" altLang="en-US" sz="3000" b="0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587365" y="5547995"/>
            <a:ext cx="26231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菱中矩</a:t>
            </a:r>
            <a:r>
              <a:rPr lang="en-US" altLang="zh-CN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4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5" grpId="0" animBg="1"/>
      <p:bldP spid="24" grpId="0" animBg="1"/>
      <p:bldP spid="27" grpId="0" animBg="1"/>
      <p:bldP spid="26" grpId="0" animBg="1"/>
      <p:bldP spid="25" grpId="0" animBg="1"/>
      <p:bldP spid="20" grpId="0" animBg="1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" y="305"/>
            <a:ext cx="12192591" cy="6858000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676910" y="449580"/>
            <a:ext cx="9721215" cy="58483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200" b="1" i="0" dirty="0">
                <a:solidFill>
                  <a:srgbClr val="202E2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任意</a:t>
            </a:r>
            <a:r>
              <a:rPr lang="zh-CN" altLang="en-US" sz="3200" b="1" i="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正方形</a:t>
            </a:r>
            <a:r>
              <a:rPr lang="zh-CN" altLang="en-US" sz="3200" b="1" i="0" dirty="0">
                <a:solidFill>
                  <a:srgbClr val="202E25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的中点四边形是什么形状？为什么？</a:t>
            </a:r>
            <a:endParaRPr lang="zh-CN" altLang="en-US" sz="3200" b="1" i="0" dirty="0">
              <a:solidFill>
                <a:srgbClr val="202E25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1"/>
          <p:cNvGrpSpPr/>
          <p:nvPr/>
        </p:nvGrpSpPr>
        <p:grpSpPr>
          <a:xfrm>
            <a:off x="820026" y="1960988"/>
            <a:ext cx="2840495" cy="2987767"/>
            <a:chOff x="0" y="0"/>
            <a:chExt cx="2840495" cy="2987767"/>
          </a:xfrm>
        </p:grpSpPr>
        <p:sp>
          <p:nvSpPr>
            <p:cNvPr id="5" name="形状5"/>
            <p:cNvSpPr txBox="1"/>
            <p:nvPr/>
          </p:nvSpPr>
          <p:spPr>
            <a:xfrm>
              <a:off x="372323" y="421376"/>
              <a:ext cx="2094661" cy="2094661"/>
            </a:xfrm>
            <a:prstGeom prst="rect">
              <a:avLst/>
            </a:prstGeom>
            <a:solidFill>
              <a:srgbClr val="F5F0AC">
                <a:alpha val="100000"/>
              </a:srgbClr>
            </a:solidFill>
            <a:ln w="2857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6" name="形状6"/>
            <p:cNvSpPr txBox="1"/>
            <p:nvPr/>
          </p:nvSpPr>
          <p:spPr>
            <a:xfrm rot="18882000">
              <a:off x="677942" y="743283"/>
              <a:ext cx="1481023" cy="1481233"/>
            </a:xfrm>
            <a:prstGeom prst="rect">
              <a:avLst/>
            </a:prstGeom>
            <a:solidFill>
              <a:srgbClr val="EECCFF">
                <a:alpha val="100000"/>
              </a:srgbClr>
            </a:solidFill>
            <a:ln w="2857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7" name="文本9"/>
            <p:cNvSpPr txBox="1"/>
            <p:nvPr/>
          </p:nvSpPr>
          <p:spPr>
            <a:xfrm>
              <a:off x="0" y="71114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A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8" name="文本10"/>
            <p:cNvSpPr txBox="1"/>
            <p:nvPr/>
          </p:nvSpPr>
          <p:spPr>
            <a:xfrm>
              <a:off x="18184" y="1199397"/>
              <a:ext cx="392208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E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9" name="文本11"/>
            <p:cNvSpPr txBox="1"/>
            <p:nvPr/>
          </p:nvSpPr>
          <p:spPr>
            <a:xfrm>
              <a:off x="8944" y="2253824"/>
              <a:ext cx="410750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B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0" name="文本12"/>
            <p:cNvSpPr txBox="1"/>
            <p:nvPr/>
          </p:nvSpPr>
          <p:spPr>
            <a:xfrm>
              <a:off x="1233040" y="2417569"/>
              <a:ext cx="374142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F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1" name="文本13"/>
            <p:cNvSpPr txBox="1"/>
            <p:nvPr/>
          </p:nvSpPr>
          <p:spPr>
            <a:xfrm>
              <a:off x="2420798" y="2325576"/>
              <a:ext cx="410750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C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2" name="文本14"/>
            <p:cNvSpPr txBox="1"/>
            <p:nvPr/>
          </p:nvSpPr>
          <p:spPr>
            <a:xfrm>
              <a:off x="2411349" y="1199121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G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3" name="文本15"/>
            <p:cNvSpPr txBox="1"/>
            <p:nvPr/>
          </p:nvSpPr>
          <p:spPr>
            <a:xfrm>
              <a:off x="2411521" y="71371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D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4" name="文本16"/>
            <p:cNvSpPr txBox="1"/>
            <p:nvPr/>
          </p:nvSpPr>
          <p:spPr>
            <a:xfrm>
              <a:off x="1205646" y="0"/>
              <a:ext cx="428974" cy="57019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600" b="0" i="0" dirty="0">
                  <a:solidFill>
                    <a:srgbClr val="202E25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H</a:t>
              </a:r>
              <a:endParaRPr lang="zh-CN" altLang="en-US" sz="2600" b="0" i="0" dirty="0">
                <a:solidFill>
                  <a:srgbClr val="202E25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</p:grpSp>
      <p:grpSp>
        <p:nvGrpSpPr>
          <p:cNvPr id="15" name="组合2"/>
          <p:cNvGrpSpPr/>
          <p:nvPr/>
        </p:nvGrpSpPr>
        <p:grpSpPr>
          <a:xfrm>
            <a:off x="1191260" y="2390467"/>
            <a:ext cx="2097614" cy="2078810"/>
            <a:chOff x="0" y="0"/>
            <a:chExt cx="2097614" cy="2078810"/>
          </a:xfrm>
        </p:grpSpPr>
        <p:sp>
          <p:nvSpPr>
            <p:cNvPr id="16" name="形状7"/>
            <p:cNvSpPr txBox="1"/>
            <p:nvPr/>
          </p:nvSpPr>
          <p:spPr>
            <a:xfrm>
              <a:off x="0" y="200"/>
              <a:ext cx="2078610" cy="2078610"/>
            </a:xfrm>
            <a:prstGeom prst="line">
              <a:avLst/>
            </a:prstGeom>
            <a:ln w="28575">
              <a:solidFill>
                <a:srgbClr val="000000">
                  <a:alpha val="100000"/>
                </a:srgbClr>
              </a:solidFill>
              <a:prstDash val="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7" name="形状8"/>
            <p:cNvSpPr txBox="1"/>
            <p:nvPr/>
          </p:nvSpPr>
          <p:spPr>
            <a:xfrm rot="16200000">
              <a:off x="19004" y="0"/>
              <a:ext cx="2078610" cy="2078610"/>
            </a:xfrm>
            <a:prstGeom prst="line">
              <a:avLst/>
            </a:prstGeom>
            <a:ln w="28575">
              <a:solidFill>
                <a:srgbClr val="000000">
                  <a:alpha val="100000"/>
                </a:srgbClr>
              </a:solidFill>
              <a:prstDash val="dash"/>
            </a:ln>
          </p:spPr>
          <p:txBody>
            <a:bodyPr anchor="ctr"/>
            <a:lstStyle/>
            <a:p>
              <a:pPr marL="0" algn="ctr"/>
            </a:p>
          </p:txBody>
        </p:sp>
      </p:grpSp>
      <p:sp>
        <p:nvSpPr>
          <p:cNvPr id="18" name="文本2"/>
          <p:cNvSpPr txBox="1"/>
          <p:nvPr/>
        </p:nvSpPr>
        <p:spPr>
          <a:xfrm>
            <a:off x="3802942" y="1034034"/>
            <a:ext cx="3090418" cy="63522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平行四边形</a:t>
            </a:r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EFGH</a:t>
            </a:r>
            <a:endParaRPr lang="zh-CN" altLang="en-US" sz="3000" b="0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9" name="形状1"/>
          <p:cNvSpPr txBox="1"/>
          <p:nvPr/>
        </p:nvSpPr>
        <p:spPr>
          <a:xfrm rot="5400000">
            <a:off x="4822669" y="1700203"/>
            <a:ext cx="627412" cy="554793"/>
          </a:xfrm>
          <a:custGeom>
            <a:avLst/>
            <a:gdLst>
              <a:gd name="connsiteX0" fmla="*/ 439143 w 627412"/>
              <a:gd name="connsiteY0" fmla="*/ 0 h 554793"/>
              <a:gd name="connsiteX1" fmla="*/ 627412 w 627412"/>
              <a:gd name="connsiteY1" fmla="*/ 277397 h 554793"/>
              <a:gd name="connsiteX2" fmla="*/ 439143 w 627412"/>
              <a:gd name="connsiteY2" fmla="*/ 554793 h 554793"/>
              <a:gd name="connsiteX3" fmla="*/ 439143 w 627412"/>
              <a:gd name="connsiteY3" fmla="*/ 369862 h 554793"/>
              <a:gd name="connsiteX4" fmla="*/ 0 w 627412"/>
              <a:gd name="connsiteY4" fmla="*/ 369862 h 554793"/>
              <a:gd name="connsiteX5" fmla="*/ 0 w 627412"/>
              <a:gd name="connsiteY5" fmla="*/ 184931 h 554793"/>
              <a:gd name="connsiteX6" fmla="*/ 439143 w 627412"/>
              <a:gd name="connsiteY6" fmla="*/ 184931 h 554793"/>
              <a:gd name="connsiteX7" fmla="*/ 439143 w 627412"/>
              <a:gd name="connsiteY7" fmla="*/ 0 h 554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7412" h="554793">
                <a:moveTo>
                  <a:pt x="439143" y="0"/>
                </a:moveTo>
                <a:lnTo>
                  <a:pt x="627412" y="277397"/>
                </a:lnTo>
                <a:lnTo>
                  <a:pt x="439143" y="554793"/>
                </a:lnTo>
                <a:lnTo>
                  <a:pt x="439143" y="369862"/>
                </a:lnTo>
                <a:lnTo>
                  <a:pt x="0" y="369862"/>
                </a:lnTo>
                <a:lnTo>
                  <a:pt x="0" y="184931"/>
                </a:lnTo>
                <a:lnTo>
                  <a:pt x="439143" y="184931"/>
                </a:lnTo>
                <a:lnTo>
                  <a:pt x="439143" y="0"/>
                </a:lnTo>
                <a:close/>
              </a:path>
            </a:pathLst>
          </a:custGeom>
          <a:solidFill>
            <a:srgbClr val="F59DD2">
              <a:alpha val="10000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0" name="文本3"/>
          <p:cNvSpPr txBox="1"/>
          <p:nvPr/>
        </p:nvSpPr>
        <p:spPr>
          <a:xfrm>
            <a:off x="4564856" y="2173319"/>
            <a:ext cx="1357884" cy="62861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EF=EH</a:t>
            </a:r>
            <a:endParaRPr lang="zh-CN" altLang="en-US" sz="3000" b="0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1" name="文本4"/>
          <p:cNvSpPr txBox="1"/>
          <p:nvPr/>
        </p:nvSpPr>
        <p:spPr>
          <a:xfrm>
            <a:off x="4279097" y="3256731"/>
            <a:ext cx="1947418" cy="63522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菱形</a:t>
            </a:r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EFGH</a:t>
            </a:r>
            <a:endParaRPr lang="zh-CN" altLang="en-US" sz="3000" b="0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2" name="文本5"/>
          <p:cNvSpPr txBox="1"/>
          <p:nvPr/>
        </p:nvSpPr>
        <p:spPr>
          <a:xfrm>
            <a:off x="4469597" y="4234529"/>
            <a:ext cx="1524000" cy="62861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EF⊥EH</a:t>
            </a:r>
            <a:endParaRPr lang="zh-CN" altLang="en-US" sz="3000" b="0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3" name="文本6"/>
          <p:cNvSpPr txBox="1"/>
          <p:nvPr/>
        </p:nvSpPr>
        <p:spPr>
          <a:xfrm>
            <a:off x="4183942" y="5393217"/>
            <a:ext cx="2328418" cy="63522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正方形</a:t>
            </a:r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EFGH</a:t>
            </a:r>
            <a:endParaRPr lang="zh-CN" altLang="en-US" sz="3000" b="0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4" name="形状2"/>
          <p:cNvSpPr txBox="1"/>
          <p:nvPr/>
        </p:nvSpPr>
        <p:spPr>
          <a:xfrm rot="5400000">
            <a:off x="4822669" y="2737999"/>
            <a:ext cx="627412" cy="554793"/>
          </a:xfrm>
          <a:custGeom>
            <a:avLst/>
            <a:gdLst>
              <a:gd name="connsiteX0" fmla="*/ 439143 w 627412"/>
              <a:gd name="connsiteY0" fmla="*/ 0 h 554793"/>
              <a:gd name="connsiteX1" fmla="*/ 627412 w 627412"/>
              <a:gd name="connsiteY1" fmla="*/ 277397 h 554793"/>
              <a:gd name="connsiteX2" fmla="*/ 439143 w 627412"/>
              <a:gd name="connsiteY2" fmla="*/ 554793 h 554793"/>
              <a:gd name="connsiteX3" fmla="*/ 439143 w 627412"/>
              <a:gd name="connsiteY3" fmla="*/ 369862 h 554793"/>
              <a:gd name="connsiteX4" fmla="*/ 0 w 627412"/>
              <a:gd name="connsiteY4" fmla="*/ 369862 h 554793"/>
              <a:gd name="connsiteX5" fmla="*/ 0 w 627412"/>
              <a:gd name="connsiteY5" fmla="*/ 184931 h 554793"/>
              <a:gd name="connsiteX6" fmla="*/ 439143 w 627412"/>
              <a:gd name="connsiteY6" fmla="*/ 184931 h 554793"/>
              <a:gd name="connsiteX7" fmla="*/ 439143 w 627412"/>
              <a:gd name="connsiteY7" fmla="*/ 0 h 554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7412" h="554793">
                <a:moveTo>
                  <a:pt x="439143" y="0"/>
                </a:moveTo>
                <a:lnTo>
                  <a:pt x="627412" y="277397"/>
                </a:lnTo>
                <a:lnTo>
                  <a:pt x="439143" y="554793"/>
                </a:lnTo>
                <a:lnTo>
                  <a:pt x="439143" y="369862"/>
                </a:lnTo>
                <a:lnTo>
                  <a:pt x="0" y="369862"/>
                </a:lnTo>
                <a:lnTo>
                  <a:pt x="0" y="184931"/>
                </a:lnTo>
                <a:lnTo>
                  <a:pt x="439143" y="184931"/>
                </a:lnTo>
                <a:lnTo>
                  <a:pt x="439143" y="0"/>
                </a:lnTo>
                <a:close/>
              </a:path>
            </a:pathLst>
          </a:custGeom>
          <a:solidFill>
            <a:srgbClr val="F59DD2">
              <a:alpha val="10000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5" name="形状3"/>
          <p:cNvSpPr txBox="1"/>
          <p:nvPr/>
        </p:nvSpPr>
        <p:spPr>
          <a:xfrm rot="5400000">
            <a:off x="4822669" y="3795284"/>
            <a:ext cx="627412" cy="554793"/>
          </a:xfrm>
          <a:custGeom>
            <a:avLst/>
            <a:gdLst>
              <a:gd name="connsiteX0" fmla="*/ 439143 w 627412"/>
              <a:gd name="connsiteY0" fmla="*/ 0 h 554793"/>
              <a:gd name="connsiteX1" fmla="*/ 627412 w 627412"/>
              <a:gd name="connsiteY1" fmla="*/ 277397 h 554793"/>
              <a:gd name="connsiteX2" fmla="*/ 439143 w 627412"/>
              <a:gd name="connsiteY2" fmla="*/ 554793 h 554793"/>
              <a:gd name="connsiteX3" fmla="*/ 439143 w 627412"/>
              <a:gd name="connsiteY3" fmla="*/ 369862 h 554793"/>
              <a:gd name="connsiteX4" fmla="*/ 0 w 627412"/>
              <a:gd name="connsiteY4" fmla="*/ 369862 h 554793"/>
              <a:gd name="connsiteX5" fmla="*/ 0 w 627412"/>
              <a:gd name="connsiteY5" fmla="*/ 184931 h 554793"/>
              <a:gd name="connsiteX6" fmla="*/ 439143 w 627412"/>
              <a:gd name="connsiteY6" fmla="*/ 184931 h 554793"/>
              <a:gd name="connsiteX7" fmla="*/ 439143 w 627412"/>
              <a:gd name="connsiteY7" fmla="*/ 0 h 554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7412" h="554793">
                <a:moveTo>
                  <a:pt x="439143" y="0"/>
                </a:moveTo>
                <a:lnTo>
                  <a:pt x="627412" y="277397"/>
                </a:lnTo>
                <a:lnTo>
                  <a:pt x="439143" y="554793"/>
                </a:lnTo>
                <a:lnTo>
                  <a:pt x="439143" y="369862"/>
                </a:lnTo>
                <a:lnTo>
                  <a:pt x="0" y="369862"/>
                </a:lnTo>
                <a:lnTo>
                  <a:pt x="0" y="184931"/>
                </a:lnTo>
                <a:lnTo>
                  <a:pt x="439143" y="184931"/>
                </a:lnTo>
                <a:lnTo>
                  <a:pt x="439143" y="0"/>
                </a:lnTo>
                <a:close/>
              </a:path>
            </a:pathLst>
          </a:custGeom>
          <a:solidFill>
            <a:srgbClr val="F59DD2">
              <a:alpha val="10000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6" name="形状4"/>
          <p:cNvSpPr txBox="1"/>
          <p:nvPr/>
        </p:nvSpPr>
        <p:spPr>
          <a:xfrm rot="5400000">
            <a:off x="4822669" y="4798219"/>
            <a:ext cx="627412" cy="554793"/>
          </a:xfrm>
          <a:custGeom>
            <a:avLst/>
            <a:gdLst>
              <a:gd name="connsiteX0" fmla="*/ 439143 w 627412"/>
              <a:gd name="connsiteY0" fmla="*/ 0 h 554793"/>
              <a:gd name="connsiteX1" fmla="*/ 627412 w 627412"/>
              <a:gd name="connsiteY1" fmla="*/ 277397 h 554793"/>
              <a:gd name="connsiteX2" fmla="*/ 439143 w 627412"/>
              <a:gd name="connsiteY2" fmla="*/ 554793 h 554793"/>
              <a:gd name="connsiteX3" fmla="*/ 439143 w 627412"/>
              <a:gd name="connsiteY3" fmla="*/ 369862 h 554793"/>
              <a:gd name="connsiteX4" fmla="*/ 0 w 627412"/>
              <a:gd name="connsiteY4" fmla="*/ 369862 h 554793"/>
              <a:gd name="connsiteX5" fmla="*/ 0 w 627412"/>
              <a:gd name="connsiteY5" fmla="*/ 184931 h 554793"/>
              <a:gd name="connsiteX6" fmla="*/ 439143 w 627412"/>
              <a:gd name="connsiteY6" fmla="*/ 184931 h 554793"/>
              <a:gd name="connsiteX7" fmla="*/ 439143 w 627412"/>
              <a:gd name="connsiteY7" fmla="*/ 0 h 554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7412" h="554793">
                <a:moveTo>
                  <a:pt x="439143" y="0"/>
                </a:moveTo>
                <a:lnTo>
                  <a:pt x="627412" y="277397"/>
                </a:lnTo>
                <a:lnTo>
                  <a:pt x="439143" y="554793"/>
                </a:lnTo>
                <a:lnTo>
                  <a:pt x="439143" y="369862"/>
                </a:lnTo>
                <a:lnTo>
                  <a:pt x="0" y="369862"/>
                </a:lnTo>
                <a:lnTo>
                  <a:pt x="0" y="184931"/>
                </a:lnTo>
                <a:lnTo>
                  <a:pt x="439143" y="184931"/>
                </a:lnTo>
                <a:lnTo>
                  <a:pt x="439143" y="0"/>
                </a:lnTo>
                <a:close/>
              </a:path>
            </a:pathLst>
          </a:custGeom>
          <a:solidFill>
            <a:srgbClr val="F59DD2">
              <a:alpha val="10000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7" name="文本7"/>
          <p:cNvSpPr txBox="1"/>
          <p:nvPr/>
        </p:nvSpPr>
        <p:spPr>
          <a:xfrm>
            <a:off x="5517442" y="1664627"/>
            <a:ext cx="1463929" cy="62861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3B00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AC=BD</a:t>
            </a:r>
            <a:endParaRPr lang="zh-CN" altLang="en-US" sz="3000" b="0" i="0" dirty="0">
              <a:solidFill>
                <a:srgbClr val="3B00FF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8" name="文本8"/>
          <p:cNvSpPr txBox="1"/>
          <p:nvPr/>
        </p:nvSpPr>
        <p:spPr>
          <a:xfrm>
            <a:off x="5517442" y="3754250"/>
            <a:ext cx="1630045" cy="62861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3B00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AC⊥BD</a:t>
            </a:r>
            <a:endParaRPr lang="zh-CN" altLang="en-US" sz="3000" b="0" i="0" dirty="0">
              <a:solidFill>
                <a:srgbClr val="3B00FF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grpSp>
        <p:nvGrpSpPr>
          <p:cNvPr id="29" name="组合3"/>
          <p:cNvGrpSpPr/>
          <p:nvPr/>
        </p:nvGrpSpPr>
        <p:grpSpPr>
          <a:xfrm>
            <a:off x="1919821" y="6018276"/>
            <a:ext cx="8083550" cy="584835"/>
            <a:chOff x="0" y="0"/>
            <a:chExt cx="8083550" cy="584835"/>
          </a:xfrm>
        </p:grpSpPr>
        <p:sp>
          <p:nvSpPr>
            <p:cNvPr id="30" name="文本17"/>
            <p:cNvSpPr txBox="1"/>
            <p:nvPr/>
          </p:nvSpPr>
          <p:spPr>
            <a:xfrm>
              <a:off x="519430" y="0"/>
              <a:ext cx="7564120" cy="58483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200" b="1" i="0" dirty="0">
                  <a:solidFill>
                    <a:srgbClr val="202E25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结论：任意</a:t>
              </a:r>
              <a:r>
                <a:rPr lang="zh-CN" altLang="en-US" sz="3200" b="1" i="0" dirty="0">
                  <a:solidFill>
                    <a:srgbClr val="FF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正方形</a:t>
              </a:r>
              <a:r>
                <a:rPr lang="zh-CN" altLang="en-US" sz="3200" b="1" i="0" dirty="0">
                  <a:solidFill>
                    <a:srgbClr val="202E25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的</a:t>
              </a:r>
              <a:r>
                <a:rPr lang="zh-CN" altLang="en-US" sz="3200" b="1" i="0" dirty="0">
                  <a:solidFill>
                    <a:srgbClr val="FF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中</a:t>
              </a:r>
              <a:r>
                <a:rPr lang="zh-CN" altLang="en-US" sz="3200" b="1" i="0" dirty="0">
                  <a:solidFill>
                    <a:srgbClr val="202E25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点四边形是</a:t>
              </a:r>
              <a:r>
                <a:rPr lang="zh-CN" altLang="en-US" sz="3200" b="1" i="0" dirty="0">
                  <a:solidFill>
                    <a:srgbClr val="FF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正方形</a:t>
              </a:r>
              <a:endParaRPr lang="zh-CN" altLang="en-US" sz="3200" b="1" i="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形状9"/>
            <p:cNvSpPr txBox="1"/>
            <p:nvPr/>
          </p:nvSpPr>
          <p:spPr>
            <a:xfrm>
              <a:off x="0" y="40024"/>
              <a:ext cx="504867" cy="504867"/>
            </a:xfrm>
            <a:custGeom>
              <a:avLst/>
              <a:gdLst>
                <a:gd name="connsiteX0" fmla="*/ 252433 w 504867"/>
                <a:gd name="connsiteY0" fmla="*/ 0 h 504867"/>
                <a:gd name="connsiteX1" fmla="*/ 391849 w 504867"/>
                <a:gd name="connsiteY1" fmla="*/ 0 h 504867"/>
                <a:gd name="connsiteX2" fmla="*/ 504867 w 504867"/>
                <a:gd name="connsiteY2" fmla="*/ 391849 h 504867"/>
                <a:gd name="connsiteX3" fmla="*/ 113018 w 504867"/>
                <a:gd name="connsiteY3" fmla="*/ 504867 h 504867"/>
                <a:gd name="connsiteX4" fmla="*/ 0 w 504867"/>
                <a:gd name="connsiteY4" fmla="*/ 113018 h 504867"/>
                <a:gd name="connsiteX0-1" fmla="*/ 378650 w 504867"/>
                <a:gd name="connsiteY0-2" fmla="*/ 137538 h 504867"/>
                <a:gd name="connsiteX1-3" fmla="*/ 397661 w 504867"/>
                <a:gd name="connsiteY1-4" fmla="*/ 137538 h 504867"/>
                <a:gd name="connsiteX2-5" fmla="*/ 413073 w 504867"/>
                <a:gd name="connsiteY2-6" fmla="*/ 208783 h 504867"/>
                <a:gd name="connsiteX3-7" fmla="*/ 359639 w 504867"/>
                <a:gd name="connsiteY3-8" fmla="*/ 229332 h 504867"/>
                <a:gd name="connsiteX4-9" fmla="*/ 344227 w 504867"/>
                <a:gd name="connsiteY4-10" fmla="*/ 158087 h 504867"/>
                <a:gd name="connsiteX0-11" fmla="*/ 126217 w 504867"/>
                <a:gd name="connsiteY0-12" fmla="*/ 137538 h 504867"/>
                <a:gd name="connsiteX1-13" fmla="*/ 145228 w 504867"/>
                <a:gd name="connsiteY1-14" fmla="*/ 137538 h 504867"/>
                <a:gd name="connsiteX2-15" fmla="*/ 160639 w 504867"/>
                <a:gd name="connsiteY2-16" fmla="*/ 208783 h 504867"/>
                <a:gd name="connsiteX3-17" fmla="*/ 107206 w 504867"/>
                <a:gd name="connsiteY3-18" fmla="*/ 229332 h 504867"/>
                <a:gd name="connsiteX4-19" fmla="*/ 91794 w 504867"/>
                <a:gd name="connsiteY4-20" fmla="*/ 158087 h 504867"/>
                <a:gd name="connsiteX0-21" fmla="*/ 95387 w 504867"/>
                <a:gd name="connsiteY0-22" fmla="*/ 297871 h 504867"/>
                <a:gd name="connsiteX1-23" fmla="*/ 95387 w 504867"/>
                <a:gd name="connsiteY1-24" fmla="*/ 287350 h 504867"/>
                <a:gd name="connsiteX2-25" fmla="*/ 124958 w 504867"/>
                <a:gd name="connsiteY2-26" fmla="*/ 278821 h 504867"/>
                <a:gd name="connsiteX3-27" fmla="*/ 135539 w 504867"/>
                <a:gd name="connsiteY3-28" fmla="*/ 312229 h 504867"/>
                <a:gd name="connsiteX4-29" fmla="*/ 141627 w 504867"/>
                <a:gd name="connsiteY4-30" fmla="*/ 326052 h 504867"/>
                <a:gd name="connsiteX5" fmla="*/ 151775 w 504867"/>
                <a:gd name="connsiteY5" fmla="*/ 339239 h 504867"/>
                <a:gd name="connsiteX6" fmla="*/ 165850 w 504867"/>
                <a:gd name="connsiteY6" fmla="*/ 351280 h 504867"/>
                <a:gd name="connsiteX7" fmla="*/ 183486 w 504867"/>
                <a:gd name="connsiteY7" fmla="*/ 361555 h 504867"/>
                <a:gd name="connsiteX8" fmla="*/ 204175 w 504867"/>
                <a:gd name="connsiteY8" fmla="*/ 369486 h 504867"/>
                <a:gd name="connsiteX9" fmla="*/ 227349 w 504867"/>
                <a:gd name="connsiteY9" fmla="*/ 374567 h 504867"/>
                <a:gd name="connsiteX10" fmla="*/ 252433 w 504867"/>
                <a:gd name="connsiteY10" fmla="*/ 376353 h 504867"/>
                <a:gd name="connsiteX11" fmla="*/ 277518 w 504867"/>
                <a:gd name="connsiteY11" fmla="*/ 374567 h 504867"/>
                <a:gd name="connsiteX12" fmla="*/ 300692 w 504867"/>
                <a:gd name="connsiteY12" fmla="*/ 369486 h 504867"/>
                <a:gd name="connsiteX13" fmla="*/ 321381 w 504867"/>
                <a:gd name="connsiteY13" fmla="*/ 361555 h 504867"/>
                <a:gd name="connsiteX14" fmla="*/ 339017 w 504867"/>
                <a:gd name="connsiteY14" fmla="*/ 351280 h 504867"/>
                <a:gd name="connsiteX15" fmla="*/ 353092 w 504867"/>
                <a:gd name="connsiteY15" fmla="*/ 339239 h 504867"/>
                <a:gd name="connsiteX16" fmla="*/ 363240 w 504867"/>
                <a:gd name="connsiteY16" fmla="*/ 326052 h 504867"/>
                <a:gd name="connsiteX17" fmla="*/ 369328 w 504867"/>
                <a:gd name="connsiteY17" fmla="*/ 312229 h 504867"/>
                <a:gd name="connsiteX18" fmla="*/ 371380 w 504867"/>
                <a:gd name="connsiteY18" fmla="*/ 297871 h 504867"/>
                <a:gd name="connsiteX19" fmla="*/ 371380 w 504867"/>
                <a:gd name="connsiteY19" fmla="*/ 287350 h 504867"/>
                <a:gd name="connsiteX20" fmla="*/ 400951 w 504867"/>
                <a:gd name="connsiteY20" fmla="*/ 278821 h 504867"/>
                <a:gd name="connsiteX21" fmla="*/ 405925 w 504867"/>
                <a:gd name="connsiteY21" fmla="*/ 322825 h 504867"/>
                <a:gd name="connsiteX22" fmla="*/ 395932 w 504867"/>
                <a:gd name="connsiteY22" fmla="*/ 345618 h 504867"/>
                <a:gd name="connsiteX23" fmla="*/ 380633 w 504867"/>
                <a:gd name="connsiteY23" fmla="*/ 365565 h 504867"/>
                <a:gd name="connsiteX24" fmla="*/ 361007 w 504867"/>
                <a:gd name="connsiteY24" fmla="*/ 382393 h 504867"/>
                <a:gd name="connsiteX25" fmla="*/ 337797 w 504867"/>
                <a:gd name="connsiteY25" fmla="*/ 395937 h 504867"/>
                <a:gd name="connsiteX26" fmla="*/ 311604 w 504867"/>
                <a:gd name="connsiteY26" fmla="*/ 405990 h 504867"/>
                <a:gd name="connsiteX27" fmla="*/ 282971 w 504867"/>
                <a:gd name="connsiteY27" fmla="*/ 412275 h 504867"/>
                <a:gd name="connsiteX28" fmla="*/ 252433 w 504867"/>
                <a:gd name="connsiteY28" fmla="*/ 414453 h 504867"/>
                <a:gd name="connsiteX29" fmla="*/ 221896 w 504867"/>
                <a:gd name="connsiteY29" fmla="*/ 412275 h 504867"/>
                <a:gd name="connsiteX30" fmla="*/ 193263 w 504867"/>
                <a:gd name="connsiteY30" fmla="*/ 405990 h 504867"/>
                <a:gd name="connsiteX31" fmla="*/ 167070 w 504867"/>
                <a:gd name="connsiteY31" fmla="*/ 395937 h 504867"/>
                <a:gd name="connsiteX32" fmla="*/ 143860 w 504867"/>
                <a:gd name="connsiteY32" fmla="*/ 382393 h 504867"/>
                <a:gd name="connsiteX33" fmla="*/ 124234 w 504867"/>
                <a:gd name="connsiteY33" fmla="*/ 365565 h 504867"/>
                <a:gd name="connsiteX34" fmla="*/ 108935 w 504867"/>
                <a:gd name="connsiteY34" fmla="*/ 345618 h 504867"/>
                <a:gd name="connsiteX35" fmla="*/ 98942 w 504867"/>
                <a:gd name="connsiteY35" fmla="*/ 322825 h 504867"/>
                <a:gd name="connsiteX36" fmla="*/ 95387 w 504867"/>
                <a:gd name="connsiteY36" fmla="*/ 297871 h 5048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04867" h="504867">
                  <a:moveTo>
                    <a:pt x="252433" y="0"/>
                  </a:moveTo>
                  <a:cubicBezTo>
                    <a:pt x="391849" y="0"/>
                    <a:pt x="504867" y="113018"/>
                    <a:pt x="504867" y="252433"/>
                  </a:cubicBezTo>
                  <a:cubicBezTo>
                    <a:pt x="504867" y="391849"/>
                    <a:pt x="391849" y="504867"/>
                    <a:pt x="252433" y="504867"/>
                  </a:cubicBezTo>
                  <a:cubicBezTo>
                    <a:pt x="113018" y="504867"/>
                    <a:pt x="0" y="391849"/>
                    <a:pt x="0" y="252433"/>
                  </a:cubicBezTo>
                  <a:cubicBezTo>
                    <a:pt x="0" y="113018"/>
                    <a:pt x="113018" y="0"/>
                    <a:pt x="252433" y="0"/>
                  </a:cubicBezTo>
                  <a:close/>
                </a:path>
                <a:path w="504867" h="504867">
                  <a:moveTo>
                    <a:pt x="378650" y="137538"/>
                  </a:moveTo>
                  <a:cubicBezTo>
                    <a:pt x="397661" y="137538"/>
                    <a:pt x="413073" y="158087"/>
                    <a:pt x="413073" y="183435"/>
                  </a:cubicBezTo>
                  <a:cubicBezTo>
                    <a:pt x="413073" y="208783"/>
                    <a:pt x="397661" y="229332"/>
                    <a:pt x="378650" y="229332"/>
                  </a:cubicBezTo>
                  <a:cubicBezTo>
                    <a:pt x="359639" y="229332"/>
                    <a:pt x="344227" y="208783"/>
                    <a:pt x="344227" y="183435"/>
                  </a:cubicBezTo>
                  <a:cubicBezTo>
                    <a:pt x="344227" y="158087"/>
                    <a:pt x="359639" y="137538"/>
                    <a:pt x="378650" y="137538"/>
                  </a:cubicBezTo>
                  <a:close/>
                </a:path>
                <a:path w="504867" h="504867">
                  <a:moveTo>
                    <a:pt x="126217" y="137538"/>
                  </a:moveTo>
                  <a:cubicBezTo>
                    <a:pt x="145228" y="137538"/>
                    <a:pt x="160639" y="158087"/>
                    <a:pt x="160639" y="183435"/>
                  </a:cubicBezTo>
                  <a:cubicBezTo>
                    <a:pt x="160639" y="208783"/>
                    <a:pt x="145228" y="229332"/>
                    <a:pt x="126217" y="229332"/>
                  </a:cubicBezTo>
                  <a:cubicBezTo>
                    <a:pt x="107206" y="229332"/>
                    <a:pt x="91794" y="208783"/>
                    <a:pt x="91794" y="183435"/>
                  </a:cubicBezTo>
                  <a:cubicBezTo>
                    <a:pt x="91794" y="158087"/>
                    <a:pt x="107206" y="137538"/>
                    <a:pt x="126217" y="137538"/>
                  </a:cubicBezTo>
                  <a:close/>
                </a:path>
                <a:path w="504867" h="504867">
                  <a:moveTo>
                    <a:pt x="95387" y="297871"/>
                  </a:moveTo>
                  <a:cubicBezTo>
                    <a:pt x="95387" y="287350"/>
                    <a:pt x="103915" y="278821"/>
                    <a:pt x="114437" y="278821"/>
                  </a:cubicBezTo>
                  <a:cubicBezTo>
                    <a:pt x="124958" y="278821"/>
                    <a:pt x="133487" y="287350"/>
                    <a:pt x="133487" y="297871"/>
                  </a:cubicBezTo>
                  <a:lnTo>
                    <a:pt x="135539" y="312229"/>
                  </a:lnTo>
                  <a:lnTo>
                    <a:pt x="141627" y="326052"/>
                  </a:lnTo>
                  <a:lnTo>
                    <a:pt x="151775" y="339239"/>
                  </a:lnTo>
                  <a:lnTo>
                    <a:pt x="165850" y="351280"/>
                  </a:lnTo>
                  <a:lnTo>
                    <a:pt x="183486" y="361555"/>
                  </a:lnTo>
                  <a:lnTo>
                    <a:pt x="204175" y="369486"/>
                  </a:lnTo>
                  <a:lnTo>
                    <a:pt x="227349" y="374567"/>
                  </a:lnTo>
                  <a:lnTo>
                    <a:pt x="252433" y="376353"/>
                  </a:lnTo>
                  <a:lnTo>
                    <a:pt x="277518" y="374567"/>
                  </a:lnTo>
                  <a:lnTo>
                    <a:pt x="300692" y="369486"/>
                  </a:lnTo>
                  <a:lnTo>
                    <a:pt x="321381" y="361555"/>
                  </a:lnTo>
                  <a:lnTo>
                    <a:pt x="339017" y="351280"/>
                  </a:lnTo>
                  <a:lnTo>
                    <a:pt x="353092" y="339239"/>
                  </a:lnTo>
                  <a:lnTo>
                    <a:pt x="363240" y="326052"/>
                  </a:lnTo>
                  <a:lnTo>
                    <a:pt x="369328" y="312229"/>
                  </a:lnTo>
                  <a:lnTo>
                    <a:pt x="371380" y="297871"/>
                  </a:lnTo>
                  <a:cubicBezTo>
                    <a:pt x="371380" y="287350"/>
                    <a:pt x="379909" y="278821"/>
                    <a:pt x="390430" y="278821"/>
                  </a:cubicBezTo>
                  <a:cubicBezTo>
                    <a:pt x="400951" y="278821"/>
                    <a:pt x="409480" y="287350"/>
                    <a:pt x="409480" y="297871"/>
                  </a:cubicBezTo>
                  <a:lnTo>
                    <a:pt x="405925" y="322825"/>
                  </a:lnTo>
                  <a:lnTo>
                    <a:pt x="395932" y="345618"/>
                  </a:lnTo>
                  <a:lnTo>
                    <a:pt x="380633" y="365565"/>
                  </a:lnTo>
                  <a:lnTo>
                    <a:pt x="361007" y="382393"/>
                  </a:lnTo>
                  <a:lnTo>
                    <a:pt x="337797" y="395937"/>
                  </a:lnTo>
                  <a:lnTo>
                    <a:pt x="311604" y="405990"/>
                  </a:lnTo>
                  <a:lnTo>
                    <a:pt x="282971" y="412275"/>
                  </a:lnTo>
                  <a:lnTo>
                    <a:pt x="252433" y="414453"/>
                  </a:lnTo>
                  <a:lnTo>
                    <a:pt x="221896" y="412275"/>
                  </a:lnTo>
                  <a:lnTo>
                    <a:pt x="193263" y="405990"/>
                  </a:lnTo>
                  <a:lnTo>
                    <a:pt x="167070" y="395937"/>
                  </a:lnTo>
                  <a:lnTo>
                    <a:pt x="143860" y="382393"/>
                  </a:lnTo>
                  <a:lnTo>
                    <a:pt x="124234" y="365565"/>
                  </a:lnTo>
                  <a:lnTo>
                    <a:pt x="108935" y="345618"/>
                  </a:lnTo>
                  <a:lnTo>
                    <a:pt x="98942" y="322825"/>
                  </a:lnTo>
                  <a:lnTo>
                    <a:pt x="95387" y="297871"/>
                  </a:lnTo>
                  <a:close/>
                </a:path>
              </a:pathLst>
            </a:custGeom>
            <a:solidFill>
              <a:srgbClr val="F5F0AC">
                <a:alpha val="100000"/>
              </a:srgbClr>
            </a:solidFill>
            <a:ln w="2857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379970" y="5311775"/>
            <a:ext cx="26231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正中正</a:t>
            </a:r>
            <a:r>
              <a:rPr lang="en-US" altLang="zh-CN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4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 animBg="1"/>
      <p:bldP spid="20" grpId="0" animBg="1"/>
      <p:bldP spid="27" grpId="0" animBg="1"/>
      <p:bldP spid="21" grpId="0" animBg="1"/>
      <p:bldP spid="24" grpId="0" animBg="1"/>
      <p:bldP spid="22" grpId="0" animBg="1"/>
      <p:bldP spid="23" grpId="0" animBg="1"/>
      <p:bldP spid="25" grpId="0" animBg="1"/>
      <p:bldP spid="26" grpId="0" animBg="1"/>
      <p:bldP spid="28" grpId="0" animBg="1"/>
      <p:bldP spid="29" grpId="0" bldLvl="0" animBg="1"/>
      <p:bldP spid="32" grpId="0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2.xml><?xml version="1.0" encoding="utf-8"?>
<p:tagLst xmlns:p="http://schemas.openxmlformats.org/presentationml/2006/main">
  <p:tag name="TABLE_ENDDRAG_ORIGIN_RECT" val="832*152"/>
  <p:tag name="TABLE_ENDDRAG_RECT" val="68*278*832*152"/>
</p:tagLst>
</file>

<file path=ppt/tags/tag3.xml><?xml version="1.0" encoding="utf-8"?>
<p:tagLst xmlns:p="http://schemas.openxmlformats.org/presentationml/2006/main">
  <p:tag name="TABLE_ENDDRAG_ORIGIN_RECT" val="918*150"/>
  <p:tag name="TABLE_ENDDRAG_RECT" val="11*102*918*150"/>
</p:tagLst>
</file>

<file path=ppt/tags/tag4.xml><?xml version="1.0" encoding="utf-8"?>
<p:tagLst xmlns:p="http://schemas.openxmlformats.org/presentationml/2006/main">
  <p:tag name="TABLE_ENDDRAG_ORIGIN_RECT" val="651*246"/>
  <p:tag name="TABLE_ENDDRAG_RECT" val="161*303*651*24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1164</Words>
  <Application>WPS 演示</Application>
  <PresentationFormat>宽屏</PresentationFormat>
  <Paragraphs>295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华文行楷</vt:lpstr>
      <vt:lpstr>微软雅黑</vt:lpstr>
      <vt:lpstr>Times New Roman</vt:lpstr>
      <vt:lpstr>楷体</vt:lpstr>
      <vt:lpstr>黑体</vt:lpstr>
      <vt:lpstr>Arial Unicode MS</vt:lpstr>
      <vt:lpstr>Calibri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本章综合与测试 晴天</dc:title>
  <dc:creator>章文茹</dc:creator>
  <cp:lastModifiedBy>章文茹 工作号</cp:lastModifiedBy>
  <cp:revision>11</cp:revision>
  <dcterms:created xsi:type="dcterms:W3CDTF">2026-03-22T12:06:00Z</dcterms:created>
  <dcterms:modified xsi:type="dcterms:W3CDTF">2026-03-26T03:58:05Z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licationName">
    <vt:lpwstr>EasiNote5</vt:lpwstr>
  </property>
  <property fmtid="{D5CDD505-2E9C-101B-9397-08002B2CF9AE}" pid="3" name="ApplicationVersion">
    <vt:lpwstr>5.2.4.9612</vt:lpwstr>
  </property>
  <property fmtid="{D5CDD505-2E9C-101B-9397-08002B2CF9AE}" pid="4" name="EasiNoteCoursewareInfo">
    <vt:lpwstr>17101100-c212-45a1-88e1-988cd52f2bb2:3</vt:lpwstr>
  </property>
  <property fmtid="{D5CDD505-2E9C-101B-9397-08002B2CF9AE}" pid="5" name="EasiNoteDocumentName">
    <vt:lpwstr>本章综合与测试 晴天</vt:lpwstr>
  </property>
  <property fmtid="{D5CDD505-2E9C-101B-9397-08002B2CF9AE}" pid="6" name="EasiNoteAuthor">
    <vt:lpwstr>shjporygwurgzniwjynxqt42p34g6o71</vt:lpwstr>
  </property>
  <property fmtid="{D5CDD505-2E9C-101B-9397-08002B2CF9AE}" pid="7" name="EasiNoteUpstreamCoursewareInfo_0">
    <vt:lpwstr>17101100-c212-45a1-88e1-988cd52f2bb2</vt:lpwstr>
  </property>
  <property fmtid="{D5CDD505-2E9C-101B-9397-08002B2CF9AE}" pid="8" name="KSOProductBuildVer">
    <vt:lpwstr>2052-12.1.0.25225</vt:lpwstr>
  </property>
  <property fmtid="{D5CDD505-2E9C-101B-9397-08002B2CF9AE}" pid="9" name="ICV">
    <vt:lpwstr>6223626124DE42F086135A758C9A6B48_13</vt:lpwstr>
  </property>
</Properties>
</file>