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jpg" ContentType="image/jpeg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20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2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24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5.xml" ContentType="application/vnd.openxmlformats-officedocument.presentationml.slideLayout+xml"/>
  <Override PartName="/ppt/slides/slide26.xml" ContentType="application/vnd.openxmlformats-officedocument.presentationml.slide+xml"/>
  <Override PartName="/ppt/slideLayouts/slideLayout26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27.xml" ContentType="application/vnd.openxmlformats-officedocument.presentationml.slideLayout+xml"/>
  <Override PartName="/ppt/slides/slide28.xml" ContentType="application/vnd.openxmlformats-officedocument.presentationml.slide+xml"/>
  <Override PartName="/ppt/slideLayouts/slideLayout28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4510d6e822be4265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50b7a98aaff84b32" /><Relationship Type="http://schemas.openxmlformats.org/officeDocument/2006/relationships/custom-properties" Target="/docProps/custom.xml" Id="R8025c52f68e94825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Relationship Type="http://schemas.openxmlformats.org/officeDocument/2006/relationships/slide" Target="/ppt/slides/slide16.xml" Id="rId21" /><Relationship Type="http://schemas.openxmlformats.org/officeDocument/2006/relationships/slide" Target="/ppt/slides/slide17.xml" Id="rId22" /><Relationship Type="http://schemas.openxmlformats.org/officeDocument/2006/relationships/slide" Target="/ppt/slides/slide18.xml" Id="rId23" /><Relationship Type="http://schemas.openxmlformats.org/officeDocument/2006/relationships/slide" Target="/ppt/slides/slide19.xml" Id="rId24" /><Relationship Type="http://schemas.openxmlformats.org/officeDocument/2006/relationships/slide" Target="/ppt/slides/slide20.xml" Id="rId25" /><Relationship Type="http://schemas.openxmlformats.org/officeDocument/2006/relationships/slide" Target="/ppt/slides/slide21.xml" Id="rId26" /><Relationship Type="http://schemas.openxmlformats.org/officeDocument/2006/relationships/slide" Target="/ppt/slides/slide22.xml" Id="rId27" /><Relationship Type="http://schemas.openxmlformats.org/officeDocument/2006/relationships/slide" Target="/ppt/slides/slide23.xml" Id="rId28" /><Relationship Type="http://schemas.openxmlformats.org/officeDocument/2006/relationships/slide" Target="/ppt/slides/slide24.xml" Id="rId29" /><Relationship Type="http://schemas.openxmlformats.org/officeDocument/2006/relationships/slide" Target="/ppt/slides/slide25.xml" Id="rId30" /><Relationship Type="http://schemas.openxmlformats.org/officeDocument/2006/relationships/slide" Target="/ppt/slides/slide26.xml" Id="rId31" /><Relationship Type="http://schemas.openxmlformats.org/officeDocument/2006/relationships/slide" Target="/ppt/slides/slide27.xml" Id="rId32" /><Relationship Type="http://schemas.openxmlformats.org/officeDocument/2006/relationships/slide" Target="/ppt/slides/slide28.xml" Id="rId33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Relationship Type="http://schemas.openxmlformats.org/officeDocument/2006/relationships/slideLayout" Target="/ppt/slideLayouts/slideLayout16.xml" Id="rId17" /><Relationship Type="http://schemas.openxmlformats.org/officeDocument/2006/relationships/slideLayout" Target="/ppt/slideLayouts/slideLayout17.xml" Id="rId18" /><Relationship Type="http://schemas.openxmlformats.org/officeDocument/2006/relationships/slideLayout" Target="/ppt/slideLayouts/slideLayout18.xml" Id="rId19" /><Relationship Type="http://schemas.openxmlformats.org/officeDocument/2006/relationships/slideLayout" Target="/ppt/slideLayouts/slideLayout19.xml" Id="rId20" /><Relationship Type="http://schemas.openxmlformats.org/officeDocument/2006/relationships/slideLayout" Target="/ppt/slideLayouts/slideLayout20.xml" Id="rId21" /><Relationship Type="http://schemas.openxmlformats.org/officeDocument/2006/relationships/slideLayout" Target="/ppt/slideLayouts/slideLayout21.xml" Id="rId22" /><Relationship Type="http://schemas.openxmlformats.org/officeDocument/2006/relationships/slideLayout" Target="/ppt/slideLayouts/slideLayout22.xml" Id="rId23" /><Relationship Type="http://schemas.openxmlformats.org/officeDocument/2006/relationships/slideLayout" Target="/ppt/slideLayouts/slideLayout23.xml" Id="rId24" /><Relationship Type="http://schemas.openxmlformats.org/officeDocument/2006/relationships/slideLayout" Target="/ppt/slideLayouts/slideLayout24.xml" Id="rId25" /><Relationship Type="http://schemas.openxmlformats.org/officeDocument/2006/relationships/slideLayout" Target="/ppt/slideLayouts/slideLayout25.xml" Id="rId26" /><Relationship Type="http://schemas.openxmlformats.org/officeDocument/2006/relationships/slideLayout" Target="/ppt/slideLayouts/slideLayout26.xml" Id="rId27" /><Relationship Type="http://schemas.openxmlformats.org/officeDocument/2006/relationships/slideLayout" Target="/ppt/slideLayouts/slideLayout27.xml" Id="rId28" /><Relationship Type="http://schemas.openxmlformats.org/officeDocument/2006/relationships/slideLayout" Target="/ppt/slideLayouts/slideLayout28.xml" Id="rId29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16.png" Id="rId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17.png" Id="rId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18.png" Id="rId2" /><Relationship Type="http://schemas.openxmlformats.org/officeDocument/2006/relationships/image" Target="/ppt/media/image19.png" Id="rId3" /><Relationship Type="http://schemas.openxmlformats.org/officeDocument/2006/relationships/image" Target="/ppt/media/image20.png" Id="rId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21.png" Id="rId2" /><Relationship Type="http://schemas.openxmlformats.org/officeDocument/2006/relationships/image" Target="/ppt/media/image22.png" Id="rId3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23.png" Id="rI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6.xml" Id="rId1" /><Relationship Type="http://schemas.openxmlformats.org/officeDocument/2006/relationships/image" Target="/ppt/media/image24.png" Id="rId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7.xml" Id="rId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8.xml" Id="rId1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9.xml" Id="rId1" /><Relationship Type="http://schemas.openxmlformats.org/officeDocument/2006/relationships/image" Target="/ppt/media/image25.png" Id="rId2" /><Relationship Type="http://schemas.openxmlformats.org/officeDocument/2006/relationships/image" Target="/ppt/media/image26.png" Id="rId3" /><Relationship Type="http://schemas.openxmlformats.org/officeDocument/2006/relationships/image" Target="/ppt/media/image27.png" Id="rId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.png" Id="rId2" /><Relationship Type="http://schemas.openxmlformats.org/officeDocument/2006/relationships/image" Target="/ppt/media/image2.png" Id="rId3" /><Relationship Type="http://schemas.openxmlformats.org/officeDocument/2006/relationships/image" Target="/ppt/media/image3.png" Id="rId4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0.xml" Id="rId1" /><Relationship Type="http://schemas.openxmlformats.org/officeDocument/2006/relationships/image" Target="/ppt/media/image28.png" Id="rId2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1.xml" Id="rId1" /><Relationship Type="http://schemas.openxmlformats.org/officeDocument/2006/relationships/image" Target="/ppt/media/image29.png" Id="rId2" /><Relationship Type="http://schemas.openxmlformats.org/officeDocument/2006/relationships/image" Target="/ppt/media/image30.png" Id="rId3" /><Relationship Type="http://schemas.openxmlformats.org/officeDocument/2006/relationships/image" Target="/ppt/media/image31.png" Id="rId4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2.xml" Id="rId1" /><Relationship Type="http://schemas.openxmlformats.org/officeDocument/2006/relationships/image" Target="/ppt/media/image32.png" Id="rId2" /><Relationship Type="http://schemas.openxmlformats.org/officeDocument/2006/relationships/image" Target="/ppt/media/image33.png" Id="rId3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3.xml" Id="rId1" /><Relationship Type="http://schemas.openxmlformats.org/officeDocument/2006/relationships/image" Target="/ppt/media/image34.png" Id="rId2" /><Relationship Type="http://schemas.openxmlformats.org/officeDocument/2006/relationships/image" Target="/ppt/media/image.jpg" Id="rId3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4.xml" Id="rId1" /><Relationship Type="http://schemas.openxmlformats.org/officeDocument/2006/relationships/image" Target="/ppt/media/image35.png" Id="rId2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5.xml" Id="rId1" /><Relationship Type="http://schemas.openxmlformats.org/officeDocument/2006/relationships/image" Target="/ppt/media/image36.png" Id="rId2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6.xml" Id="rId1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7.xml" Id="rId1" /><Relationship Type="http://schemas.openxmlformats.org/officeDocument/2006/relationships/image" Target="/ppt/media/image37.png" Id="rId2" /><Relationship Type="http://schemas.openxmlformats.org/officeDocument/2006/relationships/image" Target="/ppt/media/image2.jpg" Id="rId3" /><Relationship Type="http://schemas.openxmlformats.org/officeDocument/2006/relationships/image" Target="/ppt/media/image3.jpg" Id="rId4" /><Relationship Type="http://schemas.openxmlformats.org/officeDocument/2006/relationships/image" Target="/ppt/media/image38.png" Id="rId5" /><Relationship Type="http://schemas.openxmlformats.org/officeDocument/2006/relationships/image" Target="/ppt/media/image4.jpg" Id="rId6" /><Relationship Type="http://schemas.openxmlformats.org/officeDocument/2006/relationships/image" Target="/ppt/media/image5.jpg" Id="rId7" /><Relationship Type="http://schemas.openxmlformats.org/officeDocument/2006/relationships/image" Target="/ppt/media/image6.jpg" Id="rId8" /><Relationship Type="http://schemas.openxmlformats.org/officeDocument/2006/relationships/image" Target="/ppt/media/image7.jpg" Id="rId9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8.xml" Id="rId1" /><Relationship Type="http://schemas.openxmlformats.org/officeDocument/2006/relationships/image" Target="/ppt/media/image39.png" Id="rId2" /><Relationship Type="http://schemas.openxmlformats.org/officeDocument/2006/relationships/image" Target="/ppt/media/image40.png" Id="rId3" /><Relationship Type="http://schemas.openxmlformats.org/officeDocument/2006/relationships/image" Target="/ppt/media/image41.png" Id="rId4" /><Relationship Type="http://schemas.openxmlformats.org/officeDocument/2006/relationships/image" Target="/ppt/media/image42.png" Id="rId5" /><Relationship Type="http://schemas.openxmlformats.org/officeDocument/2006/relationships/image" Target="/ppt/media/image43.png" Id="rId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4.png" Id="rId2" /><Relationship Type="http://schemas.openxmlformats.org/officeDocument/2006/relationships/image" Target="/ppt/media/image5.png" Id="rId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6.png" Id="rId2" /><Relationship Type="http://schemas.openxmlformats.org/officeDocument/2006/relationships/image" Target="/ppt/media/image7.png" Id="rId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8.png" Id="rId2" /><Relationship Type="http://schemas.openxmlformats.org/officeDocument/2006/relationships/image" Target="/ppt/media/image9.png" Id="rId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10.png" Id="rId2" /><Relationship Type="http://schemas.openxmlformats.org/officeDocument/2006/relationships/image" Target="/ppt/media/image11.png" Id="rId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12.png" Id="rId2" /><Relationship Type="http://schemas.openxmlformats.org/officeDocument/2006/relationships/image" Target="/ppt/media/image13.png" Id="rId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14.png" Id="rId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15.png" Id="rId2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1775475" y="-88454"/>
            <a:ext cx="8824137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4800" b="1" i="0" dirty="0">
                <a:solidFill>
                  <a:srgbClr val="DF1614">
                    <a:alpha val="100000"/>
                  </a:srgbClr>
                </a:solidFill>
                <a:latin typeface="微软雅黑"/>
                <a:ea typeface="微软雅黑"/>
              </a:rPr>
              <a:t>一、互助答疑</a:t>
            </a:r>
          </a:p>
        </p:txBody>
      </p:sp>
      <p:graphicFrame>
        <p:nvGraphicFramePr>
          <p:cNvPr id="4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174536" y="932536"/>
          <a:ext cx="11708768" cy="3849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78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771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898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962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771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771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962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898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7089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898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962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6962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7089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606144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题号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2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3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5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6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7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8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9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10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11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12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13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14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606144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答案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A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A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B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C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B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C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C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C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A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963290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得分率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96%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</a:p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94%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92%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</a:p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98%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98%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88%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88%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80%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88%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</a:p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%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98%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78%</a:t>
                      </a:r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710255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题号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16.1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16.2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17.1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17.2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17.3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963290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得分率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94%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82%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70%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76%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70%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88%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/>
                    </a:p>
                  </a:txBody>
                  <a:tcPr anchor="ctr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952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952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grpSp>
        <p:nvGrpSpPr>
          <p:cNvPr id="5" name="组合1"/>
          <p:cNvGrpSpPr/>
          <p:nvPr/>
        </p:nvGrpSpPr>
        <p:grpSpPr>
          <a:xfrm>
            <a:off x="170625" y="4775974"/>
            <a:ext cx="11873865" cy="2014957"/>
            <a:chOff x="0" y="0"/>
            <a:chExt cx="11873865" cy="2014957"/>
          </a:xfrm>
        </p:grpSpPr>
        <p:sp>
          <p:nvSpPr>
            <p:cNvPr id="6" name="形状2"/>
            <p:cNvSpPr txBox="1"/>
            <p:nvPr/>
          </p:nvSpPr>
          <p:spPr>
            <a:xfrm>
              <a:off x="3810" y="49530"/>
              <a:ext cx="11870055" cy="1814830"/>
            </a:xfrm>
            <a:prstGeom prst="rect"/>
            <a:solidFill>
              <a:srgbClr val="FFFFFF">
                <a:alpha val="0"/>
              </a:srgbClr>
            </a:solidFill>
            <a:ln w="25400">
              <a:solidFill>
                <a:srgbClr val="ADADAD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文本2"/>
            <p:cNvSpPr txBox="1"/>
            <p:nvPr/>
          </p:nvSpPr>
          <p:spPr>
            <a:xfrm>
              <a:off x="0" y="0"/>
              <a:ext cx="11870055" cy="201495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活动要求：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1.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以小组为单位，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组员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有解决不了的题目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求助组长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或其他组员，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组长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负责为组员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讲解错题和困惑点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；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2.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若组内有解决不了的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问题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，请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组长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将题号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记下来。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3" name="组合1"/>
          <p:cNvGrpSpPr/>
          <p:nvPr/>
        </p:nvGrpSpPr>
        <p:grpSpPr>
          <a:xfrm>
            <a:off x="86360" y="102235"/>
            <a:ext cx="11878310" cy="5308600"/>
            <a:chOff x="0" y="0"/>
            <a:chExt cx="11878310" cy="5308600"/>
          </a:xfrm>
        </p:grpSpPr>
        <p:sp>
          <p:nvSpPr>
            <p:cNvPr id="4" name="形状7"/>
            <p:cNvSpPr txBox="1"/>
            <p:nvPr/>
          </p:nvSpPr>
          <p:spPr>
            <a:xfrm>
              <a:off x="3810" y="49530"/>
              <a:ext cx="11874500" cy="5259070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" name="文本3"/>
            <p:cNvSpPr txBox="1"/>
            <p:nvPr/>
          </p:nvSpPr>
          <p:spPr>
            <a:xfrm>
              <a:off x="0" y="0"/>
              <a:ext cx="11874500" cy="525907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在历史的长河中，榜样人物宛如璀璨星辰照亮我们前行的道路。周恩来，在书斋中苦读、在外交舞台上睿智周旋，把中华崛起之理想变成一桩桩外交胜利的谋略；王永志，在实验室里钻研、在发射场精心筹备，让中国载人航天的蓝图成为一次次火箭腾空的壮举；孙颖莎， 根据自身运动天赋与不懈追求，在训练馆中挥拍如雨、在赛场上沉着应变，使五星红旗在赛  场上一次次冉冉升起；导演“饺子”,凭借对漫画的热爱，专注动漫创作，与多家制作公司合作，精心打造电影《哪吒之魔童闹海》,让全球华人为之骄傲。</a:t>
              </a:r>
            </a:p>
            <a:p>
              <a:pPr marL="0" algn="l">
                <a:lnSpc>
                  <a:spcPts val="4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我们正值青春年少，人生拥有无限可能。我们要以模范人物为榜样，追求美好人生。</a:t>
              </a:r>
            </a:p>
          </p:txBody>
        </p:sp>
      </p:grpSp>
      <p:sp>
        <p:nvSpPr>
          <p:cNvPr id="6" name="形状3"/>
          <p:cNvSpPr txBox="1"/>
          <p:nvPr/>
        </p:nvSpPr>
        <p:spPr>
          <a:xfrm>
            <a:off x="3621405" y="262255"/>
            <a:ext cx="1589405" cy="471805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7" name="形状4"/>
          <p:cNvSpPr txBox="1"/>
          <p:nvPr/>
        </p:nvSpPr>
        <p:spPr>
          <a:xfrm>
            <a:off x="8592756" y="4148493"/>
            <a:ext cx="2849245" cy="54864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8" name="形状5"/>
          <p:cNvSpPr txBox="1"/>
          <p:nvPr/>
        </p:nvSpPr>
        <p:spPr>
          <a:xfrm rot="10800000">
            <a:off x="5210810" y="498475"/>
            <a:ext cx="3852545" cy="3651885"/>
          </a:xfrm>
          <a:prstGeom prst="line"/>
          <a:solidFill>
            <a:srgbClr val="FFFFFF">
              <a:alpha val="0"/>
            </a:srgbClr>
          </a:solidFill>
          <a:ln w="2540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形状6"/>
          <p:cNvSpPr txBox="1"/>
          <p:nvPr/>
        </p:nvSpPr>
        <p:spPr>
          <a:xfrm rot="10800000">
            <a:off x="9071028" y="4039235"/>
            <a:ext cx="97280" cy="97280"/>
          </a:xfrm>
          <a:prstGeom prst="line"/>
          <a:solidFill>
            <a:srgbClr val="FFFFFF">
              <a:alpha val="0"/>
            </a:srgbClr>
          </a:solidFill>
          <a:ln w="2540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0" name="组合2"/>
          <p:cNvGrpSpPr/>
          <p:nvPr/>
        </p:nvGrpSpPr>
        <p:grpSpPr>
          <a:xfrm>
            <a:off x="8919045" y="3531438"/>
            <a:ext cx="2577465" cy="617055"/>
            <a:chOff x="0" y="0"/>
            <a:chExt cx="2577465" cy="617055"/>
          </a:xfrm>
        </p:grpSpPr>
        <p:sp>
          <p:nvSpPr>
            <p:cNvPr id="11" name="形状8"/>
            <p:cNvSpPr txBox="1"/>
            <p:nvPr/>
          </p:nvSpPr>
          <p:spPr>
            <a:xfrm>
              <a:off x="0" y="39840"/>
              <a:ext cx="2577465" cy="577215"/>
            </a:xfrm>
            <a:prstGeom prst="ellipse"/>
            <a:solidFill>
              <a:srgbClr val="FFFFFF">
                <a:alpha val="0"/>
              </a:srgbClr>
            </a:solidFill>
            <a:ln w="25400">
              <a:solidFill>
                <a:srgbClr val="FF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4"/>
            <p:cNvSpPr txBox="1"/>
            <p:nvPr/>
          </p:nvSpPr>
          <p:spPr>
            <a:xfrm>
              <a:off x="373651" y="0"/>
              <a:ext cx="1822543" cy="55783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2800"/>
                </a:lnSpc>
              </a:pPr>
              <a:r>
                <a:rPr lang="zh-CN" altLang="en-US" sz="24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向榜样学习</a:t>
              </a:r>
            </a:p>
          </p:txBody>
        </p:sp>
      </p:grpSp>
      <p:sp>
        <p:nvSpPr>
          <p:cNvPr id="13" name="文本2"/>
          <p:cNvSpPr txBox="1"/>
          <p:nvPr/>
        </p:nvSpPr>
        <p:spPr>
          <a:xfrm>
            <a:off x="90383" y="5616150"/>
            <a:ext cx="11517630" cy="61906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</a:rPr>
              <a:t>【我做小老师】</a:t>
            </a:r>
            <a:r>
              <a:rPr lang="zh-CN" altLang="en-US" sz="2800" b="1" i="0" dirty="0">
                <a:solidFill>
                  <a:srgbClr val="1D41D5">
                    <a:alpha val="100000"/>
                  </a:srgbClr>
                </a:solidFill>
                <a:latin typeface="微软雅黑"/>
                <a:ea typeface="微软雅黑"/>
              </a:rPr>
              <a:t>请按照老师的示范，上台展示思考过程。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8" grpId="0" animBg="1"/>
      <p:bldP spid="10" grpId="0" animBg="1"/>
      <p:bldP spid="13" grpId="0" animBg="1"/>
    </p:bldLst>
  </p:timing>
</p:sld>
</file>

<file path=ppt/slides/slide1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思维导图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96650" y="2914650"/>
            <a:ext cx="492442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518798" y="101603"/>
            <a:ext cx="11517630" cy="61906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</a:rPr>
              <a:t>【我来解惑】</a:t>
            </a:r>
          </a:p>
        </p:txBody>
      </p:sp>
      <p:pic>
        <p:nvPicPr>
          <p:cNvPr id="4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402" y="786889"/>
            <a:ext cx="10694670" cy="4733290"/>
          </a:xfrm>
          <a:prstGeom prst="rect">
            <a:avLst/>
          </a:prstGeom>
        </p:spPr>
      </p:pic>
      <p:grpSp>
        <p:nvGrpSpPr>
          <p:cNvPr id="5" name="组合1"/>
          <p:cNvGrpSpPr/>
          <p:nvPr/>
        </p:nvGrpSpPr>
        <p:grpSpPr>
          <a:xfrm>
            <a:off x="912724" y="1352617"/>
            <a:ext cx="10728960" cy="4626610"/>
            <a:chOff x="0" y="0"/>
            <a:chExt cx="10728960" cy="4626610"/>
          </a:xfrm>
        </p:grpSpPr>
        <p:sp>
          <p:nvSpPr>
            <p:cNvPr id="6" name="形状3"/>
            <p:cNvSpPr txBox="1"/>
            <p:nvPr/>
          </p:nvSpPr>
          <p:spPr>
            <a:xfrm>
              <a:off x="3810" y="49530"/>
              <a:ext cx="10725150" cy="4577080"/>
            </a:xfrm>
            <a:prstGeom prst="rect"/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文本2"/>
            <p:cNvSpPr txBox="1"/>
            <p:nvPr/>
          </p:nvSpPr>
          <p:spPr>
            <a:xfrm>
              <a:off x="0" y="0"/>
              <a:ext cx="10725150" cy="457708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①“饺子凭借对漫画的热爱打造电影”,我们应不断激发自己的潜能，通过珍视爱好，专注自己喜欢的领域，广泛参与活动，发现他人和社会对自己的需要，积极合作。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②“孙颖莎根据自身天赋而努力”,我们也应扬长避短,善于激发和利用自己的优点、长处，最大限度地展示才华；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③“王永志在实验室里钻研”，我们应主动改正缺点，培养决心、毅力、勇气、信心，不断完善自我；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④“周恩来用自身才学博得外交胜利”，我们也应服务社会，关爱他人，在积极奉献中创造人生价值。</a:t>
              </a:r>
            </a:p>
          </p:txBody>
        </p:sp>
      </p:grpSp>
      <p:grpSp>
        <p:nvGrpSpPr>
          <p:cNvPr id="8" name="组合2"/>
          <p:cNvGrpSpPr/>
          <p:nvPr/>
        </p:nvGrpSpPr>
        <p:grpSpPr>
          <a:xfrm>
            <a:off x="1500791" y="5300459"/>
            <a:ext cx="8919214" cy="1820161"/>
            <a:chOff x="0" y="0"/>
            <a:chExt cx="8919214" cy="1820161"/>
          </a:xfrm>
        </p:grpSpPr>
        <p:sp>
          <p:nvSpPr>
            <p:cNvPr id="9" name="形状4"/>
            <p:cNvSpPr txBox="1"/>
            <p:nvPr/>
          </p:nvSpPr>
          <p:spPr>
            <a:xfrm>
              <a:off x="3810" y="69261"/>
              <a:ext cx="8915404" cy="1394094"/>
            </a:xfrm>
            <a:prstGeom prst="rect"/>
            <a:solidFill>
              <a:srgbClr val="FFFFFF">
                <a:alpha val="0"/>
              </a:srgbClr>
            </a:solidFill>
            <a:ln w="25400">
              <a:solidFill>
                <a:srgbClr val="ADADAD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0" y="0"/>
              <a:ext cx="8915404" cy="182016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900"/>
                </a:lnSpc>
              </a:pP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宋体"/>
                  <a:ea typeface="宋体"/>
                </a:rPr>
                <a:t>【小贴士】“做更好的自己，追求美好人生”，不应局限于教材知识，而应结合材料和自身实际，从多角度多考点尽可能思虑周全。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8" grpId="0" animBg="1"/>
    </p:bldLst>
  </p:timing>
</p:sld>
</file>

<file path=ppt/slides/slide1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3" name="组合2"/>
          <p:cNvGrpSpPr/>
          <p:nvPr/>
        </p:nvGrpSpPr>
        <p:grpSpPr>
          <a:xfrm>
            <a:off x="302447" y="4826038"/>
            <a:ext cx="11339830" cy="619069"/>
            <a:chOff x="0" y="0"/>
            <a:chExt cx="11339830" cy="619069"/>
          </a:xfrm>
        </p:grpSpPr>
        <p:sp>
          <p:nvSpPr>
            <p:cNvPr id="4" name="形状4"/>
            <p:cNvSpPr txBox="1"/>
            <p:nvPr/>
          </p:nvSpPr>
          <p:spPr>
            <a:xfrm>
              <a:off x="3810" y="49530"/>
              <a:ext cx="11336020" cy="521970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" name="文本9"/>
            <p:cNvSpPr txBox="1"/>
            <p:nvPr/>
          </p:nvSpPr>
          <p:spPr>
            <a:xfrm>
              <a:off x="0" y="0"/>
              <a:ext cx="11336020" cy="61906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请结合所学知识谈谈你从上表中可以获得哪些信息？（5分）</a:t>
              </a: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213998" y="5252396"/>
            <a:ext cx="11227435" cy="82296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图表题：现象→本质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206340" y="629831"/>
            <a:ext cx="11242043" cy="43813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材料一 </a:t>
            </a: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2024年是中华人民共和国成立75周年。75年来，在中国共产党领导下，自信的中国正阔步前行在中国式现代化的新征程上。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表注：2024年我国国内生产总值(GDP)世界排名为第二。我国经济对全球经</a:t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      济增长的贡献率居世界第1位。我国拥有全球百强科技集群数量达26</a:t>
            </a:r>
          </a:p>
          <a:p>
            <a:pPr marL="0" algn="l">
              <a:lnSpc>
                <a:spcPts val="3000"/>
              </a:lnSpc>
            </a:pPr>
            <a:r>
              <a:rPr lang="zh-CN" altLang="en-US" sz="26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      个，连续两年位居各国之首。</a:t>
            </a:r>
          </a:p>
        </p:txBody>
      </p:sp>
      <p:pic>
        <p:nvPicPr>
          <p:cNvPr id="8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09" y="1446295"/>
            <a:ext cx="4624073" cy="2255291"/>
          </a:xfrm>
          <a:prstGeom prst="rect">
            <a:avLst/>
          </a:prstGeom>
        </p:spPr>
      </p:pic>
      <p:pic>
        <p:nvPicPr>
          <p:cNvPr id="9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899" y="1459011"/>
            <a:ext cx="5075558" cy="2242852"/>
          </a:xfrm>
          <a:prstGeom prst="rect">
            <a:avLst/>
          </a:prstGeom>
        </p:spPr>
      </p:pic>
      <p:sp>
        <p:nvSpPr>
          <p:cNvPr id="10" name="文本3"/>
          <p:cNvSpPr txBox="1"/>
          <p:nvPr/>
        </p:nvSpPr>
        <p:spPr>
          <a:xfrm>
            <a:off x="123768" y="11068"/>
            <a:ext cx="3693192" cy="61906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简答题第16（1）题：</a:t>
            </a:r>
          </a:p>
        </p:txBody>
      </p:sp>
      <p:sp>
        <p:nvSpPr>
          <p:cNvPr id="11" name="文本4"/>
          <p:cNvSpPr txBox="1"/>
          <p:nvPr/>
        </p:nvSpPr>
        <p:spPr>
          <a:xfrm>
            <a:off x="3940099" y="4826248"/>
            <a:ext cx="1640713" cy="61906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从上表中</a:t>
            </a:r>
          </a:p>
        </p:txBody>
      </p:sp>
      <p:sp>
        <p:nvSpPr>
          <p:cNvPr id="12" name="文本5"/>
          <p:cNvSpPr txBox="1"/>
          <p:nvPr/>
        </p:nvSpPr>
        <p:spPr>
          <a:xfrm>
            <a:off x="6831987" y="4826762"/>
            <a:ext cx="1640713" cy="61906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哪些信息</a:t>
            </a:r>
          </a:p>
        </p:txBody>
      </p:sp>
      <p:sp>
        <p:nvSpPr>
          <p:cNvPr id="13" name="文本6"/>
          <p:cNvSpPr txBox="1"/>
          <p:nvPr/>
        </p:nvSpPr>
        <p:spPr>
          <a:xfrm>
            <a:off x="9001014" y="4839072"/>
            <a:ext cx="737807" cy="61906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5分</a:t>
            </a:r>
          </a:p>
        </p:txBody>
      </p:sp>
      <p:grpSp>
        <p:nvGrpSpPr>
          <p:cNvPr id="14" name="组合3"/>
          <p:cNvGrpSpPr/>
          <p:nvPr/>
        </p:nvGrpSpPr>
        <p:grpSpPr>
          <a:xfrm>
            <a:off x="4158075" y="5349685"/>
            <a:ext cx="8934409" cy="1301702"/>
            <a:chOff x="0" y="0"/>
            <a:chExt cx="8934409" cy="1301702"/>
          </a:xfrm>
        </p:grpSpPr>
        <p:sp>
          <p:nvSpPr>
            <p:cNvPr id="15" name="形状5"/>
            <p:cNvSpPr txBox="1"/>
            <p:nvPr/>
          </p:nvSpPr>
          <p:spPr>
            <a:xfrm>
              <a:off x="0" y="45182"/>
              <a:ext cx="7924800" cy="1256520"/>
            </a:xfrm>
            <a:prstGeom prst="rect"/>
            <a:solidFill>
              <a:srgbClr val="FFFFFF">
                <a:alpha val="0"/>
              </a:srgbClr>
            </a:solidFill>
            <a:ln w="25400">
              <a:solidFill>
                <a:srgbClr val="ADADAD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10"/>
            <p:cNvSpPr txBox="1"/>
            <p:nvPr/>
          </p:nvSpPr>
          <p:spPr>
            <a:xfrm>
              <a:off x="19009" y="0"/>
              <a:ext cx="8915400" cy="56088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900"/>
                </a:lnSpc>
              </a:pP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宋体"/>
                  <a:ea typeface="宋体"/>
                </a:rPr>
                <a:t>Q1：寻现象：尝试圈划材料关键信息，标注序号</a:t>
              </a:r>
            </a:p>
          </p:txBody>
        </p:sp>
      </p:grpSp>
      <p:sp>
        <p:nvSpPr>
          <p:cNvPr id="17" name="文本7"/>
          <p:cNvSpPr txBox="1"/>
          <p:nvPr/>
        </p:nvSpPr>
        <p:spPr>
          <a:xfrm>
            <a:off x="4171499" y="5849483"/>
            <a:ext cx="7696200" cy="93126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800" b="1" i="0" dirty="0">
                <a:solidFill>
                  <a:srgbClr val="3B00FF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>
              <a:lnSpc>
                <a:spcPts val="2900"/>
              </a:lnSpc>
            </a:pPr>
            <a:r>
              <a:rPr lang="zh-CN" altLang="en-US" sz="2800" b="1" i="0" dirty="0">
                <a:solidFill>
                  <a:srgbClr val="3B00FF">
                    <a:alpha val="100000"/>
                  </a:srgbClr>
                </a:solidFill>
                <a:latin typeface="宋体"/>
                <a:ea typeface="宋体"/>
              </a:rPr>
              <a:t>Q3：巧优化：答案过于繁杂，如何归类优化？</a:t>
            </a:r>
          </a:p>
        </p:txBody>
      </p:sp>
      <p:sp>
        <p:nvSpPr>
          <p:cNvPr id="18" name="文本8"/>
          <p:cNvSpPr txBox="1"/>
          <p:nvPr/>
        </p:nvSpPr>
        <p:spPr>
          <a:xfrm>
            <a:off x="4162905" y="5757701"/>
            <a:ext cx="5273199" cy="5608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900"/>
              </a:lnSpc>
            </a:pPr>
            <a:r>
              <a:rPr lang="zh-CN" altLang="en-US" sz="2800" b="1" i="0" dirty="0">
                <a:solidFill>
                  <a:srgbClr val="3B00FF">
                    <a:alpha val="100000"/>
                  </a:srgbClr>
                </a:solidFill>
                <a:latin typeface="宋体"/>
                <a:ea typeface="宋体"/>
              </a:rPr>
              <a:t>Q2：点本质：逐一梳理对应考点</a:t>
            </a:r>
          </a:p>
        </p:txBody>
      </p:sp>
      <p:pic>
        <p:nvPicPr>
          <p:cNvPr id="19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2086" y="44768"/>
            <a:ext cx="952500" cy="55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7" grpId="0" animBg="1"/>
    </p:bldLst>
  </p:timing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6" name="组合1"/>
          <p:cNvGrpSpPr/>
          <p:nvPr/>
        </p:nvGrpSpPr>
        <p:grpSpPr>
          <a:xfrm>
            <a:off x="476250" y="600075"/>
            <a:ext cx="11287125" cy="6649711"/>
            <a:chOff x="0" y="0"/>
            <a:chExt cx="11287125" cy="6649711"/>
          </a:xfrm>
        </p:grpSpPr>
        <p:sp>
          <p:nvSpPr>
            <p:cNvPr id="7" name="形状3"/>
            <p:cNvSpPr txBox="1"/>
            <p:nvPr/>
          </p:nvSpPr>
          <p:spPr>
            <a:xfrm>
              <a:off x="0" y="0"/>
              <a:ext cx="11287125" cy="5796915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1"/>
            <p:cNvSpPr txBox="1"/>
            <p:nvPr/>
          </p:nvSpPr>
          <p:spPr>
            <a:xfrm>
              <a:off x="0" y="0"/>
              <a:ext cx="11287125" cy="664971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①2014-2024年我国国内生产总值大幅增长，经济总量位居世界第二→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我国经济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建设取得巨大成就，综合国力不断增强。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/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②我国对全球经济增长贡献率居世界第1位→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中国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是世界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经济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增长的重要引擎/主要稳定器和动力源/成为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影响世界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的重要力量。</a:t>
              </a:r>
              <a:r>
                <a:rPr lang="zh-CN" altLang="en-US" sz="28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/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③2014-2024年我国科技成果登记数大幅提升/科技集群数量连续两年居各国之首→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我国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科技实力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不断提升。</a:t>
              </a:r>
              <a:r>
                <a:rPr lang="zh-CN" altLang="en-US" sz="28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/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④2020-2024年我国科技创新经费投入不断增加→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我国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重视创新</a:t>
              </a:r>
              <a:r>
                <a:rPr lang="zh-CN" altLang="en-US" sz="28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>，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积极实施科教兴国战略 、人才强国战略 、创新驱动发展战略；</a:t>
              </a:r>
              <a:r>
                <a:rPr lang="zh-CN" altLang="en-US" sz="28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/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⑤2014-2024年我国城乡居民人均可支配收入持续增长→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人民生活</a:t>
              </a:r>
              <a:r>
                <a:rPr lang="zh-CN" altLang="en-US" sz="2800" b="1" i="0" dirty="0">
                  <a:solidFill>
                    <a:srgbClr val="3B00FF">
                      <a:alpha val="100000"/>
                    </a:srgbClr>
                  </a:solidFill>
                  <a:latin typeface="微软雅黑"/>
                  <a:ea typeface="微软雅黑"/>
                </a:rPr>
                <a:t>水平不断提高</a:t>
              </a:r>
              <a:r>
                <a:rPr lang="zh-CN" altLang="en-US" sz="28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/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⑥城乡居民收入仍存在差距→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城乡发展不协调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           （任意现象1分，6点本质任意4点4分）</a:t>
              </a:r>
            </a:p>
          </p:txBody>
        </p:sp>
      </p:grpSp>
      <p:grpSp>
        <p:nvGrpSpPr>
          <p:cNvPr id="9" name="组合2"/>
          <p:cNvGrpSpPr/>
          <p:nvPr/>
        </p:nvGrpSpPr>
        <p:grpSpPr>
          <a:xfrm>
            <a:off x="552450" y="-33020"/>
            <a:ext cx="2301240" cy="680293"/>
            <a:chOff x="0" y="0"/>
            <a:chExt cx="2301240" cy="680293"/>
          </a:xfrm>
        </p:grpSpPr>
        <p:sp>
          <p:nvSpPr>
            <p:cNvPr id="10" name="形状4"/>
            <p:cNvSpPr txBox="1"/>
            <p:nvPr/>
          </p:nvSpPr>
          <p:spPr>
            <a:xfrm>
              <a:off x="3810" y="49530"/>
              <a:ext cx="2297430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2"/>
            <p:cNvSpPr txBox="1"/>
            <p:nvPr/>
          </p:nvSpPr>
          <p:spPr>
            <a:xfrm>
              <a:off x="0" y="0"/>
              <a:ext cx="2297430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参考答案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2353313" y="29842"/>
            <a:ext cx="8630288" cy="61906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1D41D5">
                    <a:alpha val="100000"/>
                  </a:srgbClr>
                </a:solidFill>
                <a:latin typeface="微软雅黑"/>
                <a:ea typeface="微软雅黑"/>
              </a:rPr>
              <a:t>课后作业：仿照范例，自主梳理常见图表题对应本质</a:t>
            </a:r>
          </a:p>
        </p:txBody>
      </p:sp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584" y="671008"/>
            <a:ext cx="10575474" cy="58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587264" y="1710433"/>
          <a:ext cx="11362449" cy="254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419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973421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4664833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2540556">
                <a:tc rowSpan="1" gridSpan="1">
                  <a:txBody>
                    <a:bodyPr anchor="ctr"/>
                    <a:lstStyle/>
                    <a:p>
                      <a:pPr marL="178435" algn="l">
                        <a:lnSpc>
                          <a:spcPts val="2600"/>
                        </a:lnSpc>
                      </a:pPr>
                      <a:r>
                        <a:rPr lang="zh-CN" altLang="en-US" sz="23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楷体"/>
                          <a:ea typeface="楷体"/>
                        </a:rPr>
                        <a:t>杭州城西科创大走廊管委会主任说：“城西科创大走 廊是举全省之力打造的高能级科创平台，我们持续推进科技创新和产业创新深度融合，助力科技企业崭露头角。"</a:t>
                      </a:r>
                    </a:p>
                  </a:txBody>
                  <a:tcPr anchor="ctr">
                    <a:lnL w="317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317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317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317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163195" algn="l">
                        <a:lnSpc>
                          <a:spcPts val="2600"/>
                        </a:lnSpc>
                      </a:pPr>
                      <a:r>
                        <a:rPr lang="zh-CN" altLang="en-US" sz="23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楷体"/>
                          <a:ea typeface="楷体"/>
                        </a:rPr>
                        <a:t>围绕未来产业，杭州推 出“前沿技术发现-应用科研攻关一成果转化孵化-产业培育壮大”的未来产业全链条培育机制，助力企业创新。</a:t>
                      </a:r>
                    </a:p>
                  </a:txBody>
                  <a:tcPr anchor="ctr">
                    <a:lnL w="317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317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317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317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95885" algn="l">
                        <a:lnSpc>
                          <a:spcPts val="2600"/>
                        </a:lnSpc>
                        <a:buFont typeface="Arial"/>
                        <a:buChar char=" "/>
                      </a:pPr>
                      <a:r>
                        <a:rPr lang="zh-CN" altLang="en-US" sz="2399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楷体"/>
                          <a:ea typeface="楷体"/>
                        </a:rPr>
                        <a:t>在资金保障上，杭州提出市财政科技投入年均增长15%以上、市本级 每年新增财力的15%以上用于科技投入；在人才引育上，持续优化人才的引育、评定、服务机制，遴选具有成长为顶尖人才潜力的培养对象，给予连续支持。</a:t>
                      </a:r>
                    </a:p>
                  </a:txBody>
                  <a:tcPr anchor="ctr">
                    <a:lnL w="317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3175" cap="flat">
                      <a:solidFill>
                        <a:srgbClr val="000000">
                          <a:alpha val="100000"/>
                        </a:srgbClr>
                      </a:solidFill>
                    </a:lnR>
                    <a:lnT w="317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3175" cap="flat">
                      <a:solidFill>
                        <a:srgbClr val="00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3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文本1"/>
          <p:cNvSpPr txBox="1"/>
          <p:nvPr/>
        </p:nvSpPr>
        <p:spPr>
          <a:xfrm>
            <a:off x="258575" y="93355"/>
            <a:ext cx="11839975" cy="169799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8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简答题第16（2）题：</a:t>
            </a:r>
          </a:p>
          <a:p>
            <a:pPr marL="0" algn="l">
              <a:lnSpc>
                <a:spcPts val="28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材料二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  深度求索是杭州火出圈的科技企业之一，DeepSeek 的出现，不仅打破了美国对中国的 技术封锁，还使得中国在生成式AI 领域从追赶者变为领跑者。记者探访到他们火出圈的原因：</a:t>
            </a:r>
          </a:p>
        </p:txBody>
      </p:sp>
      <p:grpSp>
        <p:nvGrpSpPr>
          <p:cNvPr id="5" name="组合1"/>
          <p:cNvGrpSpPr/>
          <p:nvPr/>
        </p:nvGrpSpPr>
        <p:grpSpPr>
          <a:xfrm>
            <a:off x="143510" y="4250805"/>
            <a:ext cx="11956415" cy="986382"/>
            <a:chOff x="0" y="0"/>
            <a:chExt cx="11956415" cy="986382"/>
          </a:xfrm>
        </p:grpSpPr>
        <p:sp>
          <p:nvSpPr>
            <p:cNvPr id="6" name="形状8"/>
            <p:cNvSpPr txBox="1"/>
            <p:nvPr/>
          </p:nvSpPr>
          <p:spPr>
            <a:xfrm>
              <a:off x="3810" y="49530"/>
              <a:ext cx="11952605" cy="891540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文本4"/>
            <p:cNvSpPr txBox="1"/>
            <p:nvPr/>
          </p:nvSpPr>
          <p:spPr>
            <a:xfrm>
              <a:off x="0" y="0"/>
              <a:ext cx="11952605" cy="98638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100"/>
                </a:lnSpc>
              </a:pPr>
              <a:r>
                <a:rPr lang="zh-CN" altLang="en-US" sz="26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黑体"/>
                  <a:ea typeface="黑体"/>
                </a:rPr>
                <a:t>有同学认为，只要加大科研经费的投入力度，就能实现高水平科技自立自强。请你根据材料和所学知识反驳他的观点。(6分)</a:t>
              </a:r>
            </a:p>
          </p:txBody>
        </p:sp>
      </p:grpSp>
      <p:sp>
        <p:nvSpPr>
          <p:cNvPr id="8" name="形状2"/>
          <p:cNvSpPr txBox="1"/>
          <p:nvPr/>
        </p:nvSpPr>
        <p:spPr>
          <a:xfrm>
            <a:off x="6330182" y="4708188"/>
            <a:ext cx="888368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2"/>
          <p:cNvSpPr txBox="1"/>
          <p:nvPr/>
        </p:nvSpPr>
        <p:spPr>
          <a:xfrm>
            <a:off x="5359705" y="5311769"/>
            <a:ext cx="4254500" cy="5892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400"/>
              </a:lnSpc>
            </a:pPr>
            <a:r>
              <a:rPr lang="zh-CN" altLang="en-US" sz="2000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根据分值写点数</a:t>
            </a:r>
          </a:p>
        </p:txBody>
      </p:sp>
      <p:sp>
        <p:nvSpPr>
          <p:cNvPr id="10" name="形状3"/>
          <p:cNvSpPr txBox="1"/>
          <p:nvPr/>
        </p:nvSpPr>
        <p:spPr>
          <a:xfrm>
            <a:off x="2972625" y="4359999"/>
            <a:ext cx="2903855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4"/>
          <p:cNvSpPr txBox="1"/>
          <p:nvPr/>
        </p:nvSpPr>
        <p:spPr>
          <a:xfrm>
            <a:off x="6989407" y="4375036"/>
            <a:ext cx="4370070" cy="48895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2" name="组合2"/>
          <p:cNvGrpSpPr/>
          <p:nvPr/>
        </p:nvGrpSpPr>
        <p:grpSpPr>
          <a:xfrm>
            <a:off x="3881755" y="4927702"/>
            <a:ext cx="1229995" cy="559931"/>
            <a:chOff x="0" y="0"/>
            <a:chExt cx="1229995" cy="559931"/>
          </a:xfrm>
        </p:grpSpPr>
        <p:sp>
          <p:nvSpPr>
            <p:cNvPr id="13" name="形状9"/>
            <p:cNvSpPr txBox="1"/>
            <p:nvPr/>
          </p:nvSpPr>
          <p:spPr>
            <a:xfrm>
              <a:off x="3810" y="49530"/>
              <a:ext cx="1226185" cy="460375"/>
            </a:xfrm>
            <a:prstGeom prst="rect"/>
            <a:solidFill>
              <a:srgbClr val="FFF2CC">
                <a:alpha val="100000"/>
              </a:srgbClr>
            </a:solidFill>
            <a:ln w="12700">
              <a:solidFill>
                <a:srgbClr val="C000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5"/>
            <p:cNvSpPr txBox="1"/>
            <p:nvPr/>
          </p:nvSpPr>
          <p:spPr>
            <a:xfrm>
              <a:off x="0" y="0"/>
              <a:ext cx="1226185" cy="55993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肯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+why</a:t>
              </a:r>
            </a:p>
          </p:txBody>
        </p:sp>
      </p:grpSp>
      <p:grpSp>
        <p:nvGrpSpPr>
          <p:cNvPr id="15" name="组合3"/>
          <p:cNvGrpSpPr/>
          <p:nvPr/>
        </p:nvGrpSpPr>
        <p:grpSpPr>
          <a:xfrm>
            <a:off x="8557784" y="4833252"/>
            <a:ext cx="1229995" cy="559931"/>
            <a:chOff x="0" y="0"/>
            <a:chExt cx="1229995" cy="559931"/>
          </a:xfrm>
        </p:grpSpPr>
        <p:sp>
          <p:nvSpPr>
            <p:cNvPr id="16" name="形状10"/>
            <p:cNvSpPr txBox="1"/>
            <p:nvPr/>
          </p:nvSpPr>
          <p:spPr>
            <a:xfrm>
              <a:off x="3810" y="49530"/>
              <a:ext cx="1226185" cy="460375"/>
            </a:xfrm>
            <a:prstGeom prst="rect"/>
            <a:solidFill>
              <a:srgbClr val="FFF2CC">
                <a:alpha val="100000"/>
              </a:srgbClr>
            </a:solidFill>
            <a:ln w="12700">
              <a:solidFill>
                <a:srgbClr val="C000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文本6"/>
            <p:cNvSpPr txBox="1"/>
            <p:nvPr/>
          </p:nvSpPr>
          <p:spPr>
            <a:xfrm>
              <a:off x="0" y="0"/>
              <a:ext cx="1226185" cy="55993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否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+why</a:t>
              </a:r>
            </a:p>
          </p:txBody>
        </p:sp>
      </p:grpSp>
      <p:grpSp>
        <p:nvGrpSpPr>
          <p:cNvPr id="18" name="组合4"/>
          <p:cNvGrpSpPr/>
          <p:nvPr/>
        </p:nvGrpSpPr>
        <p:grpSpPr>
          <a:xfrm>
            <a:off x="2099310" y="5474446"/>
            <a:ext cx="3137535" cy="1354636"/>
            <a:chOff x="0" y="0"/>
            <a:chExt cx="3137535" cy="1354636"/>
          </a:xfrm>
        </p:grpSpPr>
        <p:sp>
          <p:nvSpPr>
            <p:cNvPr id="19" name="形状11"/>
            <p:cNvSpPr txBox="1"/>
            <p:nvPr/>
          </p:nvSpPr>
          <p:spPr>
            <a:xfrm>
              <a:off x="0" y="0"/>
              <a:ext cx="3137535" cy="829942"/>
            </a:xfrm>
            <a:prstGeom prst="rect"/>
            <a:solidFill>
              <a:srgbClr val="FFF2CC">
                <a:alpha val="100000"/>
              </a:srgbClr>
            </a:solidFill>
            <a:ln w="9525">
              <a:solidFill>
                <a:srgbClr val="C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0" name="文本7"/>
            <p:cNvSpPr txBox="1"/>
            <p:nvPr/>
          </p:nvSpPr>
          <p:spPr>
            <a:xfrm>
              <a:off x="0" y="0"/>
              <a:ext cx="3137535" cy="135463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4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>有作用：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科研经费</a:t>
              </a:r>
            </a:p>
            <a:p>
              <a:pPr marL="0" algn="l">
                <a:lnSpc>
                  <a:spcPts val="2800"/>
                </a:lnSpc>
              </a:pP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   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提供物质基础</a:t>
              </a:r>
            </a:p>
          </p:txBody>
        </p:sp>
      </p:grpSp>
      <p:grpSp>
        <p:nvGrpSpPr>
          <p:cNvPr id="21" name="组合5"/>
          <p:cNvGrpSpPr/>
          <p:nvPr/>
        </p:nvGrpSpPr>
        <p:grpSpPr>
          <a:xfrm>
            <a:off x="7349757" y="5311673"/>
            <a:ext cx="4462780" cy="1411418"/>
            <a:chOff x="0" y="0"/>
            <a:chExt cx="4462780" cy="1411418"/>
          </a:xfrm>
        </p:grpSpPr>
        <p:sp>
          <p:nvSpPr>
            <p:cNvPr id="22" name="形状12"/>
            <p:cNvSpPr txBox="1"/>
            <p:nvPr/>
          </p:nvSpPr>
          <p:spPr>
            <a:xfrm>
              <a:off x="3810" y="49530"/>
              <a:ext cx="4458970" cy="975995"/>
            </a:xfrm>
            <a:prstGeom prst="rect"/>
            <a:solidFill>
              <a:srgbClr val="FFF2CC">
                <a:alpha val="100000"/>
              </a:srgbClr>
            </a:solidFill>
            <a:ln w="9525">
              <a:solidFill>
                <a:srgbClr val="C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3" name="文本8"/>
            <p:cNvSpPr txBox="1"/>
            <p:nvPr/>
          </p:nvSpPr>
          <p:spPr>
            <a:xfrm>
              <a:off x="0" y="0"/>
              <a:ext cx="4458970" cy="14114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300"/>
                </a:lnSpc>
              </a:pPr>
              <a:r>
                <a:rPr lang="zh-CN" altLang="en-US" sz="24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>还需：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①机制、平台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②企业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③人才、教育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④自主创新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400" b="1" i="0" dirty="0">
                  <a:solidFill>
                    <a:srgbClr val="00B050">
                      <a:alpha val="100000"/>
                    </a:srgbClr>
                  </a:solidFill>
                  <a:latin typeface="微软雅黑"/>
                  <a:ea typeface="微软雅黑"/>
                </a:rPr>
                <a:t>    </a:t>
              </a:r>
              <a:r>
                <a:rPr lang="zh-CN" altLang="en-US" sz="24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⑤公民</a:t>
              </a:r>
            </a:p>
          </p:txBody>
        </p:sp>
      </p:grpSp>
      <p:pic>
        <p:nvPicPr>
          <p:cNvPr id="2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0941" y="92935"/>
            <a:ext cx="985742" cy="571100"/>
          </a:xfrm>
          <a:prstGeom prst="rect">
            <a:avLst/>
          </a:prstGeom>
        </p:spPr>
      </p:pic>
      <p:grpSp>
        <p:nvGrpSpPr>
          <p:cNvPr id="25" name="组合7"/>
          <p:cNvGrpSpPr/>
          <p:nvPr/>
        </p:nvGrpSpPr>
        <p:grpSpPr>
          <a:xfrm>
            <a:off x="7476935" y="3410493"/>
            <a:ext cx="4326302" cy="859282"/>
            <a:chOff x="0" y="0"/>
            <a:chExt cx="4326302" cy="859282"/>
          </a:xfrm>
        </p:grpSpPr>
        <p:sp>
          <p:nvSpPr>
            <p:cNvPr id="26" name="形状6"/>
            <p:cNvSpPr txBox="1"/>
            <p:nvPr/>
          </p:nvSpPr>
          <p:spPr>
            <a:xfrm>
              <a:off x="22955" y="31728"/>
              <a:ext cx="4303347" cy="559756"/>
            </a:xfrm>
            <a:prstGeom prst="rect"/>
            <a:solidFill>
              <a:srgbClr val="FFFFFF">
                <a:alpha val="100000"/>
              </a:srgbClr>
            </a:solidFill>
            <a:ln w="28575">
              <a:solidFill>
                <a:srgbClr val="FF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7" name="文本3"/>
            <p:cNvSpPr txBox="1"/>
            <p:nvPr/>
          </p:nvSpPr>
          <p:spPr>
            <a:xfrm>
              <a:off x="0" y="0"/>
              <a:ext cx="4201277" cy="50917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2199" b="1" i="0" dirty="0">
                  <a:solidFill>
                    <a:srgbClr val="FF0099">
                      <a:alpha val="100000"/>
                    </a:srgbClr>
                  </a:solidFill>
                  <a:latin typeface="宋体"/>
                  <a:ea typeface="宋体"/>
                </a:rPr>
                <a:t>考点31：如何坚持科技创新强国</a:t>
              </a:r>
            </a:p>
          </p:txBody>
        </p:sp>
        <p:sp>
          <p:nvSpPr>
            <p:cNvPr id="28" name="形状7"/>
            <p:cNvSpPr txBox="1"/>
            <p:nvPr/>
          </p:nvSpPr>
          <p:spPr>
            <a:xfrm rot="16200000">
              <a:off x="1700374" y="651713"/>
              <a:ext cx="432216" cy="207569"/>
            </a:xfrm>
            <a:custGeom>
              <a:avLst/>
              <a:gdLst>
                <a:gd name="connsiteX0" fmla="*/ 307675 w 432216"/>
                <a:gd name="connsiteY0" fmla="*/ 0 h 207569"/>
                <a:gd name="connsiteX1" fmla="*/ 432216 w 432216"/>
                <a:gd name="connsiteY1" fmla="*/ 103784 h 207569"/>
                <a:gd name="connsiteX2" fmla="*/ 307675 w 432216"/>
                <a:gd name="connsiteY2" fmla="*/ 207569 h 207569"/>
                <a:gd name="connsiteX3" fmla="*/ 307675 w 432216"/>
                <a:gd name="connsiteY3" fmla="*/ 138379 h 207569"/>
                <a:gd name="connsiteX4" fmla="*/ 0 w 432216"/>
                <a:gd name="connsiteY4" fmla="*/ 138379 h 207569"/>
                <a:gd name="connsiteX5" fmla="*/ 0 w 432216"/>
                <a:gd name="connsiteY5" fmla="*/ 69190 h 207569"/>
                <a:gd name="connsiteX6" fmla="*/ 307675 w 432216"/>
                <a:gd name="connsiteY6" fmla="*/ 69190 h 207569"/>
                <a:gd name="connsiteX7" fmla="*/ 307675 w 432216"/>
                <a:gd name="connsiteY7" fmla="*/ 0 h 20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2216" h="207569">
                  <a:moveTo>
                    <a:pt x="307675" y="0"/>
                  </a:moveTo>
                  <a:lnTo>
                    <a:pt x="432216" y="103784"/>
                  </a:lnTo>
                  <a:lnTo>
                    <a:pt x="307675" y="207569"/>
                  </a:lnTo>
                  <a:lnTo>
                    <a:pt x="307675" y="138379"/>
                  </a:lnTo>
                  <a:lnTo>
                    <a:pt x="0" y="138379"/>
                  </a:lnTo>
                  <a:lnTo>
                    <a:pt x="0" y="69190"/>
                  </a:lnTo>
                  <a:lnTo>
                    <a:pt x="307675" y="69190"/>
                  </a:lnTo>
                  <a:lnTo>
                    <a:pt x="307675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28575">
              <a:solidFill>
                <a:srgbClr val="FF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1" grpId="0" animBg="1"/>
      <p:bldP spid="10" grpId="0" animBg="1"/>
      <p:bldP spid="12" grpId="0" animBg="1"/>
      <p:bldP spid="18" grpId="0" animBg="1"/>
      <p:bldP spid="21" grpId="0" animBg="1"/>
      <p:bldP spid="15" grpId="0" animBg="1"/>
      <p:bldP spid="8" grpId="0" animBg="1"/>
      <p:bldP spid="9" grpId="0" animBg="1"/>
    </p:bldLst>
  </p:timing>
</p:sld>
</file>

<file path=ppt/slides/slide1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3" name="组合1"/>
          <p:cNvGrpSpPr/>
          <p:nvPr/>
        </p:nvGrpSpPr>
        <p:grpSpPr>
          <a:xfrm>
            <a:off x="379286" y="583473"/>
            <a:ext cx="11586210" cy="6198870"/>
            <a:chOff x="0" y="0"/>
            <a:chExt cx="11586210" cy="6198870"/>
          </a:xfrm>
        </p:grpSpPr>
        <p:sp>
          <p:nvSpPr>
            <p:cNvPr id="4" name="形状2"/>
            <p:cNvSpPr txBox="1"/>
            <p:nvPr/>
          </p:nvSpPr>
          <p:spPr>
            <a:xfrm>
              <a:off x="3810" y="49530"/>
              <a:ext cx="11582400" cy="6149340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" name="文本2"/>
            <p:cNvSpPr txBox="1"/>
            <p:nvPr/>
          </p:nvSpPr>
          <p:spPr>
            <a:xfrm>
              <a:off x="0" y="0"/>
              <a:ext cx="11582400" cy="601363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1.片面的/错误的。（1分）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2.加大科研经费的投入力度有利于实现科技自立自强。 可以为科技自立自强提供强大得物质支撑/物质保障/经济支撑/经济保障。（1分）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3.但实现科技自立自强，还需要：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①加快形成有利于创新的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治理格局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和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协同机制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，搭建有利于创新的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活动平台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和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融资平台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，营造有利于创新的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舆论氛围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和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法治环境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。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②要强化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企业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科技创新主体地位。加强企业主导的产学研深度融合，使企业真正成为技术创新决策、研发投入、科研组织、成果转化的主体。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③落实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科教兴国战略、人才强国战略、创新驱动发展战略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。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④增强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自主创新能力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，坚持自主创新、重点跨越、支撑发展、引领未来的方针 ，坚定不移地走中国特色自主创新道路 。</a:t>
              </a:r>
            </a:p>
            <a:p>
              <a:pPr marL="0" algn="l">
                <a:lnSpc>
                  <a:spcPts val="30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⑤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公民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要有强烈的创新信心和决心，勇于攻坚克难、追求卓越，勇于竞争，积极抢占科技竞争和未来发展的制高点。（1点1分，答到其中4点得4分）</a:t>
              </a:r>
            </a:p>
            <a:p>
              <a:pPr marL="0" algn="l"/>
            </a:p>
          </p:txBody>
        </p:sp>
      </p:grpSp>
      <p:grpSp>
        <p:nvGrpSpPr>
          <p:cNvPr id="6" name="组合2"/>
          <p:cNvGrpSpPr/>
          <p:nvPr/>
        </p:nvGrpSpPr>
        <p:grpSpPr>
          <a:xfrm>
            <a:off x="552450" y="-33020"/>
            <a:ext cx="2301240" cy="680293"/>
            <a:chOff x="0" y="0"/>
            <a:chExt cx="2301240" cy="680293"/>
          </a:xfrm>
        </p:grpSpPr>
        <p:sp>
          <p:nvSpPr>
            <p:cNvPr id="7" name="形状3"/>
            <p:cNvSpPr txBox="1"/>
            <p:nvPr/>
          </p:nvSpPr>
          <p:spPr>
            <a:xfrm>
              <a:off x="3810" y="49530"/>
              <a:ext cx="2297430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3"/>
            <p:cNvSpPr txBox="1"/>
            <p:nvPr/>
          </p:nvSpPr>
          <p:spPr>
            <a:xfrm>
              <a:off x="0" y="0"/>
              <a:ext cx="2297430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参考答案</a:t>
              </a:r>
            </a:p>
          </p:txBody>
        </p:sp>
      </p:grpSp>
      <p:grpSp>
        <p:nvGrpSpPr>
          <p:cNvPr id="9" name="组合3"/>
          <p:cNvGrpSpPr/>
          <p:nvPr/>
        </p:nvGrpSpPr>
        <p:grpSpPr>
          <a:xfrm>
            <a:off x="3164840" y="-49530"/>
            <a:ext cx="5610225" cy="680293"/>
            <a:chOff x="0" y="0"/>
            <a:chExt cx="5610225" cy="680293"/>
          </a:xfrm>
        </p:grpSpPr>
        <p:sp>
          <p:nvSpPr>
            <p:cNvPr id="10" name="形状4"/>
            <p:cNvSpPr txBox="1"/>
            <p:nvPr/>
          </p:nvSpPr>
          <p:spPr>
            <a:xfrm>
              <a:off x="3810" y="49530"/>
              <a:ext cx="5606415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4"/>
            <p:cNvSpPr txBox="1"/>
            <p:nvPr/>
          </p:nvSpPr>
          <p:spPr>
            <a:xfrm>
              <a:off x="0" y="0"/>
              <a:ext cx="5606415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单层评析题</a:t>
              </a:r>
            </a:p>
          </p:txBody>
        </p:sp>
      </p:grpSp>
      <p:sp>
        <p:nvSpPr>
          <p:cNvPr id="12" name="文本1"/>
          <p:cNvSpPr txBox="1"/>
          <p:nvPr/>
        </p:nvSpPr>
        <p:spPr>
          <a:xfrm>
            <a:off x="590397" y="6076274"/>
            <a:ext cx="10055295" cy="181043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799" b="1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4.各方各司其职、通力合作，才能实现高水平科技自立自强。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5"/>
          <p:cNvSpPr txBox="1"/>
          <p:nvPr/>
        </p:nvSpPr>
        <p:spPr>
          <a:xfrm>
            <a:off x="344567" y="2532583"/>
            <a:ext cx="11262827" cy="4174941"/>
          </a:xfrm>
          <a:prstGeom prst="rect"/>
          <a:solidFill>
            <a:srgbClr val="FFFFFF">
              <a:alpha val="0"/>
            </a:srgbClr>
          </a:solidFill>
          <a:ln w="28575">
            <a:solidFill>
              <a:srgbClr val="8361F3">
                <a:alpha val="100000"/>
              </a:srgbClr>
            </a:solidFill>
            <a:prstDash val="lgDashDot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4"/>
          <p:cNvSpPr txBox="1"/>
          <p:nvPr/>
        </p:nvSpPr>
        <p:spPr>
          <a:xfrm>
            <a:off x="424701" y="2398582"/>
            <a:ext cx="11316291" cy="4394179"/>
          </a:xfrm>
          <a:prstGeom prst="rect">
            <a:avLst/>
          </a:prstGeom>
          <a:noFill/>
        </p:spPr>
        <p:txBody>
          <a:bodyPr anchor="ctr"/>
          <a:lstStyle/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参考答案: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1.观点片面/错。(1分)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2.“承担刑事责任”错。违反《未成年人网络保护条例》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属于一般违法行为，要承担民事责任或行政责任。如果具有严重社会危害性、触犯《刑法》，构成犯罪，则要承担刑事责任。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(1分)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3.《未成年人网络保护条例》的出台，完善了未成年人网络保护的法律体系，能为未成年人网络保护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提供法律保障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。(1分）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4.但推动未成年人网络保护落地见效，还需要: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(1)厉行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法治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，严格执法、公正司法、全民守法。或 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经营者/家庭/学校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…(1分)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(2)加强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德治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，发挥道德的教化作用，营造保护未成年人的良好风尚。(1分)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(3)</a:t>
            </a:r>
            <a:r>
              <a:rPr lang="zh-CN" altLang="en-US" sz="2199" b="0" i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</a:rPr>
              <a:t>未成年人</a:t>
            </a: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：增强自我保护意识和能力、学会合理利用网络等。(1分)</a:t>
            </a:r>
          </a:p>
          <a:p>
            <a:pPr marL="0" algn="l">
              <a:lnSpc>
                <a:spcPts val="2700"/>
              </a:lnSpc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5.只有全社会各司其职又相互配合，才能推动未成年人网络保护落地见效。</a:t>
            </a:r>
          </a:p>
        </p:txBody>
      </p:sp>
      <p:sp>
        <p:nvSpPr>
          <p:cNvPr id="4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124139" y="-372523"/>
            <a:ext cx="11917680" cy="25527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800"/>
              </a:lnSpc>
            </a:pPr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/>
            </a:r>
          </a:p>
          <a:p>
            <a:pPr marL="0" algn="l">
              <a:lnSpc>
                <a:spcPts val="2800"/>
              </a:lnSpc>
            </a:pPr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/>
            </a:r>
          </a:p>
          <a:p>
            <a:pPr marL="0" algn="l">
              <a:lnSpc>
                <a:spcPts val="2800"/>
              </a:lnSpc>
            </a:pPr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【2024.常州一模】《未成年人网络保护条例》是我国出台的第一部专门性的未成年人网络保护综合立法，重点就网络素养促进、规范网络信息内容、保护个人信息、防治网络沉迷等作出规定。</a:t>
            </a:r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/>
            </a:r>
          </a:p>
          <a:p>
            <a:pPr marL="0" algn="l">
              <a:lnSpc>
                <a:spcPts val="2800"/>
              </a:lnSpc>
            </a:pPr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 </a:t>
            </a:r>
          </a:p>
        </p:txBody>
      </p:sp>
      <p:grpSp>
        <p:nvGrpSpPr>
          <p:cNvPr id="6" name="组合1"/>
          <p:cNvGrpSpPr/>
          <p:nvPr/>
        </p:nvGrpSpPr>
        <p:grpSpPr>
          <a:xfrm>
            <a:off x="124301" y="1595197"/>
            <a:ext cx="11956418" cy="937898"/>
            <a:chOff x="0" y="0"/>
            <a:chExt cx="11956418" cy="937898"/>
          </a:xfrm>
        </p:grpSpPr>
        <p:sp>
          <p:nvSpPr>
            <p:cNvPr id="7" name="形状6"/>
            <p:cNvSpPr txBox="1"/>
            <p:nvPr/>
          </p:nvSpPr>
          <p:spPr>
            <a:xfrm>
              <a:off x="3810" y="32413"/>
              <a:ext cx="11952608" cy="905485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5"/>
            <p:cNvSpPr txBox="1"/>
            <p:nvPr/>
          </p:nvSpPr>
          <p:spPr>
            <a:xfrm>
              <a:off x="0" y="0"/>
              <a:ext cx="11952611" cy="92517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小凡同学说，违反《未成年人网络保护条例》的行为要承担刑事责任，有了它，就能推动未成年人网络保护落地见效。请你对这个观点进行评析。（6分）</a:t>
              </a:r>
            </a:p>
          </p:txBody>
        </p:sp>
      </p:grpSp>
      <p:grpSp>
        <p:nvGrpSpPr>
          <p:cNvPr id="9" name="组合6"/>
          <p:cNvGrpSpPr/>
          <p:nvPr/>
        </p:nvGrpSpPr>
        <p:grpSpPr>
          <a:xfrm>
            <a:off x="-487794" y="-52410"/>
            <a:ext cx="5882002" cy="680295"/>
            <a:chOff x="0" y="0"/>
            <a:chExt cx="5882002" cy="680295"/>
          </a:xfrm>
        </p:grpSpPr>
        <p:sp>
          <p:nvSpPr>
            <p:cNvPr id="10" name="形状7"/>
            <p:cNvSpPr txBox="1"/>
            <p:nvPr/>
          </p:nvSpPr>
          <p:spPr>
            <a:xfrm>
              <a:off x="727710" y="49530"/>
              <a:ext cx="4434202" cy="583568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6"/>
            <p:cNvSpPr txBox="1"/>
            <p:nvPr/>
          </p:nvSpPr>
          <p:spPr>
            <a:xfrm>
              <a:off x="0" y="0"/>
              <a:ext cx="5882002" cy="68029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变式训练：多层评析题</a:t>
              </a:r>
            </a:p>
          </p:txBody>
        </p:sp>
      </p:grpSp>
      <p:grpSp>
        <p:nvGrpSpPr>
          <p:cNvPr id="12" name="组合9"/>
          <p:cNvGrpSpPr/>
          <p:nvPr/>
        </p:nvGrpSpPr>
        <p:grpSpPr>
          <a:xfrm>
            <a:off x="3978554" y="1299715"/>
            <a:ext cx="5106035" cy="5333357"/>
            <a:chOff x="0" y="0"/>
            <a:chExt cx="5106035" cy="5333357"/>
          </a:xfrm>
        </p:grpSpPr>
        <p:sp>
          <p:nvSpPr>
            <p:cNvPr id="13" name="形状8"/>
            <p:cNvSpPr txBox="1"/>
            <p:nvPr/>
          </p:nvSpPr>
          <p:spPr>
            <a:xfrm>
              <a:off x="3810" y="49530"/>
              <a:ext cx="5102225" cy="5126355"/>
            </a:xfrm>
            <a:prstGeom prst="rect"/>
            <a:solidFill>
              <a:srgbClr val="FFFFF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7"/>
            <p:cNvSpPr txBox="1"/>
            <p:nvPr/>
          </p:nvSpPr>
          <p:spPr>
            <a:xfrm>
              <a:off x="0" y="0"/>
              <a:ext cx="5102225" cy="533335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★★多层评析题的答题思路：</a:t>
              </a:r>
            </a:p>
            <a:p>
              <a:pPr marL="0" algn="l">
                <a:lnSpc>
                  <a:spcPts val="3300"/>
                </a:lnSpc>
                <a:buFont typeface="Arial"/>
                <a:buAutoNum type="arabicPeriod"/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总判断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2.分层判断，逐层分析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第一层：①合理之处及原因</a:t>
              </a:r>
            </a:p>
            <a:p>
              <a:pPr marL="-38100" algn="l">
                <a:lnSpc>
                  <a:spcPts val="3100"/>
                </a:lnSpc>
                <a:buFont typeface="Arial"/>
                <a:buChar char=" "/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      ②不合理之处及原因</a:t>
              </a:r>
            </a:p>
            <a:p>
              <a:pPr marL="-38100" algn="l">
                <a:lnSpc>
                  <a:spcPts val="3300"/>
                </a:lnSpc>
                <a:buFont typeface="Arial"/>
                <a:buChar char=" "/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    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③对策或结论</a:t>
              </a:r>
            </a:p>
            <a:p>
              <a:pPr marL="0" algn="l">
                <a:lnSpc>
                  <a:spcPts val="31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第二层：①合理之处及原因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           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②不合理之处及原因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                 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③对策或结论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……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3.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总结论（理论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+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实践）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</p:bldLst>
  </p:timing>
</p:sld>
</file>

<file path=ppt/slides/slide1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6" name="组合2"/>
          <p:cNvGrpSpPr/>
          <p:nvPr/>
        </p:nvGrpSpPr>
        <p:grpSpPr>
          <a:xfrm>
            <a:off x="1192530" y="4005580"/>
            <a:ext cx="8364220" cy="619069"/>
            <a:chOff x="0" y="0"/>
            <a:chExt cx="8364220" cy="619069"/>
          </a:xfrm>
        </p:grpSpPr>
        <p:sp>
          <p:nvSpPr>
            <p:cNvPr id="7" name="形状7"/>
            <p:cNvSpPr txBox="1"/>
            <p:nvPr/>
          </p:nvSpPr>
          <p:spPr>
            <a:xfrm>
              <a:off x="3810" y="49530"/>
              <a:ext cx="8360410" cy="521970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3"/>
            <p:cNvSpPr txBox="1"/>
            <p:nvPr/>
          </p:nvSpPr>
          <p:spPr>
            <a:xfrm>
              <a:off x="0" y="0"/>
              <a:ext cx="8360410" cy="61906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黑体"/>
                  <a:ea typeface="黑体"/>
                </a:rPr>
                <a:t>请运用所学知识，谈谈申遗的价值。(4分)</a:t>
              </a:r>
            </a:p>
          </p:txBody>
        </p:sp>
      </p:grpSp>
      <p:sp>
        <p:nvSpPr>
          <p:cNvPr id="9" name="形状3"/>
          <p:cNvSpPr txBox="1"/>
          <p:nvPr/>
        </p:nvSpPr>
        <p:spPr>
          <a:xfrm>
            <a:off x="5889625" y="4055110"/>
            <a:ext cx="835660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4"/>
          <p:cNvSpPr txBox="1"/>
          <p:nvPr/>
        </p:nvSpPr>
        <p:spPr>
          <a:xfrm>
            <a:off x="4843145" y="4055110"/>
            <a:ext cx="835660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文本1"/>
          <p:cNvSpPr txBox="1"/>
          <p:nvPr/>
        </p:nvSpPr>
        <p:spPr>
          <a:xfrm>
            <a:off x="1134745" y="4655820"/>
            <a:ext cx="10770870" cy="161099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400"/>
              </a:lnSpc>
            </a:pP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【审题】</a:t>
            </a:r>
            <a:r>
              <a:rPr lang="zh-CN" altLang="en-US" sz="3200" b="1" i="0" dirty="0">
                <a:solidFill>
                  <a:srgbClr val="3B00FF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申遗→</a:t>
            </a: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中华文化、文化自信</a:t>
            </a:r>
          </a:p>
          <a:p>
            <a:pPr marL="0" algn="l">
              <a:lnSpc>
                <a:spcPts val="3400"/>
              </a:lnSpc>
            </a:pP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        </a:t>
            </a:r>
            <a:r>
              <a:rPr lang="zh-CN" altLang="en-US" sz="3200" b="1" i="0" dirty="0">
                <a:solidFill>
                  <a:srgbClr val="3B00FF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价值→</a:t>
            </a: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意义：有利于……（注意多角度思考，角度从材料中挖掘）</a:t>
            </a:r>
          </a:p>
        </p:txBody>
      </p:sp>
      <p:pic>
        <p:nvPicPr>
          <p:cNvPr id="12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9921" y="72695"/>
            <a:ext cx="835390" cy="483994"/>
          </a:xfrm>
          <a:prstGeom prst="rect">
            <a:avLst/>
          </a:prstGeom>
        </p:spPr>
      </p:pic>
      <p:sp>
        <p:nvSpPr>
          <p:cNvPr id="13" name="文本2"/>
          <p:cNvSpPr txBox="1"/>
          <p:nvPr/>
        </p:nvSpPr>
        <p:spPr>
          <a:xfrm>
            <a:off x="498475" y="236220"/>
            <a:ext cx="11336020" cy="376936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实践探究题第17（1）题：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校九(5)班学生围绕“推进文化繁荣，担当文化使命”为主题开展探究活动，请你参与其中。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【了解非遗成就】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    同学们搜集到以下信息：2024年，北京中轴线成功列入世界遗产名录，春节列入联合国教科文组织人类非物质文化遗产代表作名录。至此，中国共有44个项目列入联合国教科文组织非物质文化遗产名录、名册，总数居世界第一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10800000" flipH="1">
            <a:off x="-1797489" y="-532613"/>
            <a:ext cx="5634836" cy="1706786"/>
          </a:xfrm>
          <a:custGeom>
            <a:avLst/>
            <a:gdLst/>
            <a:ahLst/>
            <a:cxnLst/>
            <a:rect l="l" t="t" r="r" b="b"/>
            <a:pathLst>
              <a:path w="4461150" h="1612669">
                <a:moveTo>
                  <a:pt x="187754" y="332603"/>
                </a:moveTo>
                <a:cubicBezTo>
                  <a:pt x="-262673" y="567976"/>
                  <a:pt x="153887" y="1297803"/>
                  <a:pt x="837994" y="1480683"/>
                </a:cubicBezTo>
                <a:cubicBezTo>
                  <a:pt x="1522101" y="1663563"/>
                  <a:pt x="3841967" y="1665256"/>
                  <a:pt x="4292394" y="1429883"/>
                </a:cubicBezTo>
                <a:cubicBezTo>
                  <a:pt x="4742821" y="1194510"/>
                  <a:pt x="4222967" y="249630"/>
                  <a:pt x="3540554" y="68443"/>
                </a:cubicBezTo>
                <a:cubicBezTo>
                  <a:pt x="2858141" y="-112744"/>
                  <a:pt x="638181" y="97230"/>
                  <a:pt x="187754" y="332603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9183623" y="-1279777"/>
            <a:ext cx="6016753" cy="2453950"/>
          </a:xfrm>
          <a:custGeom>
            <a:avLst/>
            <a:gdLst/>
            <a:ahLst/>
            <a:cxnLst/>
            <a:rect l="l" t="t" r="r" b="b"/>
            <a:pathLst>
              <a:path w="3530604" h="2983354">
                <a:moveTo>
                  <a:pt x="3392216" y="305884"/>
                </a:moveTo>
                <a:cubicBezTo>
                  <a:pt x="3620816" y="426111"/>
                  <a:pt x="3529376" y="388857"/>
                  <a:pt x="3382056" y="813884"/>
                </a:cubicBezTo>
                <a:cubicBezTo>
                  <a:pt x="3234736" y="1238911"/>
                  <a:pt x="3014603" y="2576644"/>
                  <a:pt x="2508296" y="2856044"/>
                </a:cubicBezTo>
                <a:cubicBezTo>
                  <a:pt x="2001989" y="3135444"/>
                  <a:pt x="733683" y="2928857"/>
                  <a:pt x="344216" y="2490284"/>
                </a:cubicBezTo>
                <a:cubicBezTo>
                  <a:pt x="-45251" y="2051711"/>
                  <a:pt x="-106211" y="624231"/>
                  <a:pt x="171496" y="224604"/>
                </a:cubicBezTo>
                <a:cubicBezTo>
                  <a:pt x="449203" y="-175023"/>
                  <a:pt x="1473669" y="77284"/>
                  <a:pt x="2010456" y="92524"/>
                </a:cubicBezTo>
                <a:cubicBezTo>
                  <a:pt x="2547243" y="107764"/>
                  <a:pt x="3163616" y="185657"/>
                  <a:pt x="3392216" y="305884"/>
                </a:cubicBezTo>
              </a:path>
            </a:pathLst>
          </a:custGeom>
          <a:solidFill>
            <a:srgbClr val="C98C5D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>
            <a:off x="-1299381" y="4073353"/>
            <a:ext cx="4638621" cy="3766704"/>
          </a:xfrm>
          <a:custGeom>
            <a:avLst/>
            <a:gdLst/>
            <a:ahLst/>
            <a:cxnLst/>
            <a:rect l="l" t="t" r="r" b="b"/>
            <a:pathLst>
              <a:path w="4638621" h="3766704">
                <a:moveTo>
                  <a:pt x="882692" y="128257"/>
                </a:moveTo>
                <a:cubicBezTo>
                  <a:pt x="1172059" y="313452"/>
                  <a:pt x="1563670" y="1195057"/>
                  <a:pt x="1959138" y="1470920"/>
                </a:cubicBezTo>
                <a:cubicBezTo>
                  <a:pt x="2354607" y="1746783"/>
                  <a:pt x="2813736" y="1509503"/>
                  <a:pt x="3255503" y="1783437"/>
                </a:cubicBezTo>
                <a:cubicBezTo>
                  <a:pt x="3697270" y="2057371"/>
                  <a:pt x="4833517" y="2784647"/>
                  <a:pt x="4609740" y="3114525"/>
                </a:cubicBezTo>
                <a:cubicBezTo>
                  <a:pt x="4385963" y="3444403"/>
                  <a:pt x="2659406" y="3809007"/>
                  <a:pt x="1912839" y="3762708"/>
                </a:cubicBezTo>
                <a:cubicBezTo>
                  <a:pt x="1166272" y="3716409"/>
                  <a:pt x="411989" y="3403892"/>
                  <a:pt x="130338" y="2836733"/>
                </a:cubicBezTo>
                <a:cubicBezTo>
                  <a:pt x="-151313" y="2269574"/>
                  <a:pt x="91755" y="809234"/>
                  <a:pt x="222935" y="359751"/>
                </a:cubicBezTo>
                <a:cubicBezTo>
                  <a:pt x="354115" y="-89732"/>
                  <a:pt x="593325" y="-56938"/>
                  <a:pt x="882692" y="128257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>
            <a:off x="9118458" y="3182677"/>
            <a:ext cx="4532139" cy="4544779"/>
          </a:xfrm>
          <a:custGeom>
            <a:avLst/>
            <a:gdLst/>
            <a:ahLst/>
            <a:cxnLst/>
            <a:rect l="l" t="t" r="r" b="b"/>
            <a:pathLst>
              <a:path w="4532139" h="4544779">
                <a:moveTo>
                  <a:pt x="3648418" y="361"/>
                </a:moveTo>
                <a:cubicBezTo>
                  <a:pt x="3314681" y="-20859"/>
                  <a:pt x="2558469" y="897399"/>
                  <a:pt x="2294180" y="1331450"/>
                </a:cubicBezTo>
                <a:cubicBezTo>
                  <a:pt x="2029891" y="1765501"/>
                  <a:pt x="2326975" y="2280574"/>
                  <a:pt x="2062686" y="2604665"/>
                </a:cubicBezTo>
                <a:cubicBezTo>
                  <a:pt x="1798397" y="2928756"/>
                  <a:pt x="1042185" y="3036786"/>
                  <a:pt x="708448" y="3275996"/>
                </a:cubicBezTo>
                <a:cubicBezTo>
                  <a:pt x="374711" y="3515206"/>
                  <a:pt x="-184732" y="3831582"/>
                  <a:pt x="60266" y="4039926"/>
                </a:cubicBezTo>
                <a:cubicBezTo>
                  <a:pt x="305264" y="4248270"/>
                  <a:pt x="1460803" y="4634092"/>
                  <a:pt x="2178433" y="4526062"/>
                </a:cubicBezTo>
                <a:cubicBezTo>
                  <a:pt x="2896063" y="4418032"/>
                  <a:pt x="4013020" y="3902958"/>
                  <a:pt x="4366048" y="3391743"/>
                </a:cubicBezTo>
                <a:cubicBezTo>
                  <a:pt x="4719076" y="2880528"/>
                  <a:pt x="4418134" y="2024001"/>
                  <a:pt x="4296600" y="1458771"/>
                </a:cubicBezTo>
                <a:cubicBezTo>
                  <a:pt x="4175066" y="893541"/>
                  <a:pt x="3982155" y="21581"/>
                  <a:pt x="3648418" y="361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>
            <a:off x="486005" y="2061868"/>
            <a:ext cx="864456" cy="864456"/>
          </a:xfrm>
          <a:prstGeom prst="ellipse"/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>
            <a:off x="7115772" y="5763908"/>
            <a:ext cx="576029" cy="576029"/>
          </a:xfrm>
          <a:prstGeom prst="ellipse"/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8" name="文本1"/>
          <p:cNvSpPr txBox="1"/>
          <p:nvPr/>
        </p:nvSpPr>
        <p:spPr>
          <a:xfrm>
            <a:off x="1924859" y="1481973"/>
            <a:ext cx="8637270" cy="249745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8600"/>
              </a:lnSpc>
            </a:pPr>
            <a:r>
              <a:rPr lang="zh-CN" altLang="en-US" sz="7200" b="1" i="0" dirty="0">
                <a:solidFill>
                  <a:srgbClr val="C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新北区新课结束考试</a:t>
            </a:r>
          </a:p>
          <a:p>
            <a:pPr marL="0" algn="ctr">
              <a:lnSpc>
                <a:spcPts val="8600"/>
              </a:lnSpc>
            </a:pPr>
            <a:r>
              <a:rPr lang="zh-CN" altLang="en-US" sz="7200" b="1" i="0" dirty="0">
                <a:solidFill>
                  <a:srgbClr val="C0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试卷讲评</a:t>
            </a:r>
          </a:p>
        </p:txBody>
      </p:sp>
      <p:grpSp>
        <p:nvGrpSpPr>
          <p:cNvPr id="9" name="组合1"/>
          <p:cNvGrpSpPr/>
          <p:nvPr/>
        </p:nvGrpSpPr>
        <p:grpSpPr>
          <a:xfrm>
            <a:off x="4048125" y="4215765"/>
            <a:ext cx="4094981" cy="796925"/>
            <a:chOff x="0" y="0"/>
            <a:chExt cx="4094981" cy="796925"/>
          </a:xfrm>
        </p:grpSpPr>
        <p:sp>
          <p:nvSpPr>
            <p:cNvPr id="10" name="形状7"/>
            <p:cNvSpPr txBox="1"/>
            <p:nvPr/>
          </p:nvSpPr>
          <p:spPr>
            <a:xfrm>
              <a:off x="0" y="0"/>
              <a:ext cx="3982085" cy="796925"/>
            </a:xfrm>
            <a:prstGeom prst="roundRect"/>
            <a:solidFill>
              <a:srgbClr val="597986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2"/>
            <p:cNvSpPr txBox="1"/>
            <p:nvPr/>
          </p:nvSpPr>
          <p:spPr>
            <a:xfrm>
              <a:off x="112896" y="39398"/>
              <a:ext cx="3982085" cy="619068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中天实验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思源黑体"/>
                  <a:ea typeface="思源黑体"/>
                </a:rPr>
                <a:t>   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周静</a:t>
              </a:r>
            </a:p>
          </p:txBody>
        </p:sp>
      </p:grpSp>
      <p:pic>
        <p:nvPicPr>
          <p:cNvPr id="1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3" y="3550965"/>
            <a:ext cx="2286612" cy="3432943"/>
          </a:xfrm>
          <a:prstGeom prst="rect">
            <a:avLst/>
          </a:prstGeom>
        </p:spPr>
      </p:pic>
      <p:pic>
        <p:nvPicPr>
          <p:cNvPr id="1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546" y="1912444"/>
            <a:ext cx="2609454" cy="4999423"/>
          </a:xfrm>
          <a:prstGeom prst="rect">
            <a:avLst/>
          </a:prstGeom>
        </p:spPr>
      </p:pic>
      <p:pic>
        <p:nvPicPr>
          <p:cNvPr id="1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0" t="0" r="0" b="80440"/>
          <a:stretch>
            <a:fillRect/>
          </a:stretch>
        </p:blipFill>
        <p:spPr>
          <a:xfrm>
            <a:off x="0" y="44827"/>
            <a:ext cx="2750970" cy="2159416"/>
          </a:xfrm>
          <a:prstGeom prst="rect">
            <a:avLst/>
          </a:prstGeom>
        </p:spPr>
      </p:pic>
      <p:grpSp>
        <p:nvGrpSpPr>
          <p:cNvPr id="15" name="组合2"/>
          <p:cNvGrpSpPr/>
          <p:nvPr/>
        </p:nvGrpSpPr>
        <p:grpSpPr>
          <a:xfrm>
            <a:off x="4232910" y="5241290"/>
            <a:ext cx="3839076" cy="796925"/>
            <a:chOff x="0" y="0"/>
            <a:chExt cx="3839076" cy="796925"/>
          </a:xfrm>
        </p:grpSpPr>
        <p:sp>
          <p:nvSpPr>
            <p:cNvPr id="16" name="形状8"/>
            <p:cNvSpPr txBox="1"/>
            <p:nvPr/>
          </p:nvSpPr>
          <p:spPr>
            <a:xfrm>
              <a:off x="0" y="0"/>
              <a:ext cx="3726180" cy="796925"/>
            </a:xfrm>
            <a:prstGeom prst="roundRect"/>
            <a:solidFill>
              <a:srgbClr val="597986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文本3"/>
            <p:cNvSpPr txBox="1"/>
            <p:nvPr/>
          </p:nvSpPr>
          <p:spPr>
            <a:xfrm>
              <a:off x="112896" y="9266"/>
              <a:ext cx="3726180" cy="679334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思源黑体"/>
                  <a:ea typeface="思源黑体"/>
                </a:rPr>
                <a:t>2025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年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思源黑体"/>
                  <a:ea typeface="思源黑体"/>
                </a:rPr>
                <a:t>4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月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思源黑体"/>
                  <a:ea typeface="思源黑体"/>
                </a:rPr>
                <a:t>16</a:t>
              </a:r>
              <a:r>
                <a:rPr lang="zh-CN" altLang="en-US" sz="2800" b="0" i="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4" name="组合1"/>
          <p:cNvGrpSpPr/>
          <p:nvPr/>
        </p:nvGrpSpPr>
        <p:grpSpPr>
          <a:xfrm>
            <a:off x="472440" y="555625"/>
            <a:ext cx="11290935" cy="5532517"/>
            <a:chOff x="0" y="0"/>
            <a:chExt cx="11290935" cy="5532517"/>
          </a:xfrm>
        </p:grpSpPr>
        <p:sp>
          <p:nvSpPr>
            <p:cNvPr id="5" name="形状3"/>
            <p:cNvSpPr txBox="1"/>
            <p:nvPr/>
          </p:nvSpPr>
          <p:spPr>
            <a:xfrm>
              <a:off x="3810" y="49530"/>
              <a:ext cx="11287125" cy="5360035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文本1"/>
            <p:cNvSpPr txBox="1"/>
            <p:nvPr/>
          </p:nvSpPr>
          <p:spPr>
            <a:xfrm>
              <a:off x="0" y="0"/>
              <a:ext cx="11287125" cy="553251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 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①对我国文化：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申遗成功展现了中华文化的源远流长，博大精深，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有利于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保护和传承中华优秀传统文化，增强民族文化认同感和自豪感，坚定文化自信。有利于丰富我国的文化内涵，为文化创新提供更多素材，促进了我国文化的繁荣发展。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②对世界文化：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春节蕴含着全人类共同价值追求，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申遗成功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有利于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促进世界文化的多样性，推动不同文化之间的交流互鉴，让世界各国共享多元美好未来。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③对经济：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申遗成功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有利于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促进文旅产业的发展，促进经济的发展。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（任答两点得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4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分）</a:t>
              </a:r>
            </a:p>
          </p:txBody>
        </p:sp>
      </p:grpSp>
      <p:grpSp>
        <p:nvGrpSpPr>
          <p:cNvPr id="7" name="组合2"/>
          <p:cNvGrpSpPr/>
          <p:nvPr/>
        </p:nvGrpSpPr>
        <p:grpSpPr>
          <a:xfrm>
            <a:off x="552450" y="-33020"/>
            <a:ext cx="2301240" cy="680293"/>
            <a:chOff x="0" y="0"/>
            <a:chExt cx="2301240" cy="680293"/>
          </a:xfrm>
        </p:grpSpPr>
        <p:sp>
          <p:nvSpPr>
            <p:cNvPr id="8" name="形状4"/>
            <p:cNvSpPr txBox="1"/>
            <p:nvPr/>
          </p:nvSpPr>
          <p:spPr>
            <a:xfrm>
              <a:off x="3810" y="49530"/>
              <a:ext cx="2297430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2"/>
            <p:cNvSpPr txBox="1"/>
            <p:nvPr/>
          </p:nvSpPr>
          <p:spPr>
            <a:xfrm>
              <a:off x="0" y="0"/>
              <a:ext cx="2297430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参考答案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6" name="组合1"/>
          <p:cNvGrpSpPr/>
          <p:nvPr/>
        </p:nvGrpSpPr>
        <p:grpSpPr>
          <a:xfrm>
            <a:off x="498475" y="236220"/>
            <a:ext cx="11339830" cy="5761898"/>
            <a:chOff x="0" y="0"/>
            <a:chExt cx="11339830" cy="5761898"/>
          </a:xfrm>
        </p:grpSpPr>
        <p:sp>
          <p:nvSpPr>
            <p:cNvPr id="7" name="形状8"/>
            <p:cNvSpPr txBox="1"/>
            <p:nvPr/>
          </p:nvSpPr>
          <p:spPr>
            <a:xfrm>
              <a:off x="3810" y="49530"/>
              <a:ext cx="11336020" cy="5644515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2"/>
            <p:cNvSpPr txBox="1"/>
            <p:nvPr/>
          </p:nvSpPr>
          <p:spPr>
            <a:xfrm>
              <a:off x="0" y="0"/>
              <a:ext cx="11336020" cy="57618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实践探究题第17（2）题：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黑体"/>
                  <a:ea typeface="黑体"/>
                </a:rPr>
                <a:t>【探索申遗经验】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    </a:t>
              </a: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12年申遗之路是无数人努力的结果，为全球世界遗产事业更好发展提供了宝贵的“北京经验"。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经验一：北京中轴线申遗保护工作办公室临时党支部自成立以来，坚持党建引领，把党建工作融入申遗保护全过程。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经验二：与互联网企业合作开展“数字中轴”,数字化技术全程参与世界文化遗产申报。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经验三：颁布《北京中轴线文化遗产保护条例》为北京中轴线文化遗产保护提供法治保障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经验四：建立全国首个公众参与文化遗产保护机制，鼓励公众对保护、开放、管理情况进行监督。</a:t>
              </a:r>
            </a:p>
            <a:p>
              <a:pPr marL="0" algn="l"/>
            </a:p>
          </p:txBody>
        </p:sp>
      </p:grpSp>
      <p:grpSp>
        <p:nvGrpSpPr>
          <p:cNvPr id="9" name="组合2"/>
          <p:cNvGrpSpPr/>
          <p:nvPr/>
        </p:nvGrpSpPr>
        <p:grpSpPr>
          <a:xfrm>
            <a:off x="591185" y="5880735"/>
            <a:ext cx="11428730" cy="619069"/>
            <a:chOff x="0" y="0"/>
            <a:chExt cx="11428730" cy="619069"/>
          </a:xfrm>
        </p:grpSpPr>
        <p:sp>
          <p:nvSpPr>
            <p:cNvPr id="10" name="形状9"/>
            <p:cNvSpPr txBox="1"/>
            <p:nvPr/>
          </p:nvSpPr>
          <p:spPr>
            <a:xfrm>
              <a:off x="3810" y="49530"/>
              <a:ext cx="11424920" cy="521970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3"/>
            <p:cNvSpPr txBox="1"/>
            <p:nvPr/>
          </p:nvSpPr>
          <p:spPr>
            <a:xfrm>
              <a:off x="0" y="0"/>
              <a:ext cx="11424920" cy="61906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黑体"/>
                  <a:ea typeface="黑体"/>
                </a:rPr>
                <a:t>结合材料，运用所学知识，对上述“北京经验”逐一进行解读。(4分)</a:t>
              </a:r>
            </a:p>
          </p:txBody>
        </p:sp>
      </p:grpSp>
      <p:sp>
        <p:nvSpPr>
          <p:cNvPr id="12" name="形状3"/>
          <p:cNvSpPr txBox="1"/>
          <p:nvPr/>
        </p:nvSpPr>
        <p:spPr>
          <a:xfrm>
            <a:off x="9715500" y="5930265"/>
            <a:ext cx="835660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4"/>
          <p:cNvSpPr txBox="1"/>
          <p:nvPr/>
        </p:nvSpPr>
        <p:spPr>
          <a:xfrm>
            <a:off x="6478905" y="5987415"/>
            <a:ext cx="1287780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文本1"/>
          <p:cNvSpPr txBox="1"/>
          <p:nvPr/>
        </p:nvSpPr>
        <p:spPr>
          <a:xfrm>
            <a:off x="4194810" y="451485"/>
            <a:ext cx="10770870" cy="11677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400"/>
              </a:lnSpc>
            </a:pP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【审题】结合材料  逐一解读经验→做法</a:t>
            </a:r>
          </a:p>
          <a:p>
            <a:pPr marL="0" algn="l">
              <a:lnSpc>
                <a:spcPts val="3400"/>
              </a:lnSpc>
            </a:pP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1点1分</a:t>
            </a:r>
          </a:p>
        </p:txBody>
      </p:sp>
      <p:sp>
        <p:nvSpPr>
          <p:cNvPr id="15" name="形状5"/>
          <p:cNvSpPr txBox="1"/>
          <p:nvPr/>
        </p:nvSpPr>
        <p:spPr>
          <a:xfrm>
            <a:off x="688340" y="5930265"/>
            <a:ext cx="1421765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6"/>
          <p:cNvSpPr txBox="1"/>
          <p:nvPr/>
        </p:nvSpPr>
        <p:spPr>
          <a:xfrm>
            <a:off x="10657840" y="5930265"/>
            <a:ext cx="979805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7" name="形状7"/>
          <p:cNvSpPr txBox="1"/>
          <p:nvPr/>
        </p:nvSpPr>
        <p:spPr>
          <a:xfrm>
            <a:off x="8097520" y="5987415"/>
            <a:ext cx="788035" cy="46482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8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925" y="3081338"/>
            <a:ext cx="12001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6" name="组合1"/>
          <p:cNvGrpSpPr/>
          <p:nvPr/>
        </p:nvGrpSpPr>
        <p:grpSpPr>
          <a:xfrm>
            <a:off x="553085" y="555625"/>
            <a:ext cx="11210290" cy="5768041"/>
            <a:chOff x="0" y="0"/>
            <a:chExt cx="11210290" cy="5768041"/>
          </a:xfrm>
        </p:grpSpPr>
        <p:sp>
          <p:nvSpPr>
            <p:cNvPr id="7" name="形状3"/>
            <p:cNvSpPr txBox="1"/>
            <p:nvPr/>
          </p:nvSpPr>
          <p:spPr>
            <a:xfrm>
              <a:off x="3810" y="49530"/>
              <a:ext cx="11206480" cy="5668645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1"/>
            <p:cNvSpPr txBox="1"/>
            <p:nvPr/>
          </p:nvSpPr>
          <p:spPr>
            <a:xfrm>
              <a:off x="0" y="0"/>
              <a:ext cx="11206480" cy="576804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①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坚持中国共产党的领导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；党的领导是中国特色社会主义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最本质的特征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②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坚持创新驱动发展战略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；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坚持科技创新；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推动中华优秀传统文化创造性转化，创新型发展。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③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坚持依法治国的基本方略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；通过立法明确保护责任、规范保护行为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，能够确保文化遗产保护工作有法可依、有章可循，坚定不移走中国特色社会主义法治道路。</a:t>
              </a:r>
            </a:p>
            <a:p>
              <a:pPr marL="0" algn="l">
                <a:lnSpc>
                  <a:spcPts val="4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④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坚持公民参与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，激发公民的参与热情；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实行民主监督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Calibri"/>
                  <a:ea typeface="Calibri"/>
                </a:rPr>
                <a:t>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。增强社会对文化遗产保护的认同感和责任感，还能形成全社会共同参与保护的合力，提升保护工作的透明度和有效性。（每点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1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分，共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4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分）</a:t>
              </a:r>
            </a:p>
          </p:txBody>
        </p:sp>
      </p:grpSp>
      <p:grpSp>
        <p:nvGrpSpPr>
          <p:cNvPr id="9" name="组合2"/>
          <p:cNvGrpSpPr/>
          <p:nvPr/>
        </p:nvGrpSpPr>
        <p:grpSpPr>
          <a:xfrm>
            <a:off x="552450" y="-33020"/>
            <a:ext cx="2301240" cy="680293"/>
            <a:chOff x="0" y="0"/>
            <a:chExt cx="2301240" cy="680293"/>
          </a:xfrm>
        </p:grpSpPr>
        <p:sp>
          <p:nvSpPr>
            <p:cNvPr id="10" name="形状4"/>
            <p:cNvSpPr txBox="1"/>
            <p:nvPr/>
          </p:nvSpPr>
          <p:spPr>
            <a:xfrm>
              <a:off x="3810" y="49530"/>
              <a:ext cx="2297430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2"/>
            <p:cNvSpPr txBox="1"/>
            <p:nvPr/>
          </p:nvSpPr>
          <p:spPr>
            <a:xfrm>
              <a:off x="0" y="0"/>
              <a:ext cx="2297430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参考答案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85" y="851535"/>
            <a:ext cx="10238105" cy="4432935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518795" y="101600"/>
            <a:ext cx="11517630" cy="15741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</a:rPr>
              <a:t>【请你来打分】</a:t>
            </a:r>
          </a:p>
          <a:p>
            <a:pPr marL="0" algn="ctr">
              <a:lnSpc>
                <a:spcPts val="3300"/>
              </a:lnSpc>
            </a:pPr>
            <a:r>
              <a:rPr lang="zh-CN" altLang="en-US" sz="2800" b="1" i="0" dirty="0">
                <a:solidFill>
                  <a:srgbClr val="1D41D5">
                    <a:alpha val="100000"/>
                  </a:srgbClr>
                </a:solidFill>
                <a:latin typeface="微软雅黑"/>
                <a:ea typeface="微软雅黑"/>
              </a:rPr>
              <a:t>结合参考答案，以及刚刚对题目的分析，请打分，并说明理由。</a:t>
            </a:r>
          </a:p>
          <a:p>
            <a:pPr marL="0" algn="ctr"/>
          </a:p>
        </p:txBody>
      </p:sp>
      <p:sp>
        <p:nvSpPr>
          <p:cNvPr id="5" name="文本2"/>
          <p:cNvSpPr txBox="1"/>
          <p:nvPr/>
        </p:nvSpPr>
        <p:spPr>
          <a:xfrm>
            <a:off x="1163955" y="4688205"/>
            <a:ext cx="12019280" cy="13589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000"/>
              </a:lnSpc>
            </a:pPr>
            <a:r>
              <a:rPr lang="zh-CN" altLang="en-US" sz="2800" b="1" i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</a:rPr>
              <a:t>得分:__________    理由:__________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1D41D5">
                    <a:alpha val="100000"/>
                  </a:srgbClr>
                </a:solidFill>
                <a:latin typeface="微软雅黑"/>
                <a:ea typeface="微软雅黑"/>
              </a:rPr>
              <a:t>Q:你能否稍加改动助力这位同学获得满分？</a:t>
            </a:r>
          </a:p>
        </p:txBody>
      </p:sp>
      <p:pic>
        <p:nvPicPr>
          <p:cNvPr id="6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" y="1314450"/>
            <a:ext cx="12085320" cy="4591685"/>
          </a:xfrm>
          <a:prstGeom prst="rect">
            <a:avLst/>
          </a:prstGeom>
        </p:spPr>
      </p:pic>
      <p:sp>
        <p:nvSpPr>
          <p:cNvPr id="7" name="文本3"/>
          <p:cNvSpPr txBox="1"/>
          <p:nvPr/>
        </p:nvSpPr>
        <p:spPr>
          <a:xfrm>
            <a:off x="520700" y="98425"/>
            <a:ext cx="1151763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</a:rPr>
              <a:t>【请你来欣赏】——满分答案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</p:bldLst>
  </p:timing>
</p:sld>
</file>

<file path=ppt/slides/slide2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3" name="组合1"/>
          <p:cNvGrpSpPr/>
          <p:nvPr/>
        </p:nvGrpSpPr>
        <p:grpSpPr>
          <a:xfrm>
            <a:off x="507365" y="236220"/>
            <a:ext cx="11330940" cy="3190483"/>
            <a:chOff x="0" y="0"/>
            <a:chExt cx="11330940" cy="3190483"/>
          </a:xfrm>
        </p:grpSpPr>
        <p:sp>
          <p:nvSpPr>
            <p:cNvPr id="4" name="形状3"/>
            <p:cNvSpPr txBox="1"/>
            <p:nvPr/>
          </p:nvSpPr>
          <p:spPr>
            <a:xfrm>
              <a:off x="3810" y="49530"/>
              <a:ext cx="11327130" cy="2893060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" name="文本2"/>
            <p:cNvSpPr txBox="1"/>
            <p:nvPr/>
          </p:nvSpPr>
          <p:spPr>
            <a:xfrm>
              <a:off x="0" y="0"/>
              <a:ext cx="11327130" cy="319048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实践探究题第17（3）题：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【担当传承使命】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常州积极响应春节申遗成功的文化盛事，2025年春节期间，常州通过文旅融合、非遗传承、灯会艺术、美食民俗和文化场馆建设等多方面的努力，成功打造了一场文化盛宴。进一步推动了常州文化建设的创新与发展。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</a:t>
              </a:r>
            </a:p>
          </p:txBody>
        </p:sp>
      </p:grpSp>
      <p:grpSp>
        <p:nvGrpSpPr>
          <p:cNvPr id="6" name="组合2"/>
          <p:cNvGrpSpPr/>
          <p:nvPr/>
        </p:nvGrpSpPr>
        <p:grpSpPr>
          <a:xfrm>
            <a:off x="447040" y="3061970"/>
            <a:ext cx="11428730" cy="1476207"/>
            <a:chOff x="0" y="0"/>
            <a:chExt cx="11428730" cy="1476207"/>
          </a:xfrm>
        </p:grpSpPr>
        <p:sp>
          <p:nvSpPr>
            <p:cNvPr id="7" name="形状4"/>
            <p:cNvSpPr txBox="1"/>
            <p:nvPr/>
          </p:nvSpPr>
          <p:spPr>
            <a:xfrm>
              <a:off x="3810" y="49530"/>
              <a:ext cx="11424920" cy="1383665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文本3"/>
            <p:cNvSpPr txBox="1"/>
            <p:nvPr/>
          </p:nvSpPr>
          <p:spPr>
            <a:xfrm>
              <a:off x="0" y="0"/>
              <a:ext cx="11424920" cy="147620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    同学们参与了非遗项目体验活动后，对其中展现的中华文化十分感兴趣，想要为传承和发展中华文化做一些力所能及的事情，请你提几条建议。(4分)</a:t>
              </a:r>
            </a:p>
          </p:txBody>
        </p:sp>
      </p:grpSp>
      <p:sp>
        <p:nvSpPr>
          <p:cNvPr id="9" name="文本1"/>
          <p:cNvSpPr txBox="1"/>
          <p:nvPr/>
        </p:nvSpPr>
        <p:spPr>
          <a:xfrm>
            <a:off x="997610" y="4575696"/>
            <a:ext cx="10770870" cy="20542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7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【审题】考点：</a:t>
            </a:r>
            <a:r>
              <a:rPr lang="zh-CN" altLang="en-US" sz="2799" b="1" i="0" dirty="0">
                <a:solidFill>
                  <a:srgbClr val="1D41D5">
                    <a:alpha val="100000"/>
                  </a:srgbClr>
                </a:solidFill>
                <a:latin typeface="黑体"/>
                <a:ea typeface="黑体"/>
              </a:rPr>
              <a:t>传承和发展中华文化的做法→</a:t>
            </a:r>
            <a:r>
              <a:rPr lang="zh-CN" altLang="en-US" sz="2799" b="1" i="0" dirty="0">
                <a:solidFill>
                  <a:srgbClr val="C00000">
                    <a:alpha val="100000"/>
                  </a:srgbClr>
                </a:solidFill>
                <a:latin typeface="黑体"/>
                <a:ea typeface="黑体"/>
              </a:rPr>
              <a:t>理论+实际</a:t>
            </a:r>
          </a:p>
          <a:p>
            <a:pPr marL="0" algn="l">
              <a:lnSpc>
                <a:spcPts val="3000"/>
              </a:lnSpc>
            </a:pPr>
            <a:r>
              <a:rPr lang="zh-CN" altLang="en-US" sz="2799" b="1" i="0" dirty="0">
                <a:solidFill>
                  <a:srgbClr val="00B050">
                    <a:alpha val="100000"/>
                  </a:srgbClr>
                </a:solidFill>
                <a:latin typeface="黑体"/>
                <a:ea typeface="黑体"/>
              </a:rPr>
              <a:t>       </a:t>
            </a:r>
            <a:r>
              <a:rPr lang="zh-CN" altLang="en-US" sz="27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 分值：</a:t>
            </a:r>
            <a:r>
              <a:rPr lang="zh-CN" altLang="en-US" sz="2799" b="1" i="0" dirty="0">
                <a:solidFill>
                  <a:srgbClr val="1D41D5">
                    <a:alpha val="100000"/>
                  </a:srgbClr>
                </a:solidFill>
                <a:latin typeface="黑体"/>
                <a:ea typeface="黑体"/>
              </a:rPr>
              <a:t>提几条建议，根据分值推测</a:t>
            </a:r>
            <a:r>
              <a:rPr lang="zh-CN" altLang="en-US" sz="2799" b="1" i="0" dirty="0">
                <a:solidFill>
                  <a:srgbClr val="C00000">
                    <a:alpha val="100000"/>
                  </a:srgbClr>
                </a:solidFill>
                <a:latin typeface="黑体"/>
                <a:ea typeface="黑体"/>
              </a:rPr>
              <a:t>1点1分较保险</a:t>
            </a:r>
          </a:p>
          <a:p>
            <a:pPr marL="0" algn="l">
              <a:lnSpc>
                <a:spcPts val="3000"/>
              </a:lnSpc>
            </a:pPr>
            <a:r>
              <a:rPr lang="zh-CN" altLang="en-US" sz="2799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        题型：</a:t>
            </a:r>
            <a:r>
              <a:rPr lang="zh-CN" altLang="en-US" sz="2799" b="1" i="0" dirty="0">
                <a:solidFill>
                  <a:srgbClr val="1D41D5">
                    <a:alpha val="100000"/>
                  </a:srgbClr>
                </a:solidFill>
                <a:latin typeface="黑体"/>
                <a:ea typeface="黑体"/>
              </a:rPr>
              <a:t>虽是做法，但限定了范围，“力所能及”说明是</a:t>
            </a:r>
            <a:r>
              <a:rPr lang="zh-CN" altLang="en-US" sz="2799" b="1" i="0" dirty="0">
                <a:solidFill>
                  <a:srgbClr val="C00000">
                    <a:alpha val="100000"/>
                  </a:srgbClr>
                </a:solidFill>
                <a:latin typeface="黑体"/>
                <a:ea typeface="黑体"/>
              </a:rPr>
              <a:t>同学们怎么做（思想上+行动上：学习、宣传、作斗争、提建议）</a:t>
            </a:r>
          </a:p>
        </p:txBody>
      </p:sp>
      <p:pic>
        <p:nvPicPr>
          <p:cNvPr id="10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305" y="285845"/>
            <a:ext cx="12001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4" name="组合1"/>
          <p:cNvGrpSpPr/>
          <p:nvPr/>
        </p:nvGrpSpPr>
        <p:grpSpPr>
          <a:xfrm>
            <a:off x="472440" y="555625"/>
            <a:ext cx="11290935" cy="11665299"/>
            <a:chOff x="0" y="0"/>
            <a:chExt cx="11290935" cy="11665299"/>
          </a:xfrm>
        </p:grpSpPr>
        <p:sp>
          <p:nvSpPr>
            <p:cNvPr id="5" name="形状3"/>
            <p:cNvSpPr txBox="1"/>
            <p:nvPr/>
          </p:nvSpPr>
          <p:spPr>
            <a:xfrm>
              <a:off x="3810" y="49530"/>
              <a:ext cx="11287125" cy="4225290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文本1"/>
            <p:cNvSpPr txBox="1"/>
            <p:nvPr/>
          </p:nvSpPr>
          <p:spPr>
            <a:xfrm>
              <a:off x="0" y="0"/>
              <a:ext cx="11287125" cy="1166529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7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我们要</a:t>
              </a:r>
              <a:r>
                <a:rPr lang="zh-CN" altLang="en-US" sz="2800" b="1" i="0" dirty="0">
                  <a:solidFill>
                    <a:srgbClr val="FF0000">
                      <a:alpha val="100000"/>
                    </a:srgbClr>
                  </a:solidFill>
                  <a:latin typeface="宋体"/>
                  <a:ea typeface="宋体"/>
                </a:rPr>
                <a:t>①热爱中华文化，坚定文化自信；②要学习中华文化 ，丰厚文化积淀； ③要积极传承和弘扬中华优秀传统文化，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了解和学习传统技艺 ，如书法 ，剪纸和戏曲等；④要增强社会责任感，在文化活动中担任志愿者；⑥支持和推广常州优秀文化，加强常州优秀文化的宣传。⑦保护文化遗产， 同破坏文化遗产的行为做斗争；⑧在与国际友人交流中展示本地特色文化，为文化的保护和发展向有关部门献计献策等。</a:t>
              </a:r>
            </a:p>
            <a:p>
              <a:pPr marL="0" algn="l">
                <a:lnSpc>
                  <a:spcPts val="37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言之有理（答到 4 点得 4 分）</a:t>
              </a:r>
            </a:p>
          </p:txBody>
        </p:sp>
      </p:grpSp>
      <p:grpSp>
        <p:nvGrpSpPr>
          <p:cNvPr id="7" name="组合2"/>
          <p:cNvGrpSpPr/>
          <p:nvPr/>
        </p:nvGrpSpPr>
        <p:grpSpPr>
          <a:xfrm>
            <a:off x="552450" y="-33020"/>
            <a:ext cx="2301240" cy="680293"/>
            <a:chOff x="0" y="0"/>
            <a:chExt cx="2301240" cy="680293"/>
          </a:xfrm>
        </p:grpSpPr>
        <p:sp>
          <p:nvSpPr>
            <p:cNvPr id="8" name="形状4"/>
            <p:cNvSpPr txBox="1"/>
            <p:nvPr/>
          </p:nvSpPr>
          <p:spPr>
            <a:xfrm>
              <a:off x="3810" y="49530"/>
              <a:ext cx="2297430" cy="583565"/>
            </a:xfrm>
            <a:prstGeom prst="rect"/>
            <a:solidFill>
              <a:srgbClr val="FFFF0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2"/>
            <p:cNvSpPr txBox="1"/>
            <p:nvPr/>
          </p:nvSpPr>
          <p:spPr>
            <a:xfrm>
              <a:off x="0" y="0"/>
              <a:ext cx="2297430" cy="68029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800"/>
                </a:lnSpc>
              </a:pPr>
              <a:r>
                <a:rPr lang="zh-CN" altLang="en-US" sz="3200" b="1" i="0" dirty="0">
                  <a:solidFill>
                    <a:srgbClr val="000000">
                      <a:alpha val="100000"/>
                    </a:srgbClr>
                  </a:solidFill>
                  <a:effectLst>
                    <a:outerShdw blurRad="38100" dist="38100" dir="2700000" rotWithShape="0">
                      <a:srgbClr val="000000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参考答案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1775475" y="43778"/>
            <a:ext cx="8824137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4800" b="1" i="0" dirty="0">
                <a:solidFill>
                  <a:srgbClr val="DF1614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五、总结评价</a:t>
            </a:r>
          </a:p>
        </p:txBody>
      </p:sp>
      <p:graphicFrame>
        <p:nvGraphicFramePr>
          <p:cNvPr id="4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414655" y="1026795"/>
          <a:ext cx="11281410" cy="5361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300736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93281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81229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09486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19583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595945">
                <a:tc rowSpan="2" gridSpan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2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失分原因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2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题号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2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失分值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3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改进措施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2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40842">
                <a:tc rowSpan="1" gridSpan="1" v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v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v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v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9525" cap="flat">
                      <a:solidFill>
                        <a:srgbClr val="00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我自己能解决吗？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小组合作能解决吗？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需要老师指导解决吗？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08635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1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审题不仔细，题型有偏差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441325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2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答题不规范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440690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3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考点概念不熟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790575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4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迁移运用能力差（知识关联不完整、回答无逻辑）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441325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5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来不及完成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440690"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6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其他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61695">
                <a:tc rowSpan="1" gridSpan="2">
                  <a:txBody>
                    <a:bodyPr anchor="ctr"/>
                    <a:lstStyle/>
                    <a:p>
                      <a:pPr marL="0" algn="ctr">
                        <a:lnSpc>
                          <a:spcPts val="2800"/>
                        </a:lnSpc>
                      </a:pPr>
                      <a:r>
                        <a:rPr lang="zh-CN" altLang="en-US" sz="2400" b="1" i="0" dirty="0">
                          <a:solidFill>
                            <a:srgbClr val="FF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下阶段你的学习提升计划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5">
                  <a:txBody>
                    <a:bodyPr anchor="ctr"/>
                    <a:lstStyle/>
                    <a:p>
                      <a:pPr marL="0" algn="ctr">
                        <a:lnSpc>
                          <a:spcPts val="2400"/>
                        </a:lnSpc>
                      </a:pPr>
                      <a:r>
                        <a:rPr lang="zh-CN" altLang="en-US" sz="2000" b="1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</a:t>
                      </a:r>
                    </a:p>
                  </a:txBody>
                  <a:tcPr anchor="ctr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4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3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2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 hMerge="1">
                  <a:txBody>
                    <a:bodyPr anchor="t"/>
                    <a:lstStyle/>
                    <a:p>
                      <a:pPr marL="0" algn="l"/>
                    </a:p>
                  </a:txBody>
                  <a:tcPr anchor="t">
                    <a:lnL w="9525" cap="flat">
                      <a:solidFill>
                        <a:srgbClr val="00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1"/>
          <p:cNvGrpSpPr/>
          <p:nvPr/>
        </p:nvGrpSpPr>
        <p:grpSpPr>
          <a:xfrm>
            <a:off x="-84870427" y="-2670286"/>
            <a:ext cx="97076686" cy="12207097"/>
            <a:chOff x="0" y="0"/>
            <a:chExt cx="97076686" cy="12207097"/>
          </a:xfrm>
        </p:grpSpPr>
        <p:pic>
          <p:nvPicPr>
            <p:cNvPr id="3" name="图片16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07873" y="2667705"/>
              <a:ext cx="12220937" cy="6871735"/>
            </a:xfrm>
            <a:prstGeom prst="rect">
              <a:avLst/>
            </a:prstGeom>
          </p:spPr>
        </p:pic>
        <p:pic>
          <p:nvPicPr>
            <p:cNvPr id="4" name="图片1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0" t="1138" r="0" b="2277"/>
            <a:stretch>
              <a:fillRect/>
            </a:stretch>
          </p:blipFill>
          <p:spPr>
            <a:xfrm>
              <a:off x="23767028" y="2667343"/>
              <a:ext cx="12221594" cy="6871887"/>
            </a:xfrm>
            <a:prstGeom prst="rect">
              <a:avLst/>
            </a:prstGeom>
          </p:spPr>
        </p:pic>
        <p:pic>
          <p:nvPicPr>
            <p:cNvPr id="5" name="图片1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45910" y="2664647"/>
              <a:ext cx="12221270" cy="6877850"/>
            </a:xfrm>
            <a:prstGeom prst="rect">
              <a:avLst/>
            </a:prstGeom>
          </p:spPr>
        </p:pic>
        <p:pic>
          <p:nvPicPr>
            <p:cNvPr id="6" name="图片10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822" t="1006" r="0" b="0"/>
            <a:stretch>
              <a:fillRect/>
            </a:stretch>
          </p:blipFill>
          <p:spPr>
            <a:xfrm>
              <a:off x="0" y="2732427"/>
              <a:ext cx="12192476" cy="6743348"/>
            </a:xfrm>
            <a:prstGeom prst="rect">
              <a:avLst/>
            </a:prstGeom>
          </p:spPr>
        </p:pic>
        <p:pic>
          <p:nvPicPr>
            <p:cNvPr id="7" name="图片15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0" t="2166" r="35078" b="0"/>
            <a:stretch>
              <a:fillRect/>
            </a:stretch>
          </p:blipFill>
          <p:spPr>
            <a:xfrm>
              <a:off x="35988041" y="2667790"/>
              <a:ext cx="12220537" cy="6871468"/>
            </a:xfrm>
            <a:prstGeom prst="rect">
              <a:avLst/>
            </a:prstGeom>
          </p:spPr>
        </p:pic>
        <p:pic>
          <p:nvPicPr>
            <p:cNvPr id="8" name="图片17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63096153" y="0"/>
              <a:ext cx="6872240" cy="12207097"/>
            </a:xfrm>
            <a:prstGeom prst="rect">
              <a:avLst/>
            </a:prstGeom>
          </p:spPr>
        </p:pic>
        <p:pic>
          <p:nvPicPr>
            <p:cNvPr id="9" name="图片18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635488" y="2677792"/>
              <a:ext cx="12220556" cy="6851190"/>
            </a:xfrm>
            <a:prstGeom prst="rect">
              <a:avLst/>
            </a:prstGeom>
          </p:spPr>
        </p:pic>
        <p:pic>
          <p:nvPicPr>
            <p:cNvPr id="10" name="图片19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953" t="897" r="859" b="1683"/>
            <a:stretch>
              <a:fillRect/>
            </a:stretch>
          </p:blipFill>
          <p:spPr>
            <a:xfrm>
              <a:off x="84874399" y="2678020"/>
              <a:ext cx="12202287" cy="6860819"/>
            </a:xfrm>
            <a:prstGeom prst="rect">
              <a:avLst/>
            </a:prstGeom>
          </p:spPr>
        </p:pic>
      </p:grpSp>
      <p:sp>
        <p:nvSpPr>
          <p:cNvPr id="11" name="形状6"/>
          <p:cNvSpPr txBox="1"/>
          <p:nvPr/>
        </p:nvSpPr>
        <p:spPr>
          <a:xfrm>
            <a:off x="-86363" y="-939803"/>
            <a:ext cx="12400912" cy="2058667"/>
          </a:xfrm>
          <a:custGeom>
            <a:avLst/>
            <a:gdLst>
              <a:gd name="connsiteX0" fmla="*/ 6200456 w 12400912"/>
              <a:gd name="connsiteY0" fmla="*/ 0 h 2058667"/>
              <a:gd name="connsiteX1" fmla="*/ 9624873 w 12400912"/>
              <a:gd name="connsiteY1" fmla="*/ 0 h 2058667"/>
              <a:gd name="connsiteX2" fmla="*/ 12400911 w 12400912"/>
              <a:gd name="connsiteY2" fmla="*/ 1597819 h 2058667"/>
              <a:gd name="connsiteX3" fmla="*/ 2776038 w 12400912"/>
              <a:gd name="connsiteY3" fmla="*/ 2058667 h 2058667"/>
              <a:gd name="connsiteX4" fmla="*/ 0 w 12400912"/>
              <a:gd name="connsiteY4" fmla="*/ 460848 h 205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0912" h="2058667">
                <a:moveTo>
                  <a:pt x="6200456" y="0"/>
                </a:moveTo>
                <a:cubicBezTo>
                  <a:pt x="9624873" y="0"/>
                  <a:pt x="12400911" y="460848"/>
                  <a:pt x="12400912" y="1029333"/>
                </a:cubicBezTo>
                <a:cubicBezTo>
                  <a:pt x="12400911" y="1597819"/>
                  <a:pt x="9624873" y="2058667"/>
                  <a:pt x="6200456" y="2058667"/>
                </a:cubicBezTo>
                <a:cubicBezTo>
                  <a:pt x="2776038" y="2058667"/>
                  <a:pt x="0" y="1597819"/>
                  <a:pt x="0" y="1029333"/>
                </a:cubicBezTo>
                <a:cubicBezTo>
                  <a:pt x="0" y="460848"/>
                  <a:pt x="2776038" y="0"/>
                  <a:pt x="6200456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2857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7"/>
          <p:cNvSpPr txBox="1"/>
          <p:nvPr/>
        </p:nvSpPr>
        <p:spPr>
          <a:xfrm>
            <a:off x="-86839" y="5796277"/>
            <a:ext cx="12400912" cy="2058667"/>
          </a:xfrm>
          <a:custGeom>
            <a:avLst/>
            <a:gdLst>
              <a:gd name="connsiteX0" fmla="*/ 6200456 w 12400912"/>
              <a:gd name="connsiteY0" fmla="*/ 0 h 2058667"/>
              <a:gd name="connsiteX1" fmla="*/ 9624873 w 12400912"/>
              <a:gd name="connsiteY1" fmla="*/ 0 h 2058667"/>
              <a:gd name="connsiteX2" fmla="*/ 12400911 w 12400912"/>
              <a:gd name="connsiteY2" fmla="*/ 1597819 h 2058667"/>
              <a:gd name="connsiteX3" fmla="*/ 2776038 w 12400912"/>
              <a:gd name="connsiteY3" fmla="*/ 2058667 h 2058667"/>
              <a:gd name="connsiteX4" fmla="*/ 0 w 12400912"/>
              <a:gd name="connsiteY4" fmla="*/ 460848 h 205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0912" h="2058667">
                <a:moveTo>
                  <a:pt x="6200456" y="0"/>
                </a:moveTo>
                <a:cubicBezTo>
                  <a:pt x="9624873" y="0"/>
                  <a:pt x="12400911" y="460848"/>
                  <a:pt x="12400912" y="1029333"/>
                </a:cubicBezTo>
                <a:cubicBezTo>
                  <a:pt x="12400911" y="1597819"/>
                  <a:pt x="9624873" y="2058667"/>
                  <a:pt x="6200456" y="2058667"/>
                </a:cubicBezTo>
                <a:cubicBezTo>
                  <a:pt x="2776038" y="2058667"/>
                  <a:pt x="0" y="1597819"/>
                  <a:pt x="0" y="1029333"/>
                </a:cubicBezTo>
                <a:cubicBezTo>
                  <a:pt x="0" y="460848"/>
                  <a:pt x="2776038" y="0"/>
                  <a:pt x="6200456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2857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4" presetID="0" presetClass="path" presetSubtype="0" repeatCount="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 0.00000 L 5.21927 0.00000 " pathEditMode="relative">
                                      <p:cBhvr>
                                        <p:cTn id="3" dur="3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 rot="10800000" flipH="1">
            <a:off x="-1797489" y="-532613"/>
            <a:ext cx="5634836" cy="1706786"/>
          </a:xfrm>
          <a:custGeom>
            <a:avLst/>
            <a:gdLst/>
            <a:ahLst/>
            <a:cxnLst/>
            <a:rect l="l" t="t" r="r" b="b"/>
            <a:pathLst>
              <a:path w="4461150" h="1612669">
                <a:moveTo>
                  <a:pt x="187754" y="332603"/>
                </a:moveTo>
                <a:cubicBezTo>
                  <a:pt x="-262673" y="567976"/>
                  <a:pt x="153887" y="1297803"/>
                  <a:pt x="837994" y="1480683"/>
                </a:cubicBezTo>
                <a:cubicBezTo>
                  <a:pt x="1522101" y="1663563"/>
                  <a:pt x="3841967" y="1665256"/>
                  <a:pt x="4292394" y="1429883"/>
                </a:cubicBezTo>
                <a:cubicBezTo>
                  <a:pt x="4742821" y="1194510"/>
                  <a:pt x="4222967" y="249630"/>
                  <a:pt x="3540554" y="68443"/>
                </a:cubicBezTo>
                <a:cubicBezTo>
                  <a:pt x="2858141" y="-112744"/>
                  <a:pt x="638181" y="97230"/>
                  <a:pt x="187754" y="332603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9183623" y="-1279777"/>
            <a:ext cx="6016753" cy="2453950"/>
          </a:xfrm>
          <a:custGeom>
            <a:avLst/>
            <a:gdLst/>
            <a:ahLst/>
            <a:cxnLst/>
            <a:rect l="l" t="t" r="r" b="b"/>
            <a:pathLst>
              <a:path w="3530604" h="2983354">
                <a:moveTo>
                  <a:pt x="3392216" y="305884"/>
                </a:moveTo>
                <a:cubicBezTo>
                  <a:pt x="3620816" y="426111"/>
                  <a:pt x="3529376" y="388857"/>
                  <a:pt x="3382056" y="813884"/>
                </a:cubicBezTo>
                <a:cubicBezTo>
                  <a:pt x="3234736" y="1238911"/>
                  <a:pt x="3014603" y="2576644"/>
                  <a:pt x="2508296" y="2856044"/>
                </a:cubicBezTo>
                <a:cubicBezTo>
                  <a:pt x="2001989" y="3135444"/>
                  <a:pt x="733683" y="2928857"/>
                  <a:pt x="344216" y="2490284"/>
                </a:cubicBezTo>
                <a:cubicBezTo>
                  <a:pt x="-45251" y="2051711"/>
                  <a:pt x="-106211" y="624231"/>
                  <a:pt x="171496" y="224604"/>
                </a:cubicBezTo>
                <a:cubicBezTo>
                  <a:pt x="449203" y="-175023"/>
                  <a:pt x="1473669" y="77284"/>
                  <a:pt x="2010456" y="92524"/>
                </a:cubicBezTo>
                <a:cubicBezTo>
                  <a:pt x="2547243" y="107764"/>
                  <a:pt x="3163616" y="185657"/>
                  <a:pt x="3392216" y="305884"/>
                </a:cubicBezTo>
              </a:path>
            </a:pathLst>
          </a:custGeom>
          <a:solidFill>
            <a:srgbClr val="C98C5D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/>
          <p:cNvSpPr txBox="1"/>
          <p:nvPr/>
        </p:nvSpPr>
        <p:spPr>
          <a:xfrm>
            <a:off x="-1299381" y="4073353"/>
            <a:ext cx="4638621" cy="3766704"/>
          </a:xfrm>
          <a:custGeom>
            <a:avLst/>
            <a:gdLst/>
            <a:ahLst/>
            <a:cxnLst/>
            <a:rect l="l" t="t" r="r" b="b"/>
            <a:pathLst>
              <a:path w="4638621" h="3766704">
                <a:moveTo>
                  <a:pt x="882692" y="128257"/>
                </a:moveTo>
                <a:cubicBezTo>
                  <a:pt x="1172059" y="313452"/>
                  <a:pt x="1563670" y="1195057"/>
                  <a:pt x="1959138" y="1470920"/>
                </a:cubicBezTo>
                <a:cubicBezTo>
                  <a:pt x="2354607" y="1746783"/>
                  <a:pt x="2813736" y="1509503"/>
                  <a:pt x="3255503" y="1783437"/>
                </a:cubicBezTo>
                <a:cubicBezTo>
                  <a:pt x="3697270" y="2057371"/>
                  <a:pt x="4833517" y="2784647"/>
                  <a:pt x="4609740" y="3114525"/>
                </a:cubicBezTo>
                <a:cubicBezTo>
                  <a:pt x="4385963" y="3444403"/>
                  <a:pt x="2659406" y="3809007"/>
                  <a:pt x="1912839" y="3762708"/>
                </a:cubicBezTo>
                <a:cubicBezTo>
                  <a:pt x="1166272" y="3716409"/>
                  <a:pt x="411989" y="3403892"/>
                  <a:pt x="130338" y="2836733"/>
                </a:cubicBezTo>
                <a:cubicBezTo>
                  <a:pt x="-151313" y="2269574"/>
                  <a:pt x="91755" y="809234"/>
                  <a:pt x="222935" y="359751"/>
                </a:cubicBezTo>
                <a:cubicBezTo>
                  <a:pt x="354115" y="-89732"/>
                  <a:pt x="593325" y="-56938"/>
                  <a:pt x="882692" y="128257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/>
          <p:cNvSpPr txBox="1"/>
          <p:nvPr/>
        </p:nvSpPr>
        <p:spPr>
          <a:xfrm>
            <a:off x="9118458" y="3182677"/>
            <a:ext cx="4532139" cy="4544779"/>
          </a:xfrm>
          <a:custGeom>
            <a:avLst/>
            <a:gdLst/>
            <a:ahLst/>
            <a:cxnLst/>
            <a:rect l="l" t="t" r="r" b="b"/>
            <a:pathLst>
              <a:path w="4532139" h="4544779">
                <a:moveTo>
                  <a:pt x="3648418" y="361"/>
                </a:moveTo>
                <a:cubicBezTo>
                  <a:pt x="3314681" y="-20859"/>
                  <a:pt x="2558469" y="897399"/>
                  <a:pt x="2294180" y="1331450"/>
                </a:cubicBezTo>
                <a:cubicBezTo>
                  <a:pt x="2029891" y="1765501"/>
                  <a:pt x="2326975" y="2280574"/>
                  <a:pt x="2062686" y="2604665"/>
                </a:cubicBezTo>
                <a:cubicBezTo>
                  <a:pt x="1798397" y="2928756"/>
                  <a:pt x="1042185" y="3036786"/>
                  <a:pt x="708448" y="3275996"/>
                </a:cubicBezTo>
                <a:cubicBezTo>
                  <a:pt x="374711" y="3515206"/>
                  <a:pt x="-184732" y="3831582"/>
                  <a:pt x="60266" y="4039926"/>
                </a:cubicBezTo>
                <a:cubicBezTo>
                  <a:pt x="305264" y="4248270"/>
                  <a:pt x="1460803" y="4634092"/>
                  <a:pt x="2178433" y="4526062"/>
                </a:cubicBezTo>
                <a:cubicBezTo>
                  <a:pt x="2896063" y="4418032"/>
                  <a:pt x="4013020" y="3902958"/>
                  <a:pt x="4366048" y="3391743"/>
                </a:cubicBezTo>
                <a:cubicBezTo>
                  <a:pt x="4719076" y="2880528"/>
                  <a:pt x="4418134" y="2024001"/>
                  <a:pt x="4296600" y="1458771"/>
                </a:cubicBezTo>
                <a:cubicBezTo>
                  <a:pt x="4175066" y="893541"/>
                  <a:pt x="3982155" y="21581"/>
                  <a:pt x="3648418" y="361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/>
          <p:cNvSpPr txBox="1"/>
          <p:nvPr/>
        </p:nvSpPr>
        <p:spPr>
          <a:xfrm>
            <a:off x="486005" y="2061868"/>
            <a:ext cx="864456" cy="864456"/>
          </a:xfrm>
          <a:prstGeom prst="ellipse"/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7" name="形状6"/>
          <p:cNvSpPr txBox="1"/>
          <p:nvPr/>
        </p:nvSpPr>
        <p:spPr>
          <a:xfrm>
            <a:off x="7115772" y="5763908"/>
            <a:ext cx="576029" cy="576029"/>
          </a:xfrm>
          <a:prstGeom prst="ellipse"/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8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3" y="3550965"/>
            <a:ext cx="2286612" cy="3432943"/>
          </a:xfrm>
          <a:prstGeom prst="rect">
            <a:avLst/>
          </a:prstGeom>
        </p:spPr>
      </p:pic>
      <p:pic>
        <p:nvPicPr>
          <p:cNvPr id="9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546" y="1912444"/>
            <a:ext cx="2609454" cy="4999423"/>
          </a:xfrm>
          <a:prstGeom prst="rect">
            <a:avLst/>
          </a:prstGeom>
        </p:spPr>
      </p:pic>
      <p:pic>
        <p:nvPicPr>
          <p:cNvPr id="10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0" t="0" r="0" b="80440"/>
          <a:stretch>
            <a:fillRect/>
          </a:stretch>
        </p:blipFill>
        <p:spPr>
          <a:xfrm>
            <a:off x="0" y="44827"/>
            <a:ext cx="2750970" cy="2159416"/>
          </a:xfrm>
          <a:prstGeom prst="rect">
            <a:avLst/>
          </a:prstGeom>
        </p:spPr>
      </p:pic>
      <p:sp>
        <p:nvSpPr>
          <p:cNvPr id="11" name="形状7"/>
          <p:cNvSpPr txBox="1"/>
          <p:nvPr/>
        </p:nvSpPr>
        <p:spPr>
          <a:xfrm>
            <a:off x="-2286000" y="-1640824"/>
            <a:ext cx="17602200" cy="1640824"/>
          </a:xfrm>
          <a:prstGeom prst="rect"/>
          <a:solidFill>
            <a:srgbClr val="E6E6E6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8"/>
          <p:cNvSpPr txBox="1"/>
          <p:nvPr/>
        </p:nvSpPr>
        <p:spPr>
          <a:xfrm>
            <a:off x="-1295400" y="6857090"/>
            <a:ext cx="15430500" cy="1640824"/>
          </a:xfrm>
          <a:prstGeom prst="rect"/>
          <a:solidFill>
            <a:srgbClr val="E6E6E6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9"/>
          <p:cNvSpPr txBox="1"/>
          <p:nvPr/>
        </p:nvSpPr>
        <p:spPr>
          <a:xfrm rot="5400000">
            <a:off x="-5415064" y="2004589"/>
            <a:ext cx="8230864" cy="2580863"/>
          </a:xfrm>
          <a:prstGeom prst="rect"/>
          <a:solidFill>
            <a:srgbClr val="E6E6E6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形状10"/>
          <p:cNvSpPr txBox="1"/>
          <p:nvPr/>
        </p:nvSpPr>
        <p:spPr>
          <a:xfrm rot="5400000">
            <a:off x="9395283" y="2172828"/>
            <a:ext cx="8230864" cy="2580863"/>
          </a:xfrm>
          <a:prstGeom prst="rect"/>
          <a:solidFill>
            <a:srgbClr val="E6E6E6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0" t="0" r="0" b="3309"/>
          <a:stretch>
            <a:fillRect/>
          </a:stretch>
        </p:blipFill>
        <p:spPr>
          <a:xfrm>
            <a:off x="0" y="2799715"/>
            <a:ext cx="12192000" cy="4185285"/>
          </a:xfrm>
          <a:prstGeom prst="rect">
            <a:avLst/>
          </a:prstGeom>
        </p:spPr>
      </p:pic>
      <p:pic>
        <p:nvPicPr>
          <p:cNvPr id="16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230" y="846455"/>
            <a:ext cx="74390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645795" y="400685"/>
            <a:ext cx="11435080" cy="45288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7200"/>
              </a:lnSpc>
            </a:pPr>
            <a:r>
              <a:rPr lang="zh-CN" altLang="en-US" sz="3600" b="1" i="0" dirty="0">
                <a:solidFill>
                  <a:srgbClr val="1F2DA8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4000" b="1" i="0" dirty="0">
                <a:solidFill>
                  <a:srgbClr val="1F2DA8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4000" b="1" i="0" dirty="0">
                <a:solidFill>
                  <a:srgbClr val="5B9BD5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考后的正确打开方式——</a:t>
            </a:r>
          </a:p>
          <a:p>
            <a:pPr marL="0" algn="ctr">
              <a:lnSpc>
                <a:spcPts val="6500"/>
              </a:lnSpc>
            </a:pPr>
            <a:r>
              <a:rPr lang="zh-CN" altLang="en-US" sz="3600" b="1" i="0" dirty="0">
                <a:solidFill>
                  <a:srgbClr val="1F2DA8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36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庆幸暴露了问题，</a:t>
            </a:r>
          </a:p>
          <a:p>
            <a:pPr marL="0" algn="ctr">
              <a:lnSpc>
                <a:spcPts val="6500"/>
              </a:lnSpc>
            </a:pPr>
            <a:r>
              <a:rPr lang="zh-CN" altLang="en-US" sz="36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幸运中考前有机会解决问题！</a:t>
            </a:r>
          </a:p>
          <a:p>
            <a:pPr marL="0" algn="ctr"/>
            <a:r>
              <a:rPr lang="zh-CN" altLang="en-US" sz="3600" b="1" i="0" dirty="0">
                <a:solidFill>
                  <a:srgbClr val="00B050">
                    <a:alpha val="100000"/>
                  </a:srgbClr>
                </a:solidFill>
                <a:latin typeface="微软雅黑"/>
                <a:ea typeface="微软雅黑"/>
              </a:rPr>
              <a:t/>
            </a:r>
          </a:p>
          <a:p>
            <a:pPr marL="0" algn="ctr">
              <a:lnSpc>
                <a:spcPts val="6500"/>
              </a:lnSpc>
            </a:pPr>
            <a:r>
              <a:rPr lang="zh-CN" altLang="en-US" sz="3600" b="1" i="0" dirty="0">
                <a:solidFill>
                  <a:srgbClr val="00B050">
                    <a:alpha val="100000"/>
                  </a:srgbClr>
                </a:solidFill>
                <a:latin typeface="微软雅黑"/>
                <a:ea typeface="微软雅黑"/>
              </a:rPr>
              <a:t>“失分点”变为</a:t>
            </a:r>
            <a:r>
              <a:rPr lang="zh-CN" altLang="en-US" sz="3600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“增长点”</a:t>
            </a:r>
          </a:p>
        </p:txBody>
      </p:sp>
      <p:sp>
        <p:nvSpPr>
          <p:cNvPr id="7" name="形状3"/>
          <p:cNvSpPr txBox="1"/>
          <p:nvPr/>
        </p:nvSpPr>
        <p:spPr>
          <a:xfrm rot="16200000" flipH="1">
            <a:off x="3249295" y="3321050"/>
            <a:ext cx="957580" cy="539115"/>
          </a:xfrm>
          <a:prstGeom prst="bentConnector3"/>
          <a:solidFill>
            <a:srgbClr val="FFFFFF">
              <a:alpha val="0"/>
            </a:srgbClr>
          </a:solidFill>
          <a:ln w="12700">
            <a:solidFill>
              <a:srgbClr val="5B9BD5">
                <a:alpha val="100000"/>
              </a:srgbClr>
            </a:solidFill>
            <a:prstDash val="solid"/>
            <a:tailEnd type="arrow" w="med" len="med"/>
          </a:ln>
        </p:spPr>
        <p:txBody>
          <a:bodyPr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/>
          <p:cNvSpPr txBox="1"/>
          <p:nvPr/>
        </p:nvSpPr>
        <p:spPr>
          <a:xfrm>
            <a:off x="-700229" y="236404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413213"/>
            <a:ext cx="3336650" cy="2619155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006319"/>
            <a:ext cx="2286612" cy="3432943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1775475" y="150458"/>
            <a:ext cx="8824137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4800" b="1" i="0" dirty="0">
                <a:solidFill>
                  <a:srgbClr val="DF1614">
                    <a:alpha val="100000"/>
                  </a:srgbClr>
                </a:solidFill>
                <a:latin typeface="微软雅黑"/>
                <a:ea typeface="微软雅黑"/>
              </a:rPr>
              <a:t>二、考情分析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426085" y="1043940"/>
            <a:ext cx="4230370" cy="83566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1" i="0" dirty="0">
                <a:solidFill>
                  <a:srgbClr val="1D41D5">
                    <a:alpha val="100000"/>
                  </a:srgbClr>
                </a:solidFill>
                <a:latin typeface="方正粗黑宋简体"/>
                <a:ea typeface="方正粗黑宋简体"/>
              </a:rPr>
              <a:t>1.基本情况</a:t>
            </a:r>
          </a:p>
        </p:txBody>
      </p:sp>
      <p:graphicFrame>
        <p:nvGraphicFramePr>
          <p:cNvPr id="8" name="表格1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231140" y="1802130"/>
          <a:ext cx="11352530" cy="98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718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84099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83972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492760"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平均分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最高分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优秀率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/>
                          <a:ea typeface="宋体"/>
                        </a:rPr>
                        <a:t> 及格率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492760"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 42.93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49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50%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1" gridSpan="1">
                  <a:txBody>
                    <a:bodyPr anchor="t"/>
                    <a:lstStyle/>
                    <a:p>
                      <a:pPr marL="0" algn="ctr">
                        <a:lnSpc>
                          <a:spcPts val="3800"/>
                        </a:lnSpc>
                      </a:pPr>
                      <a:r>
                        <a:rPr lang="zh-CN" altLang="en-US" sz="3200" b="0" i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Calibri"/>
                          <a:ea typeface="Calibri"/>
                        </a:rPr>
                        <a:t>98%</a:t>
                      </a:r>
                    </a:p>
                  </a:txBody>
                  <a:tcPr anchor="t">
                    <a:lnL w="12700" cap="flat">
                      <a:solidFill>
                        <a:srgbClr val="080000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080000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080000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080000">
                          <a:alpha val="100000"/>
                        </a:srgbClr>
                      </a:solidFill>
                    </a:lnB>
                    <a:solidFill>
                      <a:srgbClr val="FFFFFF">
                        <a:alpha val="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  <p:sp>
        <p:nvSpPr>
          <p:cNvPr id="9" name="文本3"/>
          <p:cNvSpPr txBox="1"/>
          <p:nvPr/>
        </p:nvSpPr>
        <p:spPr>
          <a:xfrm>
            <a:off x="3053080" y="2958465"/>
            <a:ext cx="9056370" cy="329819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点赞学霸！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周烨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 胡朗 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陈昕琳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点赞优秀！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朱梓豪、罗锦源、潘文柯、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严颗鋆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、韩君、李奇宁、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戚佳卉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、陆岢宸、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袁艺佳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、郑晓钰、王佳豪、符涵瑶、赵泊斐、</a:t>
            </a:r>
            <a:r>
              <a:rPr lang="zh-CN" altLang="en-US" sz="2800" b="1" i="0" dirty="0">
                <a:solidFill>
                  <a:srgbClr val="00B050">
                    <a:alpha val="100000"/>
                  </a:srgbClr>
                </a:solidFill>
                <a:latin typeface="方正粗黑宋简体"/>
                <a:ea typeface="方正粗黑宋简体"/>
              </a:rPr>
              <a:t>魏子晗</a:t>
            </a: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粗黑宋简体"/>
                <a:ea typeface="方正粗黑宋简体"/>
              </a:rPr>
              <a:t>、周杨羲、王乐、徐森、王芊语、何毅、周皓云、范子骞、韩清漪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点赞进步！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加油潜力股！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240030" y="12065"/>
            <a:ext cx="4230370" cy="83566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1" i="0" dirty="0">
                <a:solidFill>
                  <a:srgbClr val="1D41D5">
                    <a:alpha val="100000"/>
                  </a:srgbClr>
                </a:solidFill>
                <a:latin typeface="方正粗黑宋简体"/>
                <a:ea typeface="方正粗黑宋简体"/>
              </a:rPr>
              <a:t>2.数据分析</a:t>
            </a:r>
          </a:p>
        </p:txBody>
      </p:sp>
      <p:pic>
        <p:nvPicPr>
          <p:cNvPr id="4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65" y="706755"/>
            <a:ext cx="6254750" cy="5466080"/>
          </a:xfrm>
          <a:prstGeom prst="rect">
            <a:avLst/>
          </a:prstGeom>
        </p:spPr>
      </p:pic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105" y="664845"/>
            <a:ext cx="5367655" cy="546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857885" y="937260"/>
            <a:ext cx="10630535" cy="429577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10. 中国积极落实“双碳”承诺，推进工业和能源领域节能减碳增效。在第 2 9届联合国气候变化大会期间，中方代表团不仅积极推动气候谈判，还设立“中国角”举行新能源日、碳市场日等10个边会主题日，与国际社会分享应对气候变化的经验。这说明中国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①是全球治理的主导者      ②为应对气候变化倾力而为</a:t>
            </a:r>
          </a:p>
          <a:p>
            <a:pPr marL="0" algn="l"/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/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③是全球发展的贡献者      ④坚持绿色低碳的发展理念</a:t>
            </a:r>
          </a:p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A.①②         B.①④         C.②③         D.③④</a:t>
            </a:r>
          </a:p>
          <a:p>
            <a:pPr marL="587375" algn="l"/>
          </a:p>
        </p:txBody>
      </p:sp>
      <p:sp>
        <p:nvSpPr>
          <p:cNvPr id="4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6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sp>
        <p:nvSpPr>
          <p:cNvPr id="7" name="文本2"/>
          <p:cNvSpPr txBox="1"/>
          <p:nvPr/>
        </p:nvSpPr>
        <p:spPr>
          <a:xfrm>
            <a:off x="10332085" y="2536825"/>
            <a:ext cx="929005" cy="11125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6500"/>
              </a:lnSpc>
            </a:pPr>
            <a:r>
              <a:rPr lang="zh-CN" altLang="en-US" sz="5400" b="0" i="0" dirty="0">
                <a:solidFill>
                  <a:srgbClr val="FF0000">
                    <a:alpha val="100000"/>
                  </a:srgbClr>
                </a:solidFill>
                <a:latin typeface="Calibri"/>
                <a:ea typeface="Calibri"/>
              </a:rPr>
              <a:t>D</a:t>
            </a:r>
          </a:p>
        </p:txBody>
      </p:sp>
      <p:sp>
        <p:nvSpPr>
          <p:cNvPr id="8" name="形状3"/>
          <p:cNvSpPr txBox="1"/>
          <p:nvPr/>
        </p:nvSpPr>
        <p:spPr>
          <a:xfrm>
            <a:off x="8568652" y="2782570"/>
            <a:ext cx="1415415" cy="52959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3"/>
          <p:cNvSpPr txBox="1"/>
          <p:nvPr/>
        </p:nvSpPr>
        <p:spPr>
          <a:xfrm>
            <a:off x="3634740" y="3228340"/>
            <a:ext cx="171069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×太绝对</a:t>
            </a:r>
          </a:p>
        </p:txBody>
      </p:sp>
      <p:sp>
        <p:nvSpPr>
          <p:cNvPr id="10" name="文本4"/>
          <p:cNvSpPr txBox="1"/>
          <p:nvPr/>
        </p:nvSpPr>
        <p:spPr>
          <a:xfrm>
            <a:off x="1775475" y="104738"/>
            <a:ext cx="8824137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4800" b="1" i="0" dirty="0">
                <a:solidFill>
                  <a:srgbClr val="DF1614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三、选择题难点突破</a:t>
            </a:r>
          </a:p>
        </p:txBody>
      </p:sp>
      <p:sp>
        <p:nvSpPr>
          <p:cNvPr id="11" name="形状4"/>
          <p:cNvSpPr txBox="1"/>
          <p:nvPr/>
        </p:nvSpPr>
        <p:spPr>
          <a:xfrm>
            <a:off x="3434080" y="2748280"/>
            <a:ext cx="1155700" cy="52959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文本5"/>
          <p:cNvSpPr txBox="1"/>
          <p:nvPr/>
        </p:nvSpPr>
        <p:spPr>
          <a:xfrm>
            <a:off x="6734175" y="3240405"/>
            <a:ext cx="357378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尽力而为，量力而行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8" grpId="0" animBg="1"/>
      <p:bldP spid="9" grpId="0" animBg="1"/>
      <p:bldP spid="12" grpId="0" animBg="1"/>
    </p:bldLst>
  </p:timing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623570" y="198755"/>
            <a:ext cx="11186795" cy="3780155"/>
          </a:xfrm>
          <a:prstGeom prst="rect">
            <a:avLst/>
          </a:prstGeom>
          <a:noFill/>
        </p:spPr>
        <p:txBody>
          <a:bodyPr anchor="t"/>
          <a:lstStyle/>
          <a:p>
            <a:pPr marL="587375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14. 习近平总书记在致第二届全球数字贸易博览会贺信中指出：“希望各方充分利用数字贸易博览会平台，共商合作、共促发展、共享成果，携手将数字贸易打造成为共同发展的新引擎， 为世界经济增长注入新动能。”这说明</a:t>
            </a:r>
          </a:p>
          <a:p>
            <a:pPr marL="587375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A. 和平与合作是当今时代的主题</a:t>
            </a:r>
          </a:p>
          <a:p>
            <a:pPr marL="587375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B. 中国已经走进世界经济舞台的最中央</a:t>
            </a:r>
          </a:p>
          <a:p>
            <a:pPr marL="587375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C. 中国可以独自解决全球性危机</a:t>
            </a:r>
          </a:p>
          <a:p>
            <a:pPr marL="587375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D. 中国是一个积极有为的负责任的大国</a:t>
            </a:r>
          </a:p>
        </p:txBody>
      </p:sp>
      <p:sp>
        <p:nvSpPr>
          <p:cNvPr id="4" name="形状2"/>
          <p:cNvSpPr txBox="1"/>
          <p:nvPr/>
        </p:nvSpPr>
        <p:spPr>
          <a:xfrm>
            <a:off x="-700229" y="2489778"/>
            <a:ext cx="3829051" cy="4700372"/>
          </a:xfrm>
          <a:custGeom>
            <a:avLst/>
            <a:gdLst/>
            <a:ahLst/>
            <a:cxnLst/>
            <a:rect l="l" t="t" r="r" b="b"/>
            <a:pathLst>
              <a:path w="3829051" h="4700372">
                <a:moveTo>
                  <a:pt x="550466" y="157487"/>
                </a:moveTo>
                <a:cubicBezTo>
                  <a:pt x="717683" y="-403430"/>
                  <a:pt x="1049999" y="690887"/>
                  <a:pt x="1185466" y="995687"/>
                </a:cubicBezTo>
                <a:cubicBezTo>
                  <a:pt x="1320933" y="1300487"/>
                  <a:pt x="1297649" y="1738637"/>
                  <a:pt x="1363266" y="1986287"/>
                </a:cubicBezTo>
                <a:cubicBezTo>
                  <a:pt x="1428883" y="2233937"/>
                  <a:pt x="1392899" y="2303787"/>
                  <a:pt x="1579166" y="2481587"/>
                </a:cubicBezTo>
                <a:cubicBezTo>
                  <a:pt x="1765433" y="2659387"/>
                  <a:pt x="2226866" y="2902804"/>
                  <a:pt x="2480866" y="3053087"/>
                </a:cubicBezTo>
                <a:cubicBezTo>
                  <a:pt x="2734866" y="3203370"/>
                  <a:pt x="2902083" y="3235120"/>
                  <a:pt x="3103166" y="3383287"/>
                </a:cubicBezTo>
                <a:cubicBezTo>
                  <a:pt x="3304249" y="3531454"/>
                  <a:pt x="3566716" y="3768520"/>
                  <a:pt x="3687366" y="3942087"/>
                </a:cubicBezTo>
                <a:cubicBezTo>
                  <a:pt x="3808016" y="4115654"/>
                  <a:pt x="3837649" y="4340020"/>
                  <a:pt x="3827066" y="4424687"/>
                </a:cubicBezTo>
                <a:cubicBezTo>
                  <a:pt x="3816483" y="4509354"/>
                  <a:pt x="3623866" y="4450087"/>
                  <a:pt x="3623866" y="4450087"/>
                </a:cubicBezTo>
                <a:cubicBezTo>
                  <a:pt x="3016383" y="4439504"/>
                  <a:pt x="694399" y="5074504"/>
                  <a:pt x="182166" y="4361187"/>
                </a:cubicBezTo>
                <a:cubicBezTo>
                  <a:pt x="-330067" y="3647870"/>
                  <a:pt x="383249" y="718404"/>
                  <a:pt x="550466" y="157487"/>
                </a:cubicBezTo>
              </a:path>
            </a:pathLst>
          </a:custGeom>
          <a:solidFill>
            <a:srgbClr val="E7C2C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0" t="0" r="0" b="80440"/>
          <a:stretch>
            <a:fillRect/>
          </a:stretch>
        </p:blipFill>
        <p:spPr>
          <a:xfrm rot="3871859">
            <a:off x="-511139" y="4538943"/>
            <a:ext cx="3336650" cy="2619155"/>
          </a:xfrm>
          <a:prstGeom prst="rect">
            <a:avLst/>
          </a:prstGeom>
        </p:spPr>
      </p:pic>
      <p:pic>
        <p:nvPicPr>
          <p:cNvPr id="6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93813">
            <a:off x="10859948" y="4132049"/>
            <a:ext cx="2286612" cy="3432943"/>
          </a:xfrm>
          <a:prstGeom prst="rect">
            <a:avLst/>
          </a:prstGeom>
        </p:spPr>
      </p:pic>
      <p:grpSp>
        <p:nvGrpSpPr>
          <p:cNvPr id="7" name="组合1"/>
          <p:cNvGrpSpPr/>
          <p:nvPr/>
        </p:nvGrpSpPr>
        <p:grpSpPr>
          <a:xfrm>
            <a:off x="2078355" y="3940810"/>
            <a:ext cx="8032115" cy="1586389"/>
            <a:chOff x="0" y="0"/>
            <a:chExt cx="8032115" cy="1586389"/>
          </a:xfrm>
        </p:grpSpPr>
        <p:sp>
          <p:nvSpPr>
            <p:cNvPr id="8" name="形状4"/>
            <p:cNvSpPr txBox="1"/>
            <p:nvPr/>
          </p:nvSpPr>
          <p:spPr>
            <a:xfrm>
              <a:off x="3810" y="49530"/>
              <a:ext cx="8028305" cy="953135"/>
            </a:xfrm>
            <a:prstGeom prst="rect"/>
            <a:solidFill>
              <a:srgbClr val="FFFFFF">
                <a:alpha val="0"/>
              </a:srgbClr>
            </a:solidFill>
            <a:ln w="25400">
              <a:solidFill>
                <a:srgbClr val="ADADAD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4"/>
            <p:cNvSpPr txBox="1"/>
            <p:nvPr/>
          </p:nvSpPr>
          <p:spPr>
            <a:xfrm>
              <a:off x="0" y="0"/>
              <a:ext cx="8028305" cy="158638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FF0000">
                      <a:alpha val="100000"/>
                    </a:srgbClr>
                  </a:solidFill>
                  <a:latin typeface="Calibri"/>
                  <a:ea typeface="Calibri"/>
                </a:rPr>
                <a:t>Q1</a:t>
              </a:r>
              <a:r>
                <a:rPr lang="zh-CN" altLang="en-US" sz="2800" b="0" i="0" dirty="0">
                  <a:solidFill>
                    <a:srgbClr val="FF0000">
                      <a:alpha val="100000"/>
                    </a:srgbClr>
                  </a:solidFill>
                  <a:latin typeface="微软雅黑"/>
                  <a:ea typeface="微软雅黑"/>
                </a:rPr>
                <a:t>：当今时代的主题是什么？</a:t>
              </a: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Calibri"/>
                  <a:ea typeface="Calibri"/>
                </a:rPr>
                <a:t>Q2</a:t>
              </a:r>
              <a:r>
                <a:rPr lang="zh-CN" altLang="en-US" sz="2800" b="0" i="0" dirty="0">
                  <a:solidFill>
                    <a:srgbClr val="1D41D5">
                      <a:alpha val="100000"/>
                    </a:srgbClr>
                  </a:solidFill>
                  <a:latin typeface="微软雅黑"/>
                  <a:ea typeface="微软雅黑"/>
                </a:rPr>
                <a:t>：尝试结合材料，编写一个更符合题意的选项。</a:t>
              </a:r>
            </a:p>
          </p:txBody>
        </p:sp>
      </p:grpSp>
      <p:sp>
        <p:nvSpPr>
          <p:cNvPr id="10" name="文本2"/>
          <p:cNvSpPr txBox="1"/>
          <p:nvPr/>
        </p:nvSpPr>
        <p:spPr>
          <a:xfrm>
            <a:off x="9368155" y="1668780"/>
            <a:ext cx="929005" cy="11125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6500"/>
              </a:lnSpc>
            </a:pPr>
            <a:r>
              <a:rPr lang="zh-CN" altLang="en-US" sz="5400" b="0" i="0" dirty="0">
                <a:solidFill>
                  <a:srgbClr val="FF0000">
                    <a:alpha val="100000"/>
                  </a:srgbClr>
                </a:solidFill>
                <a:latin typeface="Calibri"/>
                <a:ea typeface="Calibri"/>
              </a:rPr>
              <a:t>D</a:t>
            </a:r>
          </a:p>
        </p:txBody>
      </p:sp>
      <p:sp>
        <p:nvSpPr>
          <p:cNvPr id="11" name="形状3"/>
          <p:cNvSpPr txBox="1"/>
          <p:nvPr/>
        </p:nvSpPr>
        <p:spPr>
          <a:xfrm>
            <a:off x="2872105" y="1962150"/>
            <a:ext cx="772160" cy="52959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文本3"/>
          <p:cNvSpPr txBox="1"/>
          <p:nvPr/>
        </p:nvSpPr>
        <p:spPr>
          <a:xfrm>
            <a:off x="6831330" y="1903095"/>
            <a:ext cx="42545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和平与发展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7" grpId="1" animBg="1"/>
      <p:bldP spid="11" grpId="0" animBg="1"/>
      <p:bldP spid="12" grpId="0" animBg="1"/>
    </p:bldLst>
  </p:timing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787349" y="19685"/>
            <a:ext cx="11590655" cy="797802"/>
          </a:xfrm>
          <a:prstGeom prst="rect">
            <a:avLst/>
          </a:prstGeom>
          <a:noFill/>
        </p:spPr>
        <p:txBody>
          <a:bodyPr anchor="ctr"/>
          <a:lstStyle/>
          <a:p>
            <a:pPr marL="0" algn="ctr">
              <a:lnSpc>
                <a:spcPts val="4700"/>
              </a:lnSpc>
            </a:pPr>
            <a:r>
              <a:rPr lang="zh-CN" altLang="en-US" sz="3999" b="1" i="0" dirty="0">
                <a:solidFill>
                  <a:srgbClr val="FF0099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方正粗黑宋简体"/>
                <a:ea typeface="方正粗黑宋简体"/>
              </a:rPr>
              <a:t>选择题方法点拨：三审三排</a:t>
            </a:r>
          </a:p>
        </p:txBody>
      </p:sp>
      <p:pic>
        <p:nvPicPr>
          <p:cNvPr id="4" name="思维导图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605038" y="581892"/>
            <a:ext cx="1098232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1545851" y="-372271"/>
            <a:ext cx="1292297" cy="1158592"/>
          </a:xfrm>
          <a:custGeom>
            <a:avLst/>
            <a:gdLst/>
            <a:ahLst/>
            <a:cxnLst/>
            <a:rect l="l" t="t" r="r" b="b"/>
            <a:pathLst>
              <a:path w="981245" h="639399">
                <a:moveTo>
                  <a:pt x="308843" y="630226"/>
                </a:moveTo>
                <a:cubicBezTo>
                  <a:pt x="471403" y="668326"/>
                  <a:pt x="948923" y="581966"/>
                  <a:pt x="979403" y="477826"/>
                </a:cubicBezTo>
                <a:cubicBezTo>
                  <a:pt x="1009883" y="373686"/>
                  <a:pt x="654283" y="43486"/>
                  <a:pt x="491723" y="5386"/>
                </a:cubicBezTo>
                <a:cubicBezTo>
                  <a:pt x="329163" y="-32714"/>
                  <a:pt x="37063" y="140006"/>
                  <a:pt x="4043" y="249226"/>
                </a:cubicBezTo>
                <a:cubicBezTo>
                  <a:pt x="-28977" y="358446"/>
                  <a:pt x="146283" y="592126"/>
                  <a:pt x="308843" y="630226"/>
                </a:cubicBezTo>
              </a:path>
            </a:pathLst>
          </a:custGeom>
          <a:solidFill>
            <a:srgbClr val="9BAAB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2044715" y="-49567"/>
            <a:ext cx="8824137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4800" b="1" i="0" dirty="0">
                <a:solidFill>
                  <a:srgbClr val="DF1614">
                    <a:alpha val="100000"/>
                  </a:srgbClr>
                </a:solidFill>
                <a:latin typeface="微软雅黑"/>
                <a:ea typeface="微软雅黑"/>
              </a:rPr>
              <a:t>四、主观题深度探究</a:t>
            </a:r>
          </a:p>
        </p:txBody>
      </p:sp>
      <p:grpSp>
        <p:nvGrpSpPr>
          <p:cNvPr id="4" name="组合1"/>
          <p:cNvGrpSpPr/>
          <p:nvPr/>
        </p:nvGrpSpPr>
        <p:grpSpPr>
          <a:xfrm>
            <a:off x="86360" y="780415"/>
            <a:ext cx="11878310" cy="4102103"/>
            <a:chOff x="0" y="0"/>
            <a:chExt cx="11878310" cy="4102103"/>
          </a:xfrm>
        </p:grpSpPr>
        <p:sp>
          <p:nvSpPr>
            <p:cNvPr id="5" name="形状4"/>
            <p:cNvSpPr txBox="1"/>
            <p:nvPr/>
          </p:nvSpPr>
          <p:spPr>
            <a:xfrm>
              <a:off x="3810" y="49530"/>
              <a:ext cx="11874500" cy="4041140"/>
            </a:xfrm>
            <a:prstGeom prst="rect"/>
            <a:solidFill>
              <a:srgbClr val="FFFFFF">
                <a:alpha val="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文本8"/>
            <p:cNvSpPr txBox="1"/>
            <p:nvPr/>
          </p:nvSpPr>
          <p:spPr>
            <a:xfrm>
              <a:off x="0" y="0"/>
              <a:ext cx="11874500" cy="410210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简答题第15题：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阅读材料，完成下列任务。</a:t>
              </a:r>
            </a:p>
            <a:p>
              <a:pPr marL="0" algn="l">
                <a:lnSpc>
                  <a:spcPts val="28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Calibri"/>
                  <a:ea typeface="Calibri"/>
                </a:rPr>
                <a:t>    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在历史的长河中，榜样人物宛如璀璨星辰照亮我们前行的道路。周恩来，在书斋中苦读、在外交舞台上睿智周旋，把中华崛起之理想变成一桩桩外交胜利的谋略；王永志，在实验室里钻研、在发射场精心筹备，让中国载人航天的蓝图成为一次次火箭腾空的壮举；孙颖莎，根据自身运动天赋与不懈追求，在训练馆中挥拍如雨、在赛场上沉着应变，使五星红旗在赛  场上一次次冉冉升起；导演“饺子”,凭借对漫画的热爱，专注动漫创作，与多家制作公司合作，精心打造电影《哪吒之魔童闹海》,让全球华人为之骄傲。</a:t>
              </a:r>
            </a:p>
            <a:p>
              <a:pPr marL="0" algn="l">
                <a:lnSpc>
                  <a:spcPts val="2800"/>
                </a:lnSpc>
              </a:pP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 我们正值青春年少，人生拥有无限可能。我们要以模范人物为榜样，追求美好人生。</a:t>
              </a:r>
            </a:p>
          </p:txBody>
        </p:sp>
      </p:grpSp>
      <p:grpSp>
        <p:nvGrpSpPr>
          <p:cNvPr id="7" name="组合2"/>
          <p:cNvGrpSpPr/>
          <p:nvPr/>
        </p:nvGrpSpPr>
        <p:grpSpPr>
          <a:xfrm>
            <a:off x="-19" y="4870866"/>
            <a:ext cx="12297012" cy="1017013"/>
            <a:chOff x="0" y="0"/>
            <a:chExt cx="12297012" cy="1017013"/>
          </a:xfrm>
        </p:grpSpPr>
        <p:sp>
          <p:nvSpPr>
            <p:cNvPr id="8" name="形状5"/>
            <p:cNvSpPr txBox="1"/>
            <p:nvPr/>
          </p:nvSpPr>
          <p:spPr>
            <a:xfrm>
              <a:off x="72690" y="40786"/>
              <a:ext cx="12224322" cy="521970"/>
            </a:xfrm>
            <a:prstGeom prst="rect"/>
            <a:solidFill>
              <a:srgbClr val="E2F0D9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9"/>
            <p:cNvSpPr txBox="1"/>
            <p:nvPr/>
          </p:nvSpPr>
          <p:spPr>
            <a:xfrm>
              <a:off x="0" y="0"/>
              <a:ext cx="12201125" cy="101701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6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结合材料和自身实际，谈谈我们应该</a:t>
              </a:r>
              <a:r>
                <a:rPr lang="zh-CN" altLang="en-US" sz="28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如何做更好的自己</a:t>
              </a:r>
              <a:r>
                <a:rPr lang="zh-CN" altLang="en-US" sz="2600" b="1" i="0" dirty="0">
                  <a:solidFill>
                    <a:srgbClr val="000000">
                      <a:alpha val="100000"/>
                    </a:srgbClr>
                  </a:solidFill>
                  <a:latin typeface="黑体"/>
                  <a:ea typeface="黑体"/>
                </a:rPr>
                <a:t>，追求美好人生?（6分）</a:t>
              </a:r>
            </a:p>
          </p:txBody>
        </p:sp>
      </p:grpSp>
      <p:sp>
        <p:nvSpPr>
          <p:cNvPr id="10" name="文本2"/>
          <p:cNvSpPr txBox="1"/>
          <p:nvPr/>
        </p:nvSpPr>
        <p:spPr>
          <a:xfrm>
            <a:off x="112055" y="5313045"/>
            <a:ext cx="11878945" cy="306583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【审题】 题型：</a:t>
            </a:r>
          </a:p>
          <a:p>
            <a:pPr marL="0" algn="l">
              <a:lnSpc>
                <a:spcPts val="31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         考点：</a:t>
            </a:r>
          </a:p>
          <a:p>
            <a:pPr marL="0" algn="l">
              <a:lnSpc>
                <a:spcPts val="31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         分值：</a:t>
            </a:r>
            <a:r>
              <a:rPr lang="zh-CN" altLang="en-US" sz="2800" b="1" i="0" dirty="0">
                <a:solidFill>
                  <a:srgbClr val="1D41D5">
                    <a:alpha val="100000"/>
                  </a:srgbClr>
                </a:solidFill>
                <a:latin typeface="微软雅黑"/>
                <a:ea typeface="微软雅黑"/>
              </a:rPr>
              <a:t/>
            </a:r>
          </a:p>
          <a:p>
            <a:pPr marL="0" algn="l"/>
          </a:p>
        </p:txBody>
      </p:sp>
      <p:sp>
        <p:nvSpPr>
          <p:cNvPr id="11" name="形状3"/>
          <p:cNvSpPr txBox="1"/>
          <p:nvPr/>
        </p:nvSpPr>
        <p:spPr>
          <a:xfrm>
            <a:off x="11020583" y="4849244"/>
            <a:ext cx="974090" cy="529590"/>
          </a:xfrm>
          <a:prstGeom prst="roundRect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文本3"/>
          <p:cNvSpPr txBox="1"/>
          <p:nvPr/>
        </p:nvSpPr>
        <p:spPr>
          <a:xfrm>
            <a:off x="10234295" y="5343525"/>
            <a:ext cx="4254500" cy="5892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400"/>
              </a:lnSpc>
            </a:pPr>
            <a:r>
              <a:rPr lang="zh-CN" altLang="en-US" sz="2000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根据分值写点数</a:t>
            </a:r>
          </a:p>
        </p:txBody>
      </p:sp>
      <p:sp>
        <p:nvSpPr>
          <p:cNvPr id="13" name="文本4"/>
          <p:cNvSpPr txBox="1"/>
          <p:nvPr/>
        </p:nvSpPr>
        <p:spPr>
          <a:xfrm>
            <a:off x="2882941" y="5343525"/>
            <a:ext cx="62865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900"/>
              </a:lnSpc>
            </a:pPr>
            <a:r>
              <a:rPr lang="zh-CN" altLang="en-US" sz="2800" b="1" i="0" dirty="0">
                <a:solidFill>
                  <a:srgbClr val="FF0099">
                    <a:alpha val="100000"/>
                  </a:srgbClr>
                </a:solidFill>
                <a:latin typeface="楷体"/>
                <a:ea typeface="楷体"/>
              </a:rPr>
              <a:t>材料体现观点类→“材料”体现……</a:t>
            </a:r>
          </a:p>
        </p:txBody>
      </p:sp>
      <p:sp>
        <p:nvSpPr>
          <p:cNvPr id="14" name="文本5"/>
          <p:cNvSpPr txBox="1"/>
          <p:nvPr/>
        </p:nvSpPr>
        <p:spPr>
          <a:xfrm>
            <a:off x="2873226" y="5763701"/>
            <a:ext cx="9319031" cy="5608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900"/>
              </a:lnSpc>
            </a:pPr>
            <a:r>
              <a:rPr lang="zh-CN" altLang="en-US" sz="2800" b="1" i="0" dirty="0">
                <a:solidFill>
                  <a:srgbClr val="FF0099">
                    <a:alpha val="100000"/>
                  </a:srgbClr>
                </a:solidFill>
                <a:latin typeface="楷体"/>
                <a:ea typeface="楷体"/>
              </a:rPr>
              <a:t>如何做更好的自己（材料蕴含多考点，尽可能思虑周全）</a:t>
            </a:r>
          </a:p>
        </p:txBody>
      </p:sp>
      <p:sp>
        <p:nvSpPr>
          <p:cNvPr id="15" name="文本6"/>
          <p:cNvSpPr txBox="1"/>
          <p:nvPr/>
        </p:nvSpPr>
        <p:spPr>
          <a:xfrm>
            <a:off x="2495169" y="6146359"/>
            <a:ext cx="7409815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100"/>
              </a:lnSpc>
            </a:pPr>
            <a:r>
              <a:rPr lang="zh-CN" altLang="en-US" sz="2800" b="1" i="0" dirty="0">
                <a:solidFill>
                  <a:srgbClr val="FF0099">
                    <a:alpha val="100000"/>
                  </a:srgbClr>
                </a:solidFill>
                <a:latin typeface="楷体"/>
                <a:ea typeface="楷体"/>
              </a:rPr>
              <a:t>  每点2分，答3点得6分</a:t>
            </a:r>
          </a:p>
        </p:txBody>
      </p:sp>
      <p:pic>
        <p:nvPicPr>
          <p:cNvPr id="16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6" y="-5702"/>
            <a:ext cx="913533" cy="52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2" grpId="0" animBg="1"/>
      <p:bldP spid="11" grpId="0" animBg="1"/>
      <p:bldP spid="15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小组10</dc:creator>
  <dc:title>4.16新课结束考试试卷讲评（11班）</dc:title>
  <revision>1</revision>
  <dcterms:created xsi:type="dcterms:W3CDTF">2025-04-15T12:14:26.1999511Z</dcterms:created>
  <dcterms:modified xsi:type="dcterms:W3CDTF">2025-04-15T12:14:26.1999578Z</dcterms:modified>
  <lastModifiedBy>小组10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5.2.4.8772</vt:lpwstr>
  </op:property>
  <op:property fmtid="{D5CDD505-2E9C-101B-9397-08002B2CF9AE}" pid="4" name="EasiNoteCoursewareInfo">
    <vt:lpwstr>648530ea-f647-477e-807c-b49cdbb3af7a:115</vt:lpwstr>
  </op:property>
  <op:property fmtid="{D5CDD505-2E9C-101B-9397-08002B2CF9AE}" pid="5" name="EasiNoteDocumentName">
    <vt:lpwstr>4.16新课结束考试试卷讲评（11班）</vt:lpwstr>
  </op:property>
  <op:property fmtid="{D5CDD505-2E9C-101B-9397-08002B2CF9AE}" pid="6" name="EasiNoteAuthor">
    <vt:lpwstr>3105334769084f57bafbc108664955a5</vt:lpwstr>
  </op:property>
  <op:property fmtid="{D5CDD505-2E9C-101B-9397-08002B2CF9AE}" pid="7" name="EasiNoteUpstreamCoursewareInfo_0">
    <vt:lpwstr>648530ea-f647-477e-807c-b49cdbb3af7a</vt:lpwstr>
  </op:property>
</op:Properties>
</file>