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5" r:id="rId3"/>
    <p:sldId id="294" r:id="rId4"/>
    <p:sldId id="308" r:id="rId5"/>
    <p:sldId id="296" r:id="rId6"/>
    <p:sldId id="310" r:id="rId7"/>
    <p:sldId id="318" r:id="rId8"/>
    <p:sldId id="297" r:id="rId9"/>
    <p:sldId id="309" r:id="rId10"/>
    <p:sldId id="315" r:id="rId11"/>
    <p:sldId id="275" r:id="rId12"/>
    <p:sldId id="317" r:id="rId13"/>
  </p:sldIdLst>
  <p:sldSz cx="12192000" cy="6858000"/>
  <p:notesSz cx="6858000" cy="9144000"/>
  <p:embeddedFontLst>
    <p:embeddedFont>
      <p:font typeface="汉仪闫锐敏行楷W" panose="00020600040101010101" charset="-122"/>
      <p:regular r:id="rId20"/>
    </p:embeddedFont>
    <p:embeddedFont>
      <p:font typeface="方正粗黑宋简体" panose="02000000000000000000" charset="-122"/>
      <p:regular r:id="rId21"/>
    </p:embeddedFont>
    <p:embeddedFont>
      <p:font typeface="汉仪雅酷黑简" panose="00020600040101010101" charset="-122"/>
      <p:regular r:id="rId22"/>
    </p:embeddedFont>
    <p:embeddedFont>
      <p:font typeface="微软雅黑" panose="020B0503020204020204" charset="-122"/>
      <p:regular r:id="rId23"/>
    </p:embeddedFont>
    <p:embeddedFont>
      <p:font typeface="华光楷体_CNKI" panose="02000500000000000000" charset="-122"/>
      <p:regular r:id="rId24"/>
    </p:embeddedFont>
    <p:embeddedFont>
      <p:font typeface="黑体" panose="02010609060101010101" charset="-122"/>
      <p:regular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  <p:cmAuthor id="3" name="CHINESE-BC06F90" initials="" lastIdx="0" clrIdx="0"/>
  <p:cmAuthor id="4" name="Pueschner, Franziska {FA~Shanghai}" initials="P" lastIdx="0" clrIdx="0"/>
  <p:cmAuthor id="6" name="lenovo" initials="l" lastIdx="0" clrIdx="0"/>
  <p:cmAuthor id="7" name="lixinru" initials="l" lastIdx="0" clrIdx="0"/>
  <p:cmAuthor id="0" name="仝德志" initials="" lastIdx="0" clrIdx="0"/>
  <p:cmAuthor id="8" name="YBLZ14" initials="Y" lastIdx="0" clrIdx="7"/>
  <p:cmAuthor id="9" name="dongyu" initials="d" lastIdx="0" clrIdx="8"/>
  <p:cmAuthor id="12" name="jinli" initials="j" lastIdx="0" clrIdx="0"/>
  <p:cmAuthor id="13" name="user" initials="u" lastIdx="0" clrIdx="0"/>
  <p:cmAuthor id="15" name="Nicole Li  李倩" initials="N" lastIdx="0" clrIdx="0"/>
  <p:cmAuthor id="16" name="admin" initials="a" lastIdx="0" clrIdx="0"/>
  <p:cmAuthor id="18" name="222" initials="2" lastIdx="0" clrIdx="0"/>
  <p:cmAuthor id="10" name="houyanan21" initials="h" lastIdx="0" clrIdx="9"/>
  <p:cmAuthor id="11" name="微软用户" initials="微" lastIdx="0" clrIdx="0"/>
  <p:cmAuthor id="19" name="Windows 用户" initials="W" lastIdx="0" clrIdx="0"/>
  <p:cmAuthor id="20" name="刘浩" initials="刘" lastIdx="0" clrIdx="0"/>
  <p:cmAuthor id="21" name="Vivian Liu" initials="V" lastIdx="0" clrIdx="1"/>
  <p:cmAuthor id="29" name="张 林娜" initials="" lastIdx="0" clrIdx="0"/>
  <p:cmAuthor id="30" name="未知用户1" initials="" lastIdx="0" clrIdx="22"/>
  <p:cmAuthor id="22" name="Mia Vida Villanueva" initials="" lastIdx="0" clrIdx="0"/>
  <p:cmAuthor id="23" name="xj" initials="" lastIdx="0" clrIdx="23"/>
  <p:cmAuthor id="24" name="古" initials="" lastIdx="0" clrIdx="24"/>
  <p:cmAuthor id="25" name="李彦利" initials="" lastIdx="0" clrIdx="25"/>
  <p:cmAuthor id="26" name="刘刘" initials="" lastIdx="0" clrIdx="20"/>
  <p:cmAuthor id="2000" name="张瑞霞" initials="authorId_524709945" lastIdx="0" clrIdx="0"/>
  <p:cmAuthor id="14" name="PC" initials="P" lastIdx="0" clrIdx="12"/>
  <p:cmAuthor id="17" name="八九年" initials="八" lastIdx="0" clrIdx="4"/>
  <p:cmAuthor id="31" name="liao'p'x" initials="l" lastIdx="0" clrIdx="30"/>
  <p:cmAuthor id="28" name="叶子" initials="叶" lastIdx="0" clrIdx="27"/>
  <p:cmAuthor id="2001" name="Dino._6ZFrB7nA" initials="authorId_1257418890" lastIdx="0" clrIdx="1"/>
  <p:cmAuthor id="32" name="陈庆" initials="陈" lastIdx="0" clrIdx="31"/>
  <p:cmAuthor id="34" name="a'su's" initials="a" lastIdx="0" clrIdx="33"/>
  <p:cmAuthor id="36" name="陈芳" initials="A" lastIdx="0" clrIdx="35"/>
  <p:cmAuthor id="37" name="Lenovo" initials="L" lastIdx="0" clrIdx="36"/>
  <p:cmAuthor id="38" name="邹 嘉豪" initials="" lastIdx="0" clrIdx="25"/>
  <p:cmAuthor id="35" name="Echo" initials="" lastIdx="0" clrIdx="30"/>
  <p:cmAuthor id="39" name="韩琳晶" initials="" lastIdx="0" clrIdx="28"/>
  <p:cmAuthor id="33" name="ming qiu" initials="" lastIdx="0" clrIdx="1"/>
  <p:cmAuthor id="42" name="小叮当_VfeeFJFJ" initials="" lastIdx="0" clrIdx="0"/>
  <p:cmAuthor id="41" name="he" initials="h" lastIdx="0" clrIdx="4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FFFFFF"/>
    <a:srgbClr val="C10911"/>
    <a:srgbClr val="E0D1B6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7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38.xml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</a:fld>
            <a:endParaRPr lang="zh-CN" altLang="en-US"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</a:fld>
            <a:endParaRPr lang="zh-CN" altLang="en-US"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3.0 105 Heavy" panose="00020600040101010101" charset="-122"/>
        <a:ea typeface="阿里巴巴普惠体 3.0 105 Heavy" panose="00020600040101010101" charset="-122"/>
        <a:cs typeface="阿里巴巴普惠体 3.0 105 Heavy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3.0 105 Heavy" panose="00020600040101010101" charset="-122"/>
        <a:ea typeface="阿里巴巴普惠体 3.0 105 Heavy" panose="00020600040101010101" charset="-122"/>
        <a:cs typeface="阿里巴巴普惠体 3.0 105 Heavy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3.0 105 Heavy" panose="00020600040101010101" charset="-122"/>
        <a:ea typeface="阿里巴巴普惠体 3.0 105 Heavy" panose="00020600040101010101" charset="-122"/>
        <a:cs typeface="阿里巴巴普惠体 3.0 105 Heavy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3.0 105 Heavy" panose="00020600040101010101" charset="-122"/>
        <a:ea typeface="阿里巴巴普惠体 3.0 105 Heavy" panose="00020600040101010101" charset="-122"/>
        <a:cs typeface="阿里巴巴普惠体 3.0 105 Heavy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3.0 105 Heavy" panose="00020600040101010101" charset="-122"/>
        <a:ea typeface="阿里巴巴普惠体 3.0 105 Heavy" panose="00020600040101010101" charset="-122"/>
        <a:cs typeface="阿里巴巴普惠体 3.0 105 Heavy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阿里巴巴普惠体 3.0 105 Heavy" panose="00020600040101010101" charset="-122"/>
          <a:ea typeface="阿里巴巴普惠体 3.0 105 Heavy" panose="00020600040101010101" charset="-122"/>
          <a:cs typeface="阿里巴巴普惠体 3.0 105 Heavy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video" Target="../media/media1.mp4"/><Relationship Id="rId8" Type="http://schemas.openxmlformats.org/officeDocument/2006/relationships/image" Target="../media/image3.jpeg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image" Target="../media/image2.png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69.xml"/><Relationship Id="rId12" Type="http://schemas.openxmlformats.org/officeDocument/2006/relationships/image" Target="../media/image4.png"/><Relationship Id="rId11" Type="http://schemas.openxmlformats.org/officeDocument/2006/relationships/tags" Target="../tags/tag68.xml"/><Relationship Id="rId10" Type="http://schemas.microsoft.com/office/2007/relationships/media" Target="../media/media1.mp4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3.jpeg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image" Target="../media/image2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3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image" Target="../media/image3.jpeg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image" Target="../media/image10.png"/><Relationship Id="rId11" Type="http://schemas.openxmlformats.org/officeDocument/2006/relationships/image" Target="../media/image9.svg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ideo" Target="../media/media2.mp4"/><Relationship Id="rId8" Type="http://schemas.openxmlformats.org/officeDocument/2006/relationships/image" Target="../media/image3.jpeg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image" Target="../media/image2.png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91.xml"/><Relationship Id="rId12" Type="http://schemas.openxmlformats.org/officeDocument/2006/relationships/image" Target="../media/image11.png"/><Relationship Id="rId11" Type="http://schemas.openxmlformats.org/officeDocument/2006/relationships/tags" Target="../tags/tag90.xml"/><Relationship Id="rId10" Type="http://schemas.microsoft.com/office/2007/relationships/media" Target="../media/media2.mp4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105.xml"/><Relationship Id="rId11" Type="http://schemas.openxmlformats.org/officeDocument/2006/relationships/image" Target="../media/image12.png"/><Relationship Id="rId10" Type="http://schemas.openxmlformats.org/officeDocument/2006/relationships/tags" Target="../tags/tag104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jpeg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18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3.jpeg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image" Target="../media/image2.png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24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5" y="-10795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17" name="大运河">
            <a:hlinkClick r:id="" action="ppaction://media"/>
          </p:cNvPr>
          <p:cNvPicPr/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6255" y="446405"/>
            <a:ext cx="10991215" cy="5920105"/>
          </a:xfrm>
          <a:prstGeom prst="rect">
            <a:avLst/>
          </a:prstGeom>
          <a:solidFill>
            <a:srgbClr val="E0D1B6">
              <a:alpha val="57000"/>
            </a:srgbClr>
          </a:solidFill>
          <a:ln w="12700">
            <a:solidFill>
              <a:schemeClr val="accent2">
                <a:lumMod val="50000"/>
                <a:alpha val="50000"/>
              </a:schemeClr>
            </a:solidFill>
          </a:ln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9525" y="-21590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任意多边形: 形状 10"/>
          <p:cNvSpPr/>
          <p:nvPr/>
        </p:nvSpPr>
        <p:spPr>
          <a:xfrm>
            <a:off x="5321935" y="1228090"/>
            <a:ext cx="1558925" cy="1558925"/>
          </a:xfrm>
          <a:custGeom>
            <a:avLst/>
            <a:gdLst>
              <a:gd name="connsiteX0" fmla="*/ 0 w 2071589"/>
              <a:gd name="connsiteY0" fmla="*/ 1035794 h 2071590"/>
              <a:gd name="connsiteX1" fmla="*/ 0 w 2071589"/>
              <a:gd name="connsiteY1" fmla="*/ 1035795 h 2071590"/>
              <a:gd name="connsiteX2" fmla="*/ 0 w 2071589"/>
              <a:gd name="connsiteY2" fmla="*/ 1035795 h 2071590"/>
              <a:gd name="connsiteX3" fmla="*/ 1035794 w 2071589"/>
              <a:gd name="connsiteY3" fmla="*/ 1 h 2071590"/>
              <a:gd name="connsiteX4" fmla="*/ 1158220 w 2071589"/>
              <a:gd name="connsiteY4" fmla="*/ 12342 h 2071590"/>
              <a:gd name="connsiteX5" fmla="*/ 1595524 w 2071589"/>
              <a:gd name="connsiteY5" fmla="*/ 371015 h 2071590"/>
              <a:gd name="connsiteX6" fmla="*/ 1620409 w 2071589"/>
              <a:gd name="connsiteY6" fmla="*/ 451180 h 2071590"/>
              <a:gd name="connsiteX7" fmla="*/ 1700575 w 2071589"/>
              <a:gd name="connsiteY7" fmla="*/ 476065 h 2071590"/>
              <a:gd name="connsiteX8" fmla="*/ 2071589 w 2071589"/>
              <a:gd name="connsiteY8" fmla="*/ 1035795 h 2071590"/>
              <a:gd name="connsiteX9" fmla="*/ 2071588 w 2071589"/>
              <a:gd name="connsiteY9" fmla="*/ 1035795 h 2071590"/>
              <a:gd name="connsiteX10" fmla="*/ 1700574 w 2071589"/>
              <a:gd name="connsiteY10" fmla="*/ 1595525 h 2071590"/>
              <a:gd name="connsiteX11" fmla="*/ 1620409 w 2071589"/>
              <a:gd name="connsiteY11" fmla="*/ 1620410 h 2071590"/>
              <a:gd name="connsiteX12" fmla="*/ 1595524 w 2071589"/>
              <a:gd name="connsiteY12" fmla="*/ 1700575 h 2071590"/>
              <a:gd name="connsiteX13" fmla="*/ 1035794 w 2071589"/>
              <a:gd name="connsiteY13" fmla="*/ 2071590 h 2071590"/>
              <a:gd name="connsiteX14" fmla="*/ 1035794 w 2071589"/>
              <a:gd name="connsiteY14" fmla="*/ 2071589 h 2071590"/>
              <a:gd name="connsiteX15" fmla="*/ 476064 w 2071589"/>
              <a:gd name="connsiteY15" fmla="*/ 1700574 h 2071590"/>
              <a:gd name="connsiteX16" fmla="*/ 451179 w 2071589"/>
              <a:gd name="connsiteY16" fmla="*/ 1620409 h 2071590"/>
              <a:gd name="connsiteX17" fmla="*/ 371014 w 2071589"/>
              <a:gd name="connsiteY17" fmla="*/ 1595524 h 2071590"/>
              <a:gd name="connsiteX18" fmla="*/ 12342 w 2071589"/>
              <a:gd name="connsiteY18" fmla="*/ 1158220 h 2071590"/>
              <a:gd name="connsiteX19" fmla="*/ 0 w 2071589"/>
              <a:gd name="connsiteY19" fmla="*/ 1035795 h 2071590"/>
              <a:gd name="connsiteX20" fmla="*/ 12342 w 2071589"/>
              <a:gd name="connsiteY20" fmla="*/ 913369 h 2071590"/>
              <a:gd name="connsiteX21" fmla="*/ 371014 w 2071589"/>
              <a:gd name="connsiteY21" fmla="*/ 476065 h 2071590"/>
              <a:gd name="connsiteX22" fmla="*/ 451180 w 2071589"/>
              <a:gd name="connsiteY22" fmla="*/ 451180 h 2071590"/>
              <a:gd name="connsiteX23" fmla="*/ 476065 w 2071589"/>
              <a:gd name="connsiteY23" fmla="*/ 371015 h 2071590"/>
              <a:gd name="connsiteX24" fmla="*/ 913369 w 2071589"/>
              <a:gd name="connsiteY24" fmla="*/ 12342 h 2071590"/>
              <a:gd name="connsiteX25" fmla="*/ 1035794 w 2071589"/>
              <a:gd name="connsiteY25" fmla="*/ 0 h 2071590"/>
              <a:gd name="connsiteX26" fmla="*/ 1035795 w 2071589"/>
              <a:gd name="connsiteY26" fmla="*/ 0 h 2071590"/>
              <a:gd name="connsiteX27" fmla="*/ 1035794 w 2071589"/>
              <a:gd name="connsiteY27" fmla="*/ 1 h 20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71589" h="2071590">
                <a:moveTo>
                  <a:pt x="0" y="1035794"/>
                </a:moveTo>
                <a:lnTo>
                  <a:pt x="0" y="1035795"/>
                </a:lnTo>
                <a:lnTo>
                  <a:pt x="0" y="1035795"/>
                </a:lnTo>
                <a:close/>
                <a:moveTo>
                  <a:pt x="1035794" y="1"/>
                </a:moveTo>
                <a:lnTo>
                  <a:pt x="1158220" y="12342"/>
                </a:lnTo>
                <a:cubicBezTo>
                  <a:pt x="1355943" y="52802"/>
                  <a:pt x="1518675" y="189324"/>
                  <a:pt x="1595524" y="371015"/>
                </a:cubicBezTo>
                <a:lnTo>
                  <a:pt x="1620409" y="451180"/>
                </a:lnTo>
                <a:lnTo>
                  <a:pt x="1700575" y="476065"/>
                </a:lnTo>
                <a:cubicBezTo>
                  <a:pt x="1918604" y="568284"/>
                  <a:pt x="2071589" y="784174"/>
                  <a:pt x="2071589" y="1035795"/>
                </a:cubicBezTo>
                <a:lnTo>
                  <a:pt x="2071588" y="1035795"/>
                </a:lnTo>
                <a:cubicBezTo>
                  <a:pt x="2071588" y="1287416"/>
                  <a:pt x="1918603" y="1503306"/>
                  <a:pt x="1700574" y="1595525"/>
                </a:cubicBezTo>
                <a:lnTo>
                  <a:pt x="1620409" y="1620410"/>
                </a:lnTo>
                <a:lnTo>
                  <a:pt x="1595524" y="1700575"/>
                </a:lnTo>
                <a:cubicBezTo>
                  <a:pt x="1503305" y="1918605"/>
                  <a:pt x="1287415" y="2071590"/>
                  <a:pt x="1035794" y="2071590"/>
                </a:cubicBezTo>
                <a:lnTo>
                  <a:pt x="1035794" y="2071589"/>
                </a:lnTo>
                <a:cubicBezTo>
                  <a:pt x="784173" y="2071589"/>
                  <a:pt x="568282" y="1918604"/>
                  <a:pt x="476064" y="1700574"/>
                </a:cubicBezTo>
                <a:lnTo>
                  <a:pt x="451179" y="1620409"/>
                </a:lnTo>
                <a:lnTo>
                  <a:pt x="371014" y="1595524"/>
                </a:lnTo>
                <a:cubicBezTo>
                  <a:pt x="189323" y="1518675"/>
                  <a:pt x="52802" y="1355943"/>
                  <a:pt x="12342" y="1158220"/>
                </a:cubicBezTo>
                <a:lnTo>
                  <a:pt x="0" y="1035795"/>
                </a:lnTo>
                <a:lnTo>
                  <a:pt x="12342" y="913369"/>
                </a:lnTo>
                <a:cubicBezTo>
                  <a:pt x="52802" y="715646"/>
                  <a:pt x="189323" y="552914"/>
                  <a:pt x="371014" y="476065"/>
                </a:cubicBezTo>
                <a:lnTo>
                  <a:pt x="451180" y="451180"/>
                </a:lnTo>
                <a:lnTo>
                  <a:pt x="476065" y="371015"/>
                </a:lnTo>
                <a:cubicBezTo>
                  <a:pt x="552914" y="189324"/>
                  <a:pt x="715645" y="52802"/>
                  <a:pt x="913369" y="12342"/>
                </a:cubicBezTo>
                <a:close/>
                <a:moveTo>
                  <a:pt x="1035794" y="0"/>
                </a:moveTo>
                <a:lnTo>
                  <a:pt x="1035795" y="0"/>
                </a:lnTo>
                <a:lnTo>
                  <a:pt x="1035794" y="1"/>
                </a:lnTo>
                <a:close/>
              </a:path>
            </a:pathLst>
          </a:custGeom>
          <a:solidFill>
            <a:srgbClr val="E0D1B6"/>
          </a:solidFill>
          <a:ln w="76200">
            <a:gradFill flip="none" rotWithShape="1">
              <a:gsLst>
                <a:gs pos="0">
                  <a:srgbClr val="DCC696"/>
                </a:gs>
                <a:gs pos="25000">
                  <a:srgbClr val="F4E3C5"/>
                </a:gs>
                <a:gs pos="75000">
                  <a:srgbClr val="F4E3C5"/>
                </a:gs>
                <a:gs pos="50000">
                  <a:schemeClr val="bg1"/>
                </a:gs>
                <a:gs pos="100000">
                  <a:srgbClr val="DCC696"/>
                </a:gs>
              </a:gsLst>
              <a:lin ang="5400000" scaled="1"/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600" dirty="0">
              <a:solidFill>
                <a:schemeClr val="bg2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4945" y="3429000"/>
            <a:ext cx="11760200" cy="1449705"/>
          </a:xfrm>
          <a:prstGeom prst="rect">
            <a:avLst/>
          </a:prstGeom>
          <a:solidFill>
            <a:srgbClr val="E0D1B6">
              <a:alpha val="57000"/>
            </a:srgbClr>
          </a:solidFill>
          <a:ln w="12700"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阿里巴巴普惠体 3.0 105 Heavy" panose="0002060004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6" name="图片 5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7" name="图片 6" descr="微信图片_2023090621310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  <p:sp>
        <p:nvSpPr>
          <p:cNvPr id="10" name="文本框 9" descr="7b0a2020202022776f7264617274223a2022220a7d0a"/>
          <p:cNvSpPr txBox="1"/>
          <p:nvPr/>
        </p:nvSpPr>
        <p:spPr>
          <a:xfrm>
            <a:off x="1045210" y="3646170"/>
            <a:ext cx="1032764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algn="ctr"/>
            <a:r>
              <a:rPr lang="zh-CN" altLang="en-US" sz="6000" b="1">
                <a:ln w="2572" cmpd="sng">
                  <a:prstDash val="solid"/>
                </a:ln>
                <a:solidFill>
                  <a:schemeClr val="tx1"/>
                </a:solidFill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运河润两岸，美德永相传</a:t>
            </a:r>
            <a:endParaRPr lang="zh-CN" altLang="en-US" sz="6000" b="1">
              <a:ln w="2572" cmpd="sng">
                <a:prstDash val="solid"/>
              </a:ln>
              <a:solidFill>
                <a:schemeClr val="tx1"/>
              </a:solidFill>
              <a:effectLst>
                <a:innerShdw blurRad="5715" dist="50800" dir="13500000">
                  <a:schemeClr val="tx2">
                    <a:lumMod val="90000"/>
                    <a:lumOff val="10000"/>
                    <a:alpha val="100000"/>
                  </a:schemeClr>
                </a:innerShdw>
                <a:reflection blurRad="17145" stA="50000" endA="300" endPos="500" dist="101600" dir="5400000" sy="-100000" algn="bl" rotWithShape="0"/>
              </a:effectLst>
              <a:latin typeface="汉仪闫锐敏行楷W" panose="00020600040101010101" charset="-122"/>
              <a:ea typeface="汉仪闫锐敏行楷W" panose="00020600040101010101" charset="-122"/>
              <a:sym typeface="汉仪闫锐敏行楷W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5625" y="1218565"/>
            <a:ext cx="867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latin typeface="汉仪雅酷黑简" panose="00020600040101010101" charset="-122"/>
                <a:ea typeface="汉仪雅酷黑简" panose="00020600040101010101" charset="-122"/>
              </a:rPr>
              <a:t>3</a:t>
            </a:r>
            <a:endParaRPr lang="en-US" altLang="zh-CN" sz="9600" b="1"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9525" y="-21590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6" name="文本框 5"/>
          <p:cNvSpPr txBox="1"/>
          <p:nvPr/>
        </p:nvSpPr>
        <p:spPr>
          <a:xfrm>
            <a:off x="609600" y="219075"/>
            <a:ext cx="6096000" cy="6286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endParaRPr lang="zh-CN" altLang="en-US" sz="3600" i="1" u="sng" noProof="0">
              <a:ln>
                <a:noFill/>
              </a:ln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阿里巴巴普惠体 3.0 105 Heavy" panose="00020600040101010101" charset="-122"/>
              <a:sym typeface="+mn-ea"/>
            </a:endParaRPr>
          </a:p>
        </p:txBody>
      </p:sp>
      <p:sp>
        <p:nvSpPr>
          <p:cNvPr id="12" name="缺角矩形 11"/>
          <p:cNvSpPr/>
          <p:nvPr/>
        </p:nvSpPr>
        <p:spPr>
          <a:xfrm>
            <a:off x="365760" y="875665"/>
            <a:ext cx="4616450" cy="2857500"/>
          </a:xfrm>
          <a:prstGeom prst="plaque">
            <a:avLst>
              <a:gd name="adj" fmla="val 7647"/>
            </a:avLst>
          </a:prstGeom>
          <a:solidFill>
            <a:srgbClr val="E0D1B6"/>
          </a:solidFill>
          <a:ln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algn="just" fontAlgn="auto">
              <a:lnSpc>
                <a:spcPct val="120000"/>
              </a:lnSpc>
              <a:buFont typeface="阿里巴巴普惠体 3.0 105 Heavy" panose="00020600040101010101" charset="-122"/>
              <a:buNone/>
            </a:pPr>
            <a:endParaRPr lang="zh-CN" altLang="en-US" sz="2400" b="1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755" y="1014730"/>
            <a:ext cx="4036060" cy="23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i="1" u="sng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阿里巴巴普惠体 3.0 105 Heavy" panose="00020600040101010101" charset="-122"/>
                <a:sym typeface="+mn-ea"/>
              </a:rPr>
              <a:t>美德之河：大运河润泽百姓：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阿里巴巴普惠体 3.0 105 Heavy" panose="00020600040101010101" charset="-122"/>
                <a:sym typeface="+mn-ea"/>
              </a:rPr>
              <a:t>大运河是奔腾在运河人心灵河床上的精神洪流。在这条河流孕育下的人民也形成了代代相传的美德。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阿里巴巴普惠体 3.0 105 Heavy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927735" y="202565"/>
            <a:ext cx="102850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3600" b="1">
                <a:ln w="2572" cmpd="sng">
                  <a:prstDash val="solid"/>
                </a:ln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运河润两岸，美德永相传</a:t>
            </a:r>
            <a:endParaRPr lang="zh-CN" altLang="en-US" sz="3600" b="1" i="1" u="sng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33" name="图片 32" descr="摄图网_402141948_晨读的古人(非企业商用)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428625" y="3744595"/>
            <a:ext cx="2844800" cy="30454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文本框 33"/>
          <p:cNvSpPr txBox="1"/>
          <p:nvPr/>
        </p:nvSpPr>
        <p:spPr>
          <a:xfrm>
            <a:off x="5748020" y="926465"/>
            <a:ext cx="5612130" cy="1693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恰逢九九重阳节之际，你将传承和践行怎样的中华传统美德？请制定美德实践卡。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" name="缺角矩形 34"/>
          <p:cNvSpPr/>
          <p:nvPr/>
        </p:nvSpPr>
        <p:spPr>
          <a:xfrm rot="5400000">
            <a:off x="6748780" y="1460500"/>
            <a:ext cx="3644900" cy="6243320"/>
          </a:xfrm>
          <a:prstGeom prst="plaque">
            <a:avLst>
              <a:gd name="adj" fmla="val 10136"/>
            </a:avLst>
          </a:prstGeom>
          <a:solidFill>
            <a:srgbClr val="E0D1B6"/>
          </a:solidFill>
          <a:ln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indent="0" algn="just" fontAlgn="auto">
              <a:lnSpc>
                <a:spcPct val="120000"/>
              </a:lnSpc>
              <a:buFont typeface="阿里巴巴普惠体 3.0 105 Heavy" panose="00020600040101010101" charset="-122"/>
              <a:buNone/>
            </a:pPr>
            <a:endParaRPr lang="zh-CN" altLang="en-US" sz="2400" b="1">
              <a:solidFill>
                <a:schemeClr val="accent2">
                  <a:lumMod val="50000"/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50890" y="2845435"/>
            <a:ext cx="5702300" cy="3255010"/>
            <a:chOff x="9214" y="4481"/>
            <a:chExt cx="8980" cy="5126"/>
          </a:xfrm>
        </p:grpSpPr>
        <p:sp>
          <p:nvSpPr>
            <p:cNvPr id="36" name="文本框 35"/>
            <p:cNvSpPr txBox="1"/>
            <p:nvPr/>
          </p:nvSpPr>
          <p:spPr>
            <a:xfrm>
              <a:off x="9214" y="5628"/>
              <a:ext cx="8444" cy="8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zh-CN" altLang="en-US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我选择传承和践行的美德是</a:t>
              </a:r>
              <a:r>
                <a:rPr lang="en-US" altLang="zh-CN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_________</a:t>
              </a:r>
              <a:endParaRPr lang="en-US" altLang="zh-CN" sz="2400">
                <a:solidFill>
                  <a:schemeClr val="accent2">
                    <a:lumMod val="50000"/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14" y="6673"/>
              <a:ext cx="8981" cy="293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接下来在生活中我要这样做：</a:t>
              </a:r>
              <a:endParaRPr lang="zh-CN" altLang="en-US" sz="2400">
                <a:solidFill>
                  <a:schemeClr val="accent2">
                    <a:lumMod val="50000"/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1.</a:t>
              </a:r>
              <a:endParaRPr lang="zh-CN" altLang="en-US" sz="2400">
                <a:solidFill>
                  <a:schemeClr val="accent2">
                    <a:lumMod val="50000"/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2.</a:t>
              </a:r>
              <a:endParaRPr lang="zh-CN" altLang="en-US" sz="2400">
                <a:solidFill>
                  <a:schemeClr val="accent2">
                    <a:lumMod val="50000"/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2400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阿里巴巴普惠体 3.0 105 Heavy" panose="00020600040101010101" charset="-122"/>
                  <a:ea typeface="阿里巴巴普惠体 3.0 105 Heavy" panose="00020600040101010101" charset="-122"/>
                  <a:cs typeface="阿里巴巴普惠体 3.0 105 Heavy" panose="00020600040101010101" charset="-122"/>
                  <a:sym typeface="+mn-ea"/>
                </a:rPr>
                <a:t>3.</a:t>
              </a:r>
              <a:endParaRPr lang="zh-CN" altLang="en-US" sz="2400">
                <a:solidFill>
                  <a:schemeClr val="accent2">
                    <a:lumMod val="50000"/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035" y="4481"/>
              <a:ext cx="480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solidFill>
                    <a:schemeClr val="accent2">
                      <a:lumMod val="50000"/>
                      <a:alpha val="8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阿里巴巴普惠体 3.0 105 Heavy" panose="00020600040101010101" charset="-122"/>
                  <a:sym typeface="+mn-ea"/>
                </a:rPr>
                <a:t>美德实践卡</a:t>
              </a:r>
              <a:endParaRPr lang="zh-CN" altLang="en-US" sz="3200" b="1">
                <a:solidFill>
                  <a:schemeClr val="accent2">
                    <a:lumMod val="50000"/>
                    <a:alpha val="8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阿里巴巴普惠体 3.0 105 Heavy" panose="00020600040101010101" charset="-122"/>
                <a:sym typeface="+mn-ea"/>
              </a:endParaRPr>
            </a:p>
          </p:txBody>
        </p: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4" grpId="0"/>
      <p:bldP spid="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-10160" y="0"/>
            <a:ext cx="1220152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阿里巴巴普惠体 3.0 105 Heavy" panose="0002060004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4310" y="163830"/>
            <a:ext cx="11749405" cy="6530975"/>
            <a:chOff x="306" y="258"/>
            <a:chExt cx="18503" cy="1028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307" y="258"/>
              <a:ext cx="18502" cy="10284"/>
              <a:chOff x="576" y="641"/>
              <a:chExt cx="18156" cy="9754"/>
            </a:xfrm>
          </p:grpSpPr>
          <p:sp>
            <p:nvSpPr>
              <p:cNvPr id="129" name="缺角矩形 128"/>
              <p:cNvSpPr/>
              <p:nvPr>
                <p:custDataLst>
                  <p:tags r:id="rId2"/>
                </p:custDataLst>
              </p:nvPr>
            </p:nvSpPr>
            <p:spPr>
              <a:xfrm rot="16200000" flipH="1">
                <a:off x="4777" y="-3560"/>
                <a:ext cx="9754" cy="18157"/>
              </a:xfrm>
              <a:prstGeom prst="plaque">
                <a:avLst>
                  <a:gd name="adj" fmla="val 4248"/>
                </a:avLst>
              </a:prstGeom>
              <a:solidFill>
                <a:schemeClr val="bg1">
                  <a:alpha val="50000"/>
                </a:schemeClr>
              </a:solidFill>
              <a:ln>
                <a:solidFill>
                  <a:schemeClr val="accent2">
                    <a:lumMod val="50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 dirty="0">
                  <a:cs typeface="阿里巴巴普惠体 3.0 105 Heavy" panose="00020600040101010101" charset="-122"/>
                  <a:sym typeface="+mn-ea"/>
                </a:endParaRPr>
              </a:p>
            </p:txBody>
          </p:sp>
          <p:sp>
            <p:nvSpPr>
              <p:cNvPr id="130" name="缺角矩形 129"/>
              <p:cNvSpPr/>
              <p:nvPr>
                <p:custDataLst>
                  <p:tags r:id="rId3"/>
                </p:custDataLst>
              </p:nvPr>
            </p:nvSpPr>
            <p:spPr>
              <a:xfrm rot="16200000" flipH="1">
                <a:off x="4777" y="-3560"/>
                <a:ext cx="9754" cy="18157"/>
              </a:xfrm>
              <a:prstGeom prst="plaque">
                <a:avLst>
                  <a:gd name="adj" fmla="val 7684"/>
                </a:avLst>
              </a:prstGeom>
              <a:solidFill>
                <a:schemeClr val="bg1">
                  <a:alpha val="60000"/>
                </a:schemeClr>
              </a:solidFill>
              <a:ln>
                <a:solidFill>
                  <a:schemeClr val="accent2">
                    <a:lumMod val="50000"/>
                    <a:alpha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 dirty="0">
                  <a:cs typeface="阿里巴巴普惠体 3.0 105 Heavy" panose="00020600040101010101" charset="-122"/>
                  <a:sym typeface="+mn-ea"/>
                </a:endParaRPr>
              </a:p>
            </p:txBody>
          </p:sp>
        </p:grpSp>
        <p:pic>
          <p:nvPicPr>
            <p:cNvPr id="15" name="图片 14" descr="33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06" y="6387"/>
              <a:ext cx="18503" cy="4156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194945" y="2237105"/>
            <a:ext cx="11749405" cy="2287905"/>
          </a:xfrm>
          <a:prstGeom prst="rect">
            <a:avLst/>
          </a:prstGeom>
          <a:solidFill>
            <a:srgbClr val="E0D1B6">
              <a:alpha val="57000"/>
            </a:srgbClr>
          </a:solidFill>
          <a:ln w="127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阿里巴巴普惠体 3.0 105 Heavy" panose="000206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0">
            <a:off x="4106545" y="1376045"/>
            <a:ext cx="3924935" cy="3924935"/>
            <a:chOff x="6886" y="2412"/>
            <a:chExt cx="5428" cy="5428"/>
          </a:xfrm>
          <a:effectLst>
            <a:outerShdw blurRad="50800" dist="38100" dir="18900000" algn="bl" rotWithShape="0">
              <a:prstClr val="black">
                <a:alpha val="25000"/>
              </a:prstClr>
            </a:outerShdw>
          </a:effectLst>
        </p:grpSpPr>
        <p:sp>
          <p:nvSpPr>
            <p:cNvPr id="5" name="任意多边形: 形状 14"/>
            <p:cNvSpPr/>
            <p:nvPr/>
          </p:nvSpPr>
          <p:spPr>
            <a:xfrm>
              <a:off x="6886" y="2412"/>
              <a:ext cx="5429" cy="5429"/>
            </a:xfrm>
            <a:custGeom>
              <a:avLst/>
              <a:gdLst>
                <a:gd name="connsiteX0" fmla="*/ 0 w 4666399"/>
                <a:gd name="connsiteY0" fmla="*/ 2333201 h 4666400"/>
                <a:gd name="connsiteX1" fmla="*/ 954432 w 4666399"/>
                <a:gd name="connsiteY1" fmla="*/ 1035900 h 4666400"/>
                <a:gd name="connsiteX2" fmla="*/ 1019236 w 4666399"/>
                <a:gd name="connsiteY2" fmla="*/ 1019238 h 4666400"/>
                <a:gd name="connsiteX3" fmla="*/ 1035899 w 4666399"/>
                <a:gd name="connsiteY3" fmla="*/ 954434 h 4666400"/>
                <a:gd name="connsiteX4" fmla="*/ 2333199 w 4666399"/>
                <a:gd name="connsiteY4" fmla="*/ 0 h 4666400"/>
                <a:gd name="connsiteX5" fmla="*/ 3630500 w 4666399"/>
                <a:gd name="connsiteY5" fmla="*/ 954434 h 4666400"/>
                <a:gd name="connsiteX6" fmla="*/ 3647162 w 4666399"/>
                <a:gd name="connsiteY6" fmla="*/ 1019238 h 4666400"/>
                <a:gd name="connsiteX7" fmla="*/ 3711966 w 4666399"/>
                <a:gd name="connsiteY7" fmla="*/ 1035900 h 4666400"/>
                <a:gd name="connsiteX8" fmla="*/ 4666399 w 4666399"/>
                <a:gd name="connsiteY8" fmla="*/ 2333201 h 4666400"/>
                <a:gd name="connsiteX9" fmla="*/ 3711966 w 4666399"/>
                <a:gd name="connsiteY9" fmla="*/ 3630501 h 4666400"/>
                <a:gd name="connsiteX10" fmla="*/ 3647162 w 4666399"/>
                <a:gd name="connsiteY10" fmla="*/ 3647164 h 4666400"/>
                <a:gd name="connsiteX11" fmla="*/ 3630500 w 4666399"/>
                <a:gd name="connsiteY11" fmla="*/ 3711968 h 4666400"/>
                <a:gd name="connsiteX12" fmla="*/ 2333199 w 4666399"/>
                <a:gd name="connsiteY12" fmla="*/ 4666400 h 4666400"/>
                <a:gd name="connsiteX13" fmla="*/ 1035899 w 4666399"/>
                <a:gd name="connsiteY13" fmla="*/ 3711968 h 4666400"/>
                <a:gd name="connsiteX14" fmla="*/ 1019236 w 4666399"/>
                <a:gd name="connsiteY14" fmla="*/ 3647164 h 4666400"/>
                <a:gd name="connsiteX15" fmla="*/ 954432 w 4666399"/>
                <a:gd name="connsiteY15" fmla="*/ 3630501 h 4666400"/>
                <a:gd name="connsiteX16" fmla="*/ 0 w 4666399"/>
                <a:gd name="connsiteY16" fmla="*/ 2333201 h 466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666399" h="4666400">
                  <a:moveTo>
                    <a:pt x="0" y="2333201"/>
                  </a:moveTo>
                  <a:cubicBezTo>
                    <a:pt x="0" y="1723658"/>
                    <a:pt x="401482" y="1207886"/>
                    <a:pt x="954432" y="1035900"/>
                  </a:cubicBezTo>
                  <a:lnTo>
                    <a:pt x="1019236" y="1019238"/>
                  </a:lnTo>
                  <a:lnTo>
                    <a:pt x="1035899" y="954434"/>
                  </a:lnTo>
                  <a:cubicBezTo>
                    <a:pt x="1207884" y="401484"/>
                    <a:pt x="1723656" y="0"/>
                    <a:pt x="2333199" y="0"/>
                  </a:cubicBezTo>
                  <a:cubicBezTo>
                    <a:pt x="2942742" y="0"/>
                    <a:pt x="3458514" y="401484"/>
                    <a:pt x="3630500" y="954434"/>
                  </a:cubicBezTo>
                  <a:lnTo>
                    <a:pt x="3647162" y="1019238"/>
                  </a:lnTo>
                  <a:lnTo>
                    <a:pt x="3711966" y="1035900"/>
                  </a:lnTo>
                  <a:cubicBezTo>
                    <a:pt x="4264916" y="1207886"/>
                    <a:pt x="4666399" y="1723658"/>
                    <a:pt x="4666399" y="2333201"/>
                  </a:cubicBezTo>
                  <a:cubicBezTo>
                    <a:pt x="4666399" y="2942744"/>
                    <a:pt x="4264916" y="3458516"/>
                    <a:pt x="3711966" y="3630501"/>
                  </a:cubicBezTo>
                  <a:lnTo>
                    <a:pt x="3647162" y="3647164"/>
                  </a:lnTo>
                  <a:lnTo>
                    <a:pt x="3630500" y="3711968"/>
                  </a:lnTo>
                  <a:cubicBezTo>
                    <a:pt x="3458514" y="4264918"/>
                    <a:pt x="2942742" y="4666400"/>
                    <a:pt x="2333199" y="4666400"/>
                  </a:cubicBezTo>
                  <a:cubicBezTo>
                    <a:pt x="1723656" y="4666400"/>
                    <a:pt x="1207884" y="4264918"/>
                    <a:pt x="1035899" y="3711968"/>
                  </a:cubicBezTo>
                  <a:lnTo>
                    <a:pt x="1019236" y="3647164"/>
                  </a:lnTo>
                  <a:lnTo>
                    <a:pt x="954432" y="3630501"/>
                  </a:lnTo>
                  <a:cubicBezTo>
                    <a:pt x="401482" y="3458516"/>
                    <a:pt x="-1" y="2942744"/>
                    <a:pt x="0" y="2333201"/>
                  </a:cubicBezTo>
                  <a:close/>
                </a:path>
              </a:pathLst>
            </a:custGeom>
            <a:solidFill>
              <a:srgbClr val="E0D1B6"/>
            </a:solidFill>
            <a:ln w="76200">
              <a:gradFill flip="none" rotWithShape="1">
                <a:gsLst>
                  <a:gs pos="0">
                    <a:srgbClr val="DCC696"/>
                  </a:gs>
                  <a:gs pos="25000">
                    <a:srgbClr val="F4E3C5"/>
                  </a:gs>
                  <a:gs pos="75000">
                    <a:srgbClr val="F4E3C5"/>
                  </a:gs>
                  <a:gs pos="50000">
                    <a:schemeClr val="bg1"/>
                  </a:gs>
                  <a:gs pos="100000">
                    <a:srgbClr val="DCC696"/>
                  </a:gs>
                </a:gsLst>
                <a:lin ang="5400000" scaled="1"/>
                <a:tileRect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 dirty="0">
                <a:ln w="76200">
                  <a:solidFill>
                    <a:schemeClr val="tx1"/>
                  </a:solidFill>
                </a:ln>
                <a:cs typeface="阿里巴巴普惠体 3.0 105 Heavy" panose="00020600040101010101" charset="-122"/>
              </a:endParaRPr>
            </a:p>
          </p:txBody>
        </p:sp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>
              <a:alphaModFix amt="30000"/>
            </a:blip>
            <a:srcRect l="5261" t="6417" r="6237" b="4694"/>
            <a:stretch>
              <a:fillRect/>
            </a:stretch>
          </p:blipFill>
          <p:spPr>
            <a:xfrm>
              <a:off x="7399" y="2693"/>
              <a:ext cx="3522" cy="463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223260" y="2382520"/>
            <a:ext cx="5833110" cy="1948815"/>
            <a:chOff x="5539" y="3752"/>
            <a:chExt cx="8963" cy="3069"/>
          </a:xfrm>
        </p:grpSpPr>
        <p:sp>
          <p:nvSpPr>
            <p:cNvPr id="11" name="文本框 10"/>
            <p:cNvSpPr txBox="1"/>
            <p:nvPr/>
          </p:nvSpPr>
          <p:spPr>
            <a:xfrm>
              <a:off x="5539" y="3752"/>
              <a:ext cx="3254" cy="164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73" h="341">
                  <a:moveTo>
                    <a:pt x="640" y="134"/>
                  </a:moveTo>
                  <a:lnTo>
                    <a:pt x="690" y="135"/>
                  </a:lnTo>
                  <a:cubicBezTo>
                    <a:pt x="688" y="139"/>
                    <a:pt x="686" y="144"/>
                    <a:pt x="684" y="150"/>
                  </a:cubicBezTo>
                  <a:cubicBezTo>
                    <a:pt x="682" y="155"/>
                    <a:pt x="681" y="160"/>
                    <a:pt x="679" y="163"/>
                  </a:cubicBezTo>
                  <a:cubicBezTo>
                    <a:pt x="676" y="171"/>
                    <a:pt x="673" y="179"/>
                    <a:pt x="670" y="187"/>
                  </a:cubicBezTo>
                  <a:cubicBezTo>
                    <a:pt x="667" y="195"/>
                    <a:pt x="664" y="202"/>
                    <a:pt x="661" y="208"/>
                  </a:cubicBezTo>
                  <a:lnTo>
                    <a:pt x="726" y="208"/>
                  </a:lnTo>
                  <a:lnTo>
                    <a:pt x="710" y="256"/>
                  </a:lnTo>
                  <a:lnTo>
                    <a:pt x="634" y="256"/>
                  </a:lnTo>
                  <a:cubicBezTo>
                    <a:pt x="633" y="258"/>
                    <a:pt x="633" y="259"/>
                    <a:pt x="632" y="260"/>
                  </a:cubicBezTo>
                  <a:cubicBezTo>
                    <a:pt x="637" y="262"/>
                    <a:pt x="642" y="264"/>
                    <a:pt x="648" y="267"/>
                  </a:cubicBezTo>
                  <a:cubicBezTo>
                    <a:pt x="653" y="270"/>
                    <a:pt x="658" y="273"/>
                    <a:pt x="664" y="276"/>
                  </a:cubicBezTo>
                  <a:cubicBezTo>
                    <a:pt x="669" y="279"/>
                    <a:pt x="674" y="282"/>
                    <a:pt x="679" y="285"/>
                  </a:cubicBezTo>
                  <a:cubicBezTo>
                    <a:pt x="683" y="288"/>
                    <a:pt x="687" y="291"/>
                    <a:pt x="691" y="293"/>
                  </a:cubicBezTo>
                  <a:lnTo>
                    <a:pt x="657" y="339"/>
                  </a:lnTo>
                  <a:cubicBezTo>
                    <a:pt x="654" y="336"/>
                    <a:pt x="650" y="333"/>
                    <a:pt x="645" y="329"/>
                  </a:cubicBezTo>
                  <a:cubicBezTo>
                    <a:pt x="640" y="325"/>
                    <a:pt x="634" y="321"/>
                    <a:pt x="629" y="317"/>
                  </a:cubicBezTo>
                  <a:cubicBezTo>
                    <a:pt x="623" y="313"/>
                    <a:pt x="617" y="309"/>
                    <a:pt x="611" y="305"/>
                  </a:cubicBezTo>
                  <a:cubicBezTo>
                    <a:pt x="604" y="302"/>
                    <a:pt x="599" y="298"/>
                    <a:pt x="594" y="296"/>
                  </a:cubicBezTo>
                  <a:cubicBezTo>
                    <a:pt x="581" y="304"/>
                    <a:pt x="565" y="312"/>
                    <a:pt x="548" y="320"/>
                  </a:cubicBezTo>
                  <a:cubicBezTo>
                    <a:pt x="531" y="327"/>
                    <a:pt x="510" y="334"/>
                    <a:pt x="485" y="341"/>
                  </a:cubicBezTo>
                  <a:lnTo>
                    <a:pt x="479" y="311"/>
                  </a:lnTo>
                  <a:cubicBezTo>
                    <a:pt x="471" y="312"/>
                    <a:pt x="462" y="313"/>
                    <a:pt x="452" y="315"/>
                  </a:cubicBezTo>
                  <a:cubicBezTo>
                    <a:pt x="441" y="316"/>
                    <a:pt x="430" y="318"/>
                    <a:pt x="419" y="320"/>
                  </a:cubicBezTo>
                  <a:cubicBezTo>
                    <a:pt x="407" y="321"/>
                    <a:pt x="396" y="323"/>
                    <a:pt x="386" y="324"/>
                  </a:cubicBezTo>
                  <a:cubicBezTo>
                    <a:pt x="376" y="325"/>
                    <a:pt x="368" y="327"/>
                    <a:pt x="362" y="327"/>
                  </a:cubicBezTo>
                  <a:lnTo>
                    <a:pt x="376" y="269"/>
                  </a:lnTo>
                  <a:cubicBezTo>
                    <a:pt x="383" y="268"/>
                    <a:pt x="392" y="267"/>
                    <a:pt x="403" y="266"/>
                  </a:cubicBezTo>
                  <a:cubicBezTo>
                    <a:pt x="414" y="264"/>
                    <a:pt x="426" y="263"/>
                    <a:pt x="438" y="261"/>
                  </a:cubicBezTo>
                  <a:cubicBezTo>
                    <a:pt x="450" y="260"/>
                    <a:pt x="461" y="258"/>
                    <a:pt x="473" y="257"/>
                  </a:cubicBezTo>
                  <a:cubicBezTo>
                    <a:pt x="484" y="255"/>
                    <a:pt x="493" y="254"/>
                    <a:pt x="501" y="253"/>
                  </a:cubicBezTo>
                  <a:lnTo>
                    <a:pt x="489" y="292"/>
                  </a:lnTo>
                  <a:cubicBezTo>
                    <a:pt x="510" y="286"/>
                    <a:pt x="528" y="281"/>
                    <a:pt x="542" y="276"/>
                  </a:cubicBezTo>
                  <a:cubicBezTo>
                    <a:pt x="555" y="270"/>
                    <a:pt x="567" y="264"/>
                    <a:pt x="576" y="256"/>
                  </a:cubicBezTo>
                  <a:lnTo>
                    <a:pt x="503" y="256"/>
                  </a:lnTo>
                  <a:lnTo>
                    <a:pt x="519" y="208"/>
                  </a:lnTo>
                  <a:lnTo>
                    <a:pt x="567" y="208"/>
                  </a:lnTo>
                  <a:cubicBezTo>
                    <a:pt x="561" y="205"/>
                    <a:pt x="555" y="202"/>
                    <a:pt x="548" y="199"/>
                  </a:cubicBezTo>
                  <a:cubicBezTo>
                    <a:pt x="541" y="195"/>
                    <a:pt x="536" y="193"/>
                    <a:pt x="532" y="191"/>
                  </a:cubicBezTo>
                  <a:lnTo>
                    <a:pt x="555" y="163"/>
                  </a:lnTo>
                  <a:cubicBezTo>
                    <a:pt x="565" y="166"/>
                    <a:pt x="574" y="170"/>
                    <a:pt x="583" y="174"/>
                  </a:cubicBezTo>
                  <a:cubicBezTo>
                    <a:pt x="591" y="178"/>
                    <a:pt x="599" y="182"/>
                    <a:pt x="606" y="186"/>
                  </a:cubicBezTo>
                  <a:lnTo>
                    <a:pt x="589" y="208"/>
                  </a:lnTo>
                  <a:lnTo>
                    <a:pt x="610" y="208"/>
                  </a:lnTo>
                  <a:cubicBezTo>
                    <a:pt x="613" y="203"/>
                    <a:pt x="615" y="197"/>
                    <a:pt x="618" y="191"/>
                  </a:cubicBezTo>
                  <a:cubicBezTo>
                    <a:pt x="620" y="185"/>
                    <a:pt x="623" y="178"/>
                    <a:pt x="626" y="171"/>
                  </a:cubicBezTo>
                  <a:lnTo>
                    <a:pt x="640" y="134"/>
                  </a:lnTo>
                  <a:close/>
                  <a:moveTo>
                    <a:pt x="114" y="10"/>
                  </a:moveTo>
                  <a:lnTo>
                    <a:pt x="231" y="10"/>
                  </a:lnTo>
                  <a:lnTo>
                    <a:pt x="213" y="63"/>
                  </a:lnTo>
                  <a:lnTo>
                    <a:pt x="147" y="111"/>
                  </a:lnTo>
                  <a:lnTo>
                    <a:pt x="196" y="111"/>
                  </a:lnTo>
                  <a:lnTo>
                    <a:pt x="180" y="159"/>
                  </a:lnTo>
                  <a:cubicBezTo>
                    <a:pt x="171" y="177"/>
                    <a:pt x="161" y="194"/>
                    <a:pt x="152" y="208"/>
                  </a:cubicBezTo>
                  <a:cubicBezTo>
                    <a:pt x="143" y="223"/>
                    <a:pt x="132" y="237"/>
                    <a:pt x="120" y="251"/>
                  </a:cubicBezTo>
                  <a:cubicBezTo>
                    <a:pt x="129" y="259"/>
                    <a:pt x="141" y="265"/>
                    <a:pt x="155" y="268"/>
                  </a:cubicBezTo>
                  <a:cubicBezTo>
                    <a:pt x="169" y="272"/>
                    <a:pt x="185" y="274"/>
                    <a:pt x="204" y="274"/>
                  </a:cubicBezTo>
                  <a:cubicBezTo>
                    <a:pt x="251" y="276"/>
                    <a:pt x="298" y="276"/>
                    <a:pt x="346" y="274"/>
                  </a:cubicBezTo>
                  <a:lnTo>
                    <a:pt x="317" y="328"/>
                  </a:lnTo>
                  <a:cubicBezTo>
                    <a:pt x="264" y="330"/>
                    <a:pt x="212" y="330"/>
                    <a:pt x="160" y="328"/>
                  </a:cubicBezTo>
                  <a:cubicBezTo>
                    <a:pt x="143" y="328"/>
                    <a:pt x="127" y="325"/>
                    <a:pt x="112" y="320"/>
                  </a:cubicBezTo>
                  <a:cubicBezTo>
                    <a:pt x="98" y="315"/>
                    <a:pt x="86" y="307"/>
                    <a:pt x="77" y="296"/>
                  </a:cubicBezTo>
                  <a:cubicBezTo>
                    <a:pt x="69" y="303"/>
                    <a:pt x="61" y="310"/>
                    <a:pt x="52" y="317"/>
                  </a:cubicBezTo>
                  <a:cubicBezTo>
                    <a:pt x="44" y="325"/>
                    <a:pt x="34" y="332"/>
                    <a:pt x="24" y="341"/>
                  </a:cubicBezTo>
                  <a:lnTo>
                    <a:pt x="0" y="296"/>
                  </a:lnTo>
                  <a:cubicBezTo>
                    <a:pt x="22" y="281"/>
                    <a:pt x="40" y="267"/>
                    <a:pt x="55" y="254"/>
                  </a:cubicBezTo>
                  <a:cubicBezTo>
                    <a:pt x="49" y="235"/>
                    <a:pt x="47" y="211"/>
                    <a:pt x="50" y="182"/>
                  </a:cubicBezTo>
                  <a:lnTo>
                    <a:pt x="99" y="166"/>
                  </a:lnTo>
                  <a:cubicBezTo>
                    <a:pt x="97" y="182"/>
                    <a:pt x="97" y="196"/>
                    <a:pt x="99" y="208"/>
                  </a:cubicBezTo>
                  <a:lnTo>
                    <a:pt x="99" y="207"/>
                  </a:lnTo>
                  <a:cubicBezTo>
                    <a:pt x="105" y="200"/>
                    <a:pt x="111" y="192"/>
                    <a:pt x="116" y="184"/>
                  </a:cubicBezTo>
                  <a:cubicBezTo>
                    <a:pt x="121" y="175"/>
                    <a:pt x="127" y="166"/>
                    <a:pt x="131" y="157"/>
                  </a:cubicBezTo>
                  <a:lnTo>
                    <a:pt x="64" y="157"/>
                  </a:lnTo>
                  <a:lnTo>
                    <a:pt x="79" y="111"/>
                  </a:lnTo>
                  <a:lnTo>
                    <a:pt x="150" y="61"/>
                  </a:lnTo>
                  <a:lnTo>
                    <a:pt x="96" y="61"/>
                  </a:lnTo>
                  <a:lnTo>
                    <a:pt x="114" y="10"/>
                  </a:lnTo>
                  <a:close/>
                  <a:moveTo>
                    <a:pt x="414" y="2"/>
                  </a:moveTo>
                  <a:lnTo>
                    <a:pt x="407" y="53"/>
                  </a:lnTo>
                  <a:cubicBezTo>
                    <a:pt x="400" y="53"/>
                    <a:pt x="393" y="54"/>
                    <a:pt x="386" y="55"/>
                  </a:cubicBezTo>
                  <a:cubicBezTo>
                    <a:pt x="378" y="55"/>
                    <a:pt x="370" y="56"/>
                    <a:pt x="362" y="56"/>
                  </a:cubicBezTo>
                  <a:lnTo>
                    <a:pt x="346" y="103"/>
                  </a:lnTo>
                  <a:lnTo>
                    <a:pt x="385" y="103"/>
                  </a:lnTo>
                  <a:lnTo>
                    <a:pt x="368" y="154"/>
                  </a:lnTo>
                  <a:lnTo>
                    <a:pt x="328" y="154"/>
                  </a:lnTo>
                  <a:lnTo>
                    <a:pt x="312" y="201"/>
                  </a:lnTo>
                  <a:lnTo>
                    <a:pt x="354" y="201"/>
                  </a:lnTo>
                  <a:lnTo>
                    <a:pt x="336" y="255"/>
                  </a:lnTo>
                  <a:lnTo>
                    <a:pt x="163" y="255"/>
                  </a:lnTo>
                  <a:lnTo>
                    <a:pt x="221" y="84"/>
                  </a:lnTo>
                  <a:lnTo>
                    <a:pt x="273" y="85"/>
                  </a:lnTo>
                  <a:lnTo>
                    <a:pt x="234" y="201"/>
                  </a:lnTo>
                  <a:lnTo>
                    <a:pt x="258" y="201"/>
                  </a:lnTo>
                  <a:lnTo>
                    <a:pt x="306" y="60"/>
                  </a:lnTo>
                  <a:cubicBezTo>
                    <a:pt x="291" y="61"/>
                    <a:pt x="278" y="62"/>
                    <a:pt x="265" y="62"/>
                  </a:cubicBezTo>
                  <a:cubicBezTo>
                    <a:pt x="252" y="63"/>
                    <a:pt x="241" y="63"/>
                    <a:pt x="232" y="63"/>
                  </a:cubicBezTo>
                  <a:lnTo>
                    <a:pt x="244" y="13"/>
                  </a:lnTo>
                  <a:cubicBezTo>
                    <a:pt x="258" y="12"/>
                    <a:pt x="272" y="12"/>
                    <a:pt x="286" y="11"/>
                  </a:cubicBezTo>
                  <a:cubicBezTo>
                    <a:pt x="301" y="10"/>
                    <a:pt x="315" y="10"/>
                    <a:pt x="330" y="9"/>
                  </a:cubicBezTo>
                  <a:cubicBezTo>
                    <a:pt x="345" y="8"/>
                    <a:pt x="359" y="7"/>
                    <a:pt x="374" y="6"/>
                  </a:cubicBezTo>
                  <a:cubicBezTo>
                    <a:pt x="388" y="5"/>
                    <a:pt x="401" y="3"/>
                    <a:pt x="414" y="2"/>
                  </a:cubicBezTo>
                  <a:close/>
                  <a:moveTo>
                    <a:pt x="522" y="0"/>
                  </a:moveTo>
                  <a:lnTo>
                    <a:pt x="562" y="17"/>
                  </a:lnTo>
                  <a:cubicBezTo>
                    <a:pt x="558" y="22"/>
                    <a:pt x="553" y="28"/>
                    <a:pt x="547" y="35"/>
                  </a:cubicBezTo>
                  <a:cubicBezTo>
                    <a:pt x="541" y="42"/>
                    <a:pt x="535" y="50"/>
                    <a:pt x="529" y="57"/>
                  </a:cubicBezTo>
                  <a:cubicBezTo>
                    <a:pt x="522" y="65"/>
                    <a:pt x="516" y="72"/>
                    <a:pt x="510" y="79"/>
                  </a:cubicBezTo>
                  <a:cubicBezTo>
                    <a:pt x="503" y="86"/>
                    <a:pt x="498" y="92"/>
                    <a:pt x="494" y="96"/>
                  </a:cubicBezTo>
                  <a:lnTo>
                    <a:pt x="514" y="95"/>
                  </a:lnTo>
                  <a:cubicBezTo>
                    <a:pt x="520" y="88"/>
                    <a:pt x="525" y="82"/>
                    <a:pt x="530" y="76"/>
                  </a:cubicBezTo>
                  <a:cubicBezTo>
                    <a:pt x="535" y="70"/>
                    <a:pt x="539" y="65"/>
                    <a:pt x="542" y="61"/>
                  </a:cubicBezTo>
                  <a:lnTo>
                    <a:pt x="575" y="79"/>
                  </a:lnTo>
                  <a:lnTo>
                    <a:pt x="637" y="79"/>
                  </a:lnTo>
                  <a:lnTo>
                    <a:pt x="643" y="60"/>
                  </a:lnTo>
                  <a:lnTo>
                    <a:pt x="583" y="60"/>
                  </a:lnTo>
                  <a:lnTo>
                    <a:pt x="597" y="20"/>
                  </a:lnTo>
                  <a:lnTo>
                    <a:pt x="657" y="20"/>
                  </a:lnTo>
                  <a:lnTo>
                    <a:pt x="663" y="2"/>
                  </a:lnTo>
                  <a:lnTo>
                    <a:pt x="715" y="4"/>
                  </a:lnTo>
                  <a:lnTo>
                    <a:pt x="709" y="20"/>
                  </a:lnTo>
                  <a:lnTo>
                    <a:pt x="773" y="20"/>
                  </a:lnTo>
                  <a:lnTo>
                    <a:pt x="760" y="60"/>
                  </a:lnTo>
                  <a:lnTo>
                    <a:pt x="695" y="60"/>
                  </a:lnTo>
                  <a:lnTo>
                    <a:pt x="689" y="79"/>
                  </a:lnTo>
                  <a:lnTo>
                    <a:pt x="761" y="79"/>
                  </a:lnTo>
                  <a:lnTo>
                    <a:pt x="745" y="127"/>
                  </a:lnTo>
                  <a:cubicBezTo>
                    <a:pt x="743" y="131"/>
                    <a:pt x="741" y="135"/>
                    <a:pt x="739" y="139"/>
                  </a:cubicBezTo>
                  <a:cubicBezTo>
                    <a:pt x="737" y="143"/>
                    <a:pt x="735" y="148"/>
                    <a:pt x="733" y="152"/>
                  </a:cubicBezTo>
                  <a:cubicBezTo>
                    <a:pt x="731" y="156"/>
                    <a:pt x="729" y="160"/>
                    <a:pt x="727" y="164"/>
                  </a:cubicBezTo>
                  <a:cubicBezTo>
                    <a:pt x="724" y="168"/>
                    <a:pt x="723" y="172"/>
                    <a:pt x="721" y="174"/>
                  </a:cubicBezTo>
                  <a:lnTo>
                    <a:pt x="687" y="170"/>
                  </a:lnTo>
                  <a:lnTo>
                    <a:pt x="709" y="125"/>
                  </a:lnTo>
                  <a:lnTo>
                    <a:pt x="591" y="125"/>
                  </a:lnTo>
                  <a:cubicBezTo>
                    <a:pt x="598" y="128"/>
                    <a:pt x="605" y="130"/>
                    <a:pt x="612" y="133"/>
                  </a:cubicBezTo>
                  <a:cubicBezTo>
                    <a:pt x="619" y="136"/>
                    <a:pt x="625" y="140"/>
                    <a:pt x="631" y="143"/>
                  </a:cubicBezTo>
                  <a:lnTo>
                    <a:pt x="609" y="174"/>
                  </a:lnTo>
                  <a:cubicBezTo>
                    <a:pt x="607" y="172"/>
                    <a:pt x="603" y="170"/>
                    <a:pt x="598" y="167"/>
                  </a:cubicBezTo>
                  <a:cubicBezTo>
                    <a:pt x="594" y="165"/>
                    <a:pt x="589" y="163"/>
                    <a:pt x="584" y="160"/>
                  </a:cubicBezTo>
                  <a:cubicBezTo>
                    <a:pt x="579" y="158"/>
                    <a:pt x="574" y="156"/>
                    <a:pt x="569" y="154"/>
                  </a:cubicBezTo>
                  <a:cubicBezTo>
                    <a:pt x="565" y="152"/>
                    <a:pt x="561" y="150"/>
                    <a:pt x="557" y="149"/>
                  </a:cubicBezTo>
                  <a:lnTo>
                    <a:pt x="577" y="125"/>
                  </a:lnTo>
                  <a:lnTo>
                    <a:pt x="555" y="125"/>
                  </a:lnTo>
                  <a:lnTo>
                    <a:pt x="566" y="91"/>
                  </a:lnTo>
                  <a:cubicBezTo>
                    <a:pt x="560" y="99"/>
                    <a:pt x="553" y="107"/>
                    <a:pt x="545" y="116"/>
                  </a:cubicBezTo>
                  <a:cubicBezTo>
                    <a:pt x="538" y="124"/>
                    <a:pt x="530" y="133"/>
                    <a:pt x="522" y="141"/>
                  </a:cubicBezTo>
                  <a:cubicBezTo>
                    <a:pt x="515" y="150"/>
                    <a:pt x="507" y="158"/>
                    <a:pt x="500" y="165"/>
                  </a:cubicBezTo>
                  <a:cubicBezTo>
                    <a:pt x="493" y="173"/>
                    <a:pt x="487" y="179"/>
                    <a:pt x="481" y="184"/>
                  </a:cubicBezTo>
                  <a:cubicBezTo>
                    <a:pt x="485" y="184"/>
                    <a:pt x="488" y="184"/>
                    <a:pt x="492" y="183"/>
                  </a:cubicBezTo>
                  <a:cubicBezTo>
                    <a:pt x="496" y="183"/>
                    <a:pt x="500" y="182"/>
                    <a:pt x="503" y="182"/>
                  </a:cubicBezTo>
                  <a:cubicBezTo>
                    <a:pt x="507" y="181"/>
                    <a:pt x="510" y="181"/>
                    <a:pt x="513" y="181"/>
                  </a:cubicBezTo>
                  <a:cubicBezTo>
                    <a:pt x="516" y="180"/>
                    <a:pt x="518" y="180"/>
                    <a:pt x="520" y="179"/>
                  </a:cubicBezTo>
                  <a:lnTo>
                    <a:pt x="503" y="231"/>
                  </a:lnTo>
                  <a:cubicBezTo>
                    <a:pt x="498" y="232"/>
                    <a:pt x="492" y="232"/>
                    <a:pt x="486" y="233"/>
                  </a:cubicBezTo>
                  <a:cubicBezTo>
                    <a:pt x="481" y="234"/>
                    <a:pt x="475" y="235"/>
                    <a:pt x="469" y="236"/>
                  </a:cubicBezTo>
                  <a:cubicBezTo>
                    <a:pt x="463" y="236"/>
                    <a:pt x="457" y="237"/>
                    <a:pt x="452" y="238"/>
                  </a:cubicBezTo>
                  <a:cubicBezTo>
                    <a:pt x="446" y="239"/>
                    <a:pt x="441" y="240"/>
                    <a:pt x="436" y="240"/>
                  </a:cubicBezTo>
                  <a:cubicBezTo>
                    <a:pt x="430" y="241"/>
                    <a:pt x="424" y="243"/>
                    <a:pt x="417" y="244"/>
                  </a:cubicBezTo>
                  <a:cubicBezTo>
                    <a:pt x="410" y="245"/>
                    <a:pt x="405" y="246"/>
                    <a:pt x="402" y="247"/>
                  </a:cubicBezTo>
                  <a:lnTo>
                    <a:pt x="410" y="192"/>
                  </a:lnTo>
                  <a:cubicBezTo>
                    <a:pt x="416" y="190"/>
                    <a:pt x="422" y="187"/>
                    <a:pt x="427" y="184"/>
                  </a:cubicBezTo>
                  <a:cubicBezTo>
                    <a:pt x="431" y="181"/>
                    <a:pt x="437" y="177"/>
                    <a:pt x="443" y="172"/>
                  </a:cubicBezTo>
                  <a:cubicBezTo>
                    <a:pt x="446" y="168"/>
                    <a:pt x="451" y="164"/>
                    <a:pt x="456" y="159"/>
                  </a:cubicBezTo>
                  <a:cubicBezTo>
                    <a:pt x="461" y="154"/>
                    <a:pt x="465" y="149"/>
                    <a:pt x="469" y="145"/>
                  </a:cubicBezTo>
                  <a:lnTo>
                    <a:pt x="450" y="147"/>
                  </a:lnTo>
                  <a:cubicBezTo>
                    <a:pt x="446" y="147"/>
                    <a:pt x="442" y="148"/>
                    <a:pt x="438" y="149"/>
                  </a:cubicBezTo>
                  <a:cubicBezTo>
                    <a:pt x="434" y="149"/>
                    <a:pt x="431" y="150"/>
                    <a:pt x="428" y="150"/>
                  </a:cubicBezTo>
                  <a:lnTo>
                    <a:pt x="435" y="97"/>
                  </a:lnTo>
                  <a:cubicBezTo>
                    <a:pt x="439" y="95"/>
                    <a:pt x="443" y="93"/>
                    <a:pt x="447" y="91"/>
                  </a:cubicBezTo>
                  <a:cubicBezTo>
                    <a:pt x="450" y="88"/>
                    <a:pt x="455" y="84"/>
                    <a:pt x="461" y="77"/>
                  </a:cubicBezTo>
                  <a:cubicBezTo>
                    <a:pt x="464" y="75"/>
                    <a:pt x="467" y="71"/>
                    <a:pt x="472" y="65"/>
                  </a:cubicBezTo>
                  <a:cubicBezTo>
                    <a:pt x="477" y="59"/>
                    <a:pt x="482" y="53"/>
                    <a:pt x="488" y="46"/>
                  </a:cubicBezTo>
                  <a:cubicBezTo>
                    <a:pt x="493" y="39"/>
                    <a:pt x="499" y="31"/>
                    <a:pt x="505" y="23"/>
                  </a:cubicBezTo>
                  <a:cubicBezTo>
                    <a:pt x="511" y="15"/>
                    <a:pt x="517" y="7"/>
                    <a:pt x="522" y="0"/>
                  </a:cubicBezTo>
                  <a:close/>
                </a:path>
              </a:pathLst>
            </a:custGeom>
            <a:solidFill>
              <a:schemeClr val="accent2">
                <a:lumMod val="50000"/>
                <a:alpha val="85000"/>
              </a:schemeClr>
            </a:solidFill>
            <a:effectLst/>
          </p:spPr>
          <p:txBody>
            <a:bodyPr wrap="square" rtlCol="0" anchor="t">
              <a:noAutofit/>
            </a:bodyPr>
            <a:p>
              <a:endParaRPr lang="zh-CN" altLang="en-US" i="1">
                <a:solidFill>
                  <a:schemeClr val="accent2">
                    <a:lumMod val="50000"/>
                    <a:alpha val="70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606" y="5175"/>
              <a:ext cx="5897" cy="164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65" h="346">
                  <a:moveTo>
                    <a:pt x="1185" y="158"/>
                  </a:moveTo>
                  <a:lnTo>
                    <a:pt x="1174" y="189"/>
                  </a:lnTo>
                  <a:lnTo>
                    <a:pt x="1197" y="189"/>
                  </a:lnTo>
                  <a:lnTo>
                    <a:pt x="1207" y="158"/>
                  </a:lnTo>
                  <a:lnTo>
                    <a:pt x="1185" y="158"/>
                  </a:lnTo>
                  <a:close/>
                  <a:moveTo>
                    <a:pt x="179" y="109"/>
                  </a:moveTo>
                  <a:cubicBezTo>
                    <a:pt x="176" y="143"/>
                    <a:pt x="181" y="172"/>
                    <a:pt x="196" y="196"/>
                  </a:cubicBezTo>
                  <a:cubicBezTo>
                    <a:pt x="211" y="185"/>
                    <a:pt x="224" y="172"/>
                    <a:pt x="236" y="158"/>
                  </a:cubicBezTo>
                  <a:cubicBezTo>
                    <a:pt x="248" y="143"/>
                    <a:pt x="259" y="127"/>
                    <a:pt x="270" y="109"/>
                  </a:cubicBezTo>
                  <a:lnTo>
                    <a:pt x="179" y="109"/>
                  </a:lnTo>
                  <a:close/>
                  <a:moveTo>
                    <a:pt x="1009" y="106"/>
                  </a:moveTo>
                  <a:lnTo>
                    <a:pt x="953" y="270"/>
                  </a:lnTo>
                  <a:lnTo>
                    <a:pt x="978" y="270"/>
                  </a:lnTo>
                  <a:lnTo>
                    <a:pt x="1034" y="106"/>
                  </a:lnTo>
                  <a:lnTo>
                    <a:pt x="1009" y="106"/>
                  </a:lnTo>
                  <a:close/>
                  <a:moveTo>
                    <a:pt x="935" y="106"/>
                  </a:moveTo>
                  <a:lnTo>
                    <a:pt x="879" y="270"/>
                  </a:lnTo>
                  <a:lnTo>
                    <a:pt x="904" y="270"/>
                  </a:lnTo>
                  <a:lnTo>
                    <a:pt x="960" y="106"/>
                  </a:lnTo>
                  <a:lnTo>
                    <a:pt x="935" y="106"/>
                  </a:lnTo>
                  <a:close/>
                  <a:moveTo>
                    <a:pt x="861" y="106"/>
                  </a:moveTo>
                  <a:lnTo>
                    <a:pt x="805" y="270"/>
                  </a:lnTo>
                  <a:lnTo>
                    <a:pt x="831" y="270"/>
                  </a:lnTo>
                  <a:lnTo>
                    <a:pt x="887" y="106"/>
                  </a:lnTo>
                  <a:lnTo>
                    <a:pt x="861" y="106"/>
                  </a:lnTo>
                  <a:close/>
                  <a:moveTo>
                    <a:pt x="1212" y="77"/>
                  </a:moveTo>
                  <a:lnTo>
                    <a:pt x="1202" y="108"/>
                  </a:lnTo>
                  <a:lnTo>
                    <a:pt x="1224" y="108"/>
                  </a:lnTo>
                  <a:lnTo>
                    <a:pt x="1235" y="77"/>
                  </a:lnTo>
                  <a:lnTo>
                    <a:pt x="1212" y="77"/>
                  </a:lnTo>
                  <a:close/>
                  <a:moveTo>
                    <a:pt x="1187" y="20"/>
                  </a:moveTo>
                  <a:lnTo>
                    <a:pt x="1297" y="20"/>
                  </a:lnTo>
                  <a:lnTo>
                    <a:pt x="1213" y="266"/>
                  </a:lnTo>
                  <a:cubicBezTo>
                    <a:pt x="1223" y="255"/>
                    <a:pt x="1232" y="243"/>
                    <a:pt x="1240" y="231"/>
                  </a:cubicBezTo>
                  <a:cubicBezTo>
                    <a:pt x="1248" y="219"/>
                    <a:pt x="1256" y="207"/>
                    <a:pt x="1262" y="195"/>
                  </a:cubicBezTo>
                  <a:lnTo>
                    <a:pt x="1246" y="195"/>
                  </a:lnTo>
                  <a:lnTo>
                    <a:pt x="1265" y="140"/>
                  </a:lnTo>
                  <a:lnTo>
                    <a:pt x="1328" y="140"/>
                  </a:lnTo>
                  <a:lnTo>
                    <a:pt x="1308" y="197"/>
                  </a:lnTo>
                  <a:cubicBezTo>
                    <a:pt x="1303" y="209"/>
                    <a:pt x="1297" y="221"/>
                    <a:pt x="1291" y="231"/>
                  </a:cubicBezTo>
                  <a:cubicBezTo>
                    <a:pt x="1285" y="242"/>
                    <a:pt x="1278" y="253"/>
                    <a:pt x="1271" y="263"/>
                  </a:cubicBezTo>
                  <a:cubicBezTo>
                    <a:pt x="1264" y="273"/>
                    <a:pt x="1256" y="284"/>
                    <a:pt x="1247" y="294"/>
                  </a:cubicBezTo>
                  <a:cubicBezTo>
                    <a:pt x="1239" y="304"/>
                    <a:pt x="1229" y="314"/>
                    <a:pt x="1219" y="325"/>
                  </a:cubicBezTo>
                  <a:lnTo>
                    <a:pt x="1199" y="310"/>
                  </a:lnTo>
                  <a:cubicBezTo>
                    <a:pt x="1194" y="321"/>
                    <a:pt x="1188" y="329"/>
                    <a:pt x="1181" y="333"/>
                  </a:cubicBezTo>
                  <a:cubicBezTo>
                    <a:pt x="1174" y="337"/>
                    <a:pt x="1164" y="339"/>
                    <a:pt x="1152" y="340"/>
                  </a:cubicBezTo>
                  <a:lnTo>
                    <a:pt x="1137" y="341"/>
                  </a:lnTo>
                  <a:lnTo>
                    <a:pt x="1140" y="286"/>
                  </a:lnTo>
                  <a:lnTo>
                    <a:pt x="1154" y="284"/>
                  </a:lnTo>
                  <a:cubicBezTo>
                    <a:pt x="1158" y="284"/>
                    <a:pt x="1161" y="283"/>
                    <a:pt x="1163" y="282"/>
                  </a:cubicBezTo>
                  <a:cubicBezTo>
                    <a:pt x="1165" y="280"/>
                    <a:pt x="1167" y="277"/>
                    <a:pt x="1168" y="272"/>
                  </a:cubicBezTo>
                  <a:lnTo>
                    <a:pt x="1179" y="241"/>
                  </a:lnTo>
                  <a:lnTo>
                    <a:pt x="1155" y="241"/>
                  </a:lnTo>
                  <a:cubicBezTo>
                    <a:pt x="1148" y="258"/>
                    <a:pt x="1140" y="276"/>
                    <a:pt x="1130" y="295"/>
                  </a:cubicBezTo>
                  <a:cubicBezTo>
                    <a:pt x="1119" y="313"/>
                    <a:pt x="1109" y="330"/>
                    <a:pt x="1097" y="346"/>
                  </a:cubicBezTo>
                  <a:lnTo>
                    <a:pt x="1059" y="322"/>
                  </a:lnTo>
                  <a:cubicBezTo>
                    <a:pt x="1066" y="313"/>
                    <a:pt x="1072" y="304"/>
                    <a:pt x="1078" y="295"/>
                  </a:cubicBezTo>
                  <a:cubicBezTo>
                    <a:pt x="1084" y="286"/>
                    <a:pt x="1090" y="276"/>
                    <a:pt x="1096" y="265"/>
                  </a:cubicBezTo>
                  <a:cubicBezTo>
                    <a:pt x="1102" y="254"/>
                    <a:pt x="1108" y="242"/>
                    <a:pt x="1114" y="227"/>
                  </a:cubicBezTo>
                  <a:cubicBezTo>
                    <a:pt x="1120" y="213"/>
                    <a:pt x="1127" y="196"/>
                    <a:pt x="1134" y="175"/>
                  </a:cubicBezTo>
                  <a:lnTo>
                    <a:pt x="1187" y="20"/>
                  </a:lnTo>
                  <a:close/>
                  <a:moveTo>
                    <a:pt x="948" y="6"/>
                  </a:moveTo>
                  <a:lnTo>
                    <a:pt x="1014" y="8"/>
                  </a:lnTo>
                  <a:cubicBezTo>
                    <a:pt x="1011" y="13"/>
                    <a:pt x="1007" y="19"/>
                    <a:pt x="1002" y="26"/>
                  </a:cubicBezTo>
                  <a:cubicBezTo>
                    <a:pt x="997" y="33"/>
                    <a:pt x="992" y="41"/>
                    <a:pt x="987" y="48"/>
                  </a:cubicBezTo>
                  <a:lnTo>
                    <a:pt x="1107" y="48"/>
                  </a:lnTo>
                  <a:lnTo>
                    <a:pt x="1032" y="270"/>
                  </a:lnTo>
                  <a:lnTo>
                    <a:pt x="1056" y="270"/>
                  </a:lnTo>
                  <a:lnTo>
                    <a:pt x="1036" y="328"/>
                  </a:lnTo>
                  <a:lnTo>
                    <a:pt x="708" y="328"/>
                  </a:lnTo>
                  <a:lnTo>
                    <a:pt x="727" y="270"/>
                  </a:lnTo>
                  <a:lnTo>
                    <a:pt x="752" y="270"/>
                  </a:lnTo>
                  <a:lnTo>
                    <a:pt x="828" y="48"/>
                  </a:lnTo>
                  <a:lnTo>
                    <a:pt x="920" y="48"/>
                  </a:lnTo>
                  <a:cubicBezTo>
                    <a:pt x="925" y="41"/>
                    <a:pt x="930" y="33"/>
                    <a:pt x="935" y="26"/>
                  </a:cubicBezTo>
                  <a:cubicBezTo>
                    <a:pt x="940" y="18"/>
                    <a:pt x="945" y="11"/>
                    <a:pt x="948" y="6"/>
                  </a:cubicBezTo>
                  <a:close/>
                  <a:moveTo>
                    <a:pt x="528" y="5"/>
                  </a:moveTo>
                  <a:lnTo>
                    <a:pt x="585" y="15"/>
                  </a:lnTo>
                  <a:cubicBezTo>
                    <a:pt x="576" y="29"/>
                    <a:pt x="566" y="43"/>
                    <a:pt x="557" y="56"/>
                  </a:cubicBezTo>
                  <a:cubicBezTo>
                    <a:pt x="548" y="68"/>
                    <a:pt x="538" y="81"/>
                    <a:pt x="528" y="93"/>
                  </a:cubicBezTo>
                  <a:lnTo>
                    <a:pt x="496" y="189"/>
                  </a:lnTo>
                  <a:cubicBezTo>
                    <a:pt x="507" y="184"/>
                    <a:pt x="517" y="179"/>
                    <a:pt x="528" y="174"/>
                  </a:cubicBezTo>
                  <a:cubicBezTo>
                    <a:pt x="539" y="169"/>
                    <a:pt x="550" y="164"/>
                    <a:pt x="560" y="158"/>
                  </a:cubicBezTo>
                  <a:lnTo>
                    <a:pt x="612" y="7"/>
                  </a:lnTo>
                  <a:lnTo>
                    <a:pt x="671" y="9"/>
                  </a:lnTo>
                  <a:lnTo>
                    <a:pt x="634" y="117"/>
                  </a:lnTo>
                  <a:cubicBezTo>
                    <a:pt x="668" y="96"/>
                    <a:pt x="699" y="75"/>
                    <a:pt x="727" y="53"/>
                  </a:cubicBezTo>
                  <a:lnTo>
                    <a:pt x="751" y="100"/>
                  </a:lnTo>
                  <a:cubicBezTo>
                    <a:pt x="727" y="118"/>
                    <a:pt x="704" y="134"/>
                    <a:pt x="681" y="148"/>
                  </a:cubicBezTo>
                  <a:cubicBezTo>
                    <a:pt x="658" y="163"/>
                    <a:pt x="634" y="177"/>
                    <a:pt x="608" y="191"/>
                  </a:cubicBezTo>
                  <a:lnTo>
                    <a:pt x="586" y="258"/>
                  </a:lnTo>
                  <a:cubicBezTo>
                    <a:pt x="583" y="265"/>
                    <a:pt x="583" y="270"/>
                    <a:pt x="586" y="272"/>
                  </a:cubicBezTo>
                  <a:cubicBezTo>
                    <a:pt x="588" y="274"/>
                    <a:pt x="592" y="275"/>
                    <a:pt x="597" y="276"/>
                  </a:cubicBezTo>
                  <a:cubicBezTo>
                    <a:pt x="603" y="277"/>
                    <a:pt x="610" y="277"/>
                    <a:pt x="617" y="276"/>
                  </a:cubicBezTo>
                  <a:cubicBezTo>
                    <a:pt x="624" y="275"/>
                    <a:pt x="630" y="274"/>
                    <a:pt x="633" y="271"/>
                  </a:cubicBezTo>
                  <a:cubicBezTo>
                    <a:pt x="636" y="268"/>
                    <a:pt x="640" y="265"/>
                    <a:pt x="642" y="260"/>
                  </a:cubicBezTo>
                  <a:cubicBezTo>
                    <a:pt x="645" y="255"/>
                    <a:pt x="648" y="249"/>
                    <a:pt x="651" y="241"/>
                  </a:cubicBezTo>
                  <a:cubicBezTo>
                    <a:pt x="655" y="233"/>
                    <a:pt x="659" y="225"/>
                    <a:pt x="662" y="216"/>
                  </a:cubicBezTo>
                  <a:lnTo>
                    <a:pt x="709" y="236"/>
                  </a:lnTo>
                  <a:cubicBezTo>
                    <a:pt x="706" y="243"/>
                    <a:pt x="703" y="252"/>
                    <a:pt x="698" y="261"/>
                  </a:cubicBezTo>
                  <a:cubicBezTo>
                    <a:pt x="694" y="270"/>
                    <a:pt x="690" y="279"/>
                    <a:pt x="686" y="286"/>
                  </a:cubicBezTo>
                  <a:cubicBezTo>
                    <a:pt x="681" y="295"/>
                    <a:pt x="676" y="302"/>
                    <a:pt x="672" y="308"/>
                  </a:cubicBezTo>
                  <a:cubicBezTo>
                    <a:pt x="667" y="314"/>
                    <a:pt x="662" y="319"/>
                    <a:pt x="656" y="323"/>
                  </a:cubicBezTo>
                  <a:cubicBezTo>
                    <a:pt x="650" y="326"/>
                    <a:pt x="644" y="329"/>
                    <a:pt x="636" y="331"/>
                  </a:cubicBezTo>
                  <a:cubicBezTo>
                    <a:pt x="629" y="333"/>
                    <a:pt x="620" y="334"/>
                    <a:pt x="610" y="334"/>
                  </a:cubicBezTo>
                  <a:cubicBezTo>
                    <a:pt x="593" y="335"/>
                    <a:pt x="576" y="335"/>
                    <a:pt x="559" y="334"/>
                  </a:cubicBezTo>
                  <a:cubicBezTo>
                    <a:pt x="549" y="334"/>
                    <a:pt x="540" y="333"/>
                    <a:pt x="533" y="331"/>
                  </a:cubicBezTo>
                  <a:cubicBezTo>
                    <a:pt x="526" y="329"/>
                    <a:pt x="521" y="326"/>
                    <a:pt x="518" y="322"/>
                  </a:cubicBezTo>
                  <a:cubicBezTo>
                    <a:pt x="515" y="317"/>
                    <a:pt x="513" y="311"/>
                    <a:pt x="514" y="304"/>
                  </a:cubicBezTo>
                  <a:cubicBezTo>
                    <a:pt x="514" y="296"/>
                    <a:pt x="517" y="287"/>
                    <a:pt x="520" y="275"/>
                  </a:cubicBezTo>
                  <a:lnTo>
                    <a:pt x="536" y="229"/>
                  </a:lnTo>
                  <a:lnTo>
                    <a:pt x="493" y="249"/>
                  </a:lnTo>
                  <a:lnTo>
                    <a:pt x="485" y="220"/>
                  </a:lnTo>
                  <a:lnTo>
                    <a:pt x="444" y="340"/>
                  </a:lnTo>
                  <a:lnTo>
                    <a:pt x="387" y="340"/>
                  </a:lnTo>
                  <a:lnTo>
                    <a:pt x="438" y="189"/>
                  </a:lnTo>
                  <a:cubicBezTo>
                    <a:pt x="431" y="195"/>
                    <a:pt x="424" y="201"/>
                    <a:pt x="417" y="208"/>
                  </a:cubicBezTo>
                  <a:cubicBezTo>
                    <a:pt x="410" y="214"/>
                    <a:pt x="403" y="221"/>
                    <a:pt x="396" y="227"/>
                  </a:cubicBezTo>
                  <a:lnTo>
                    <a:pt x="407" y="152"/>
                  </a:lnTo>
                  <a:cubicBezTo>
                    <a:pt x="420" y="138"/>
                    <a:pt x="432" y="126"/>
                    <a:pt x="444" y="114"/>
                  </a:cubicBezTo>
                  <a:cubicBezTo>
                    <a:pt x="455" y="102"/>
                    <a:pt x="465" y="90"/>
                    <a:pt x="475" y="79"/>
                  </a:cubicBezTo>
                  <a:cubicBezTo>
                    <a:pt x="485" y="67"/>
                    <a:pt x="494" y="55"/>
                    <a:pt x="502" y="43"/>
                  </a:cubicBezTo>
                  <a:cubicBezTo>
                    <a:pt x="511" y="32"/>
                    <a:pt x="520" y="19"/>
                    <a:pt x="528" y="5"/>
                  </a:cubicBezTo>
                  <a:close/>
                  <a:moveTo>
                    <a:pt x="293" y="5"/>
                  </a:moveTo>
                  <a:cubicBezTo>
                    <a:pt x="291" y="15"/>
                    <a:pt x="289" y="23"/>
                    <a:pt x="288" y="30"/>
                  </a:cubicBezTo>
                  <a:cubicBezTo>
                    <a:pt x="286" y="38"/>
                    <a:pt x="285" y="45"/>
                    <a:pt x="283" y="51"/>
                  </a:cubicBezTo>
                  <a:lnTo>
                    <a:pt x="405" y="51"/>
                  </a:lnTo>
                  <a:lnTo>
                    <a:pt x="386" y="109"/>
                  </a:lnTo>
                  <a:lnTo>
                    <a:pt x="336" y="109"/>
                  </a:lnTo>
                  <a:cubicBezTo>
                    <a:pt x="320" y="135"/>
                    <a:pt x="304" y="159"/>
                    <a:pt x="287" y="179"/>
                  </a:cubicBezTo>
                  <a:cubicBezTo>
                    <a:pt x="270" y="199"/>
                    <a:pt x="252" y="218"/>
                    <a:pt x="232" y="234"/>
                  </a:cubicBezTo>
                  <a:cubicBezTo>
                    <a:pt x="246" y="243"/>
                    <a:pt x="261" y="251"/>
                    <a:pt x="279" y="258"/>
                  </a:cubicBezTo>
                  <a:cubicBezTo>
                    <a:pt x="297" y="264"/>
                    <a:pt x="317" y="270"/>
                    <a:pt x="340" y="274"/>
                  </a:cubicBezTo>
                  <a:lnTo>
                    <a:pt x="287" y="337"/>
                  </a:lnTo>
                  <a:cubicBezTo>
                    <a:pt x="261" y="329"/>
                    <a:pt x="238" y="320"/>
                    <a:pt x="219" y="310"/>
                  </a:cubicBezTo>
                  <a:cubicBezTo>
                    <a:pt x="200" y="300"/>
                    <a:pt x="183" y="289"/>
                    <a:pt x="169" y="277"/>
                  </a:cubicBezTo>
                  <a:cubicBezTo>
                    <a:pt x="148" y="289"/>
                    <a:pt x="124" y="300"/>
                    <a:pt x="99" y="310"/>
                  </a:cubicBezTo>
                  <a:cubicBezTo>
                    <a:pt x="73" y="320"/>
                    <a:pt x="44" y="329"/>
                    <a:pt x="12" y="338"/>
                  </a:cubicBezTo>
                  <a:lnTo>
                    <a:pt x="0" y="276"/>
                  </a:lnTo>
                  <a:cubicBezTo>
                    <a:pt x="28" y="270"/>
                    <a:pt x="52" y="263"/>
                    <a:pt x="74" y="256"/>
                  </a:cubicBezTo>
                  <a:cubicBezTo>
                    <a:pt x="96" y="249"/>
                    <a:pt x="116" y="241"/>
                    <a:pt x="134" y="233"/>
                  </a:cubicBezTo>
                  <a:cubicBezTo>
                    <a:pt x="125" y="217"/>
                    <a:pt x="119" y="198"/>
                    <a:pt x="116" y="178"/>
                  </a:cubicBezTo>
                  <a:cubicBezTo>
                    <a:pt x="112" y="157"/>
                    <a:pt x="112" y="134"/>
                    <a:pt x="113" y="109"/>
                  </a:cubicBezTo>
                  <a:lnTo>
                    <a:pt x="67" y="109"/>
                  </a:lnTo>
                  <a:lnTo>
                    <a:pt x="86" y="51"/>
                  </a:lnTo>
                  <a:lnTo>
                    <a:pt x="216" y="51"/>
                  </a:lnTo>
                  <a:cubicBezTo>
                    <a:pt x="218" y="38"/>
                    <a:pt x="220" y="24"/>
                    <a:pt x="221" y="9"/>
                  </a:cubicBezTo>
                  <a:lnTo>
                    <a:pt x="293" y="5"/>
                  </a:lnTo>
                  <a:close/>
                  <a:moveTo>
                    <a:pt x="1366" y="0"/>
                  </a:moveTo>
                  <a:cubicBezTo>
                    <a:pt x="1372" y="1"/>
                    <a:pt x="1379" y="4"/>
                    <a:pt x="1388" y="6"/>
                  </a:cubicBezTo>
                  <a:cubicBezTo>
                    <a:pt x="1396" y="9"/>
                    <a:pt x="1405" y="12"/>
                    <a:pt x="1414" y="15"/>
                  </a:cubicBezTo>
                  <a:cubicBezTo>
                    <a:pt x="1423" y="19"/>
                    <a:pt x="1432" y="22"/>
                    <a:pt x="1440" y="26"/>
                  </a:cubicBezTo>
                  <a:cubicBezTo>
                    <a:pt x="1448" y="29"/>
                    <a:pt x="1455" y="32"/>
                    <a:pt x="1461" y="34"/>
                  </a:cubicBezTo>
                  <a:lnTo>
                    <a:pt x="1428" y="87"/>
                  </a:lnTo>
                  <a:cubicBezTo>
                    <a:pt x="1425" y="86"/>
                    <a:pt x="1423" y="85"/>
                    <a:pt x="1420" y="84"/>
                  </a:cubicBezTo>
                  <a:cubicBezTo>
                    <a:pt x="1417" y="82"/>
                    <a:pt x="1414" y="81"/>
                    <a:pt x="1410" y="79"/>
                  </a:cubicBezTo>
                  <a:lnTo>
                    <a:pt x="1399" y="112"/>
                  </a:lnTo>
                  <a:lnTo>
                    <a:pt x="1400" y="111"/>
                  </a:lnTo>
                  <a:cubicBezTo>
                    <a:pt x="1399" y="114"/>
                    <a:pt x="1398" y="118"/>
                    <a:pt x="1398" y="122"/>
                  </a:cubicBezTo>
                  <a:cubicBezTo>
                    <a:pt x="1397" y="126"/>
                    <a:pt x="1397" y="129"/>
                    <a:pt x="1397" y="133"/>
                  </a:cubicBezTo>
                  <a:cubicBezTo>
                    <a:pt x="1404" y="127"/>
                    <a:pt x="1412" y="121"/>
                    <a:pt x="1419" y="115"/>
                  </a:cubicBezTo>
                  <a:cubicBezTo>
                    <a:pt x="1427" y="109"/>
                    <a:pt x="1434" y="103"/>
                    <a:pt x="1441" y="96"/>
                  </a:cubicBezTo>
                  <a:lnTo>
                    <a:pt x="1465" y="140"/>
                  </a:lnTo>
                  <a:cubicBezTo>
                    <a:pt x="1456" y="147"/>
                    <a:pt x="1446" y="154"/>
                    <a:pt x="1434" y="163"/>
                  </a:cubicBezTo>
                  <a:cubicBezTo>
                    <a:pt x="1423" y="171"/>
                    <a:pt x="1412" y="179"/>
                    <a:pt x="1401" y="187"/>
                  </a:cubicBezTo>
                  <a:cubicBezTo>
                    <a:pt x="1404" y="200"/>
                    <a:pt x="1408" y="212"/>
                    <a:pt x="1413" y="224"/>
                  </a:cubicBezTo>
                  <a:cubicBezTo>
                    <a:pt x="1418" y="237"/>
                    <a:pt x="1424" y="248"/>
                    <a:pt x="1430" y="259"/>
                  </a:cubicBezTo>
                  <a:lnTo>
                    <a:pt x="1378" y="321"/>
                  </a:lnTo>
                  <a:cubicBezTo>
                    <a:pt x="1373" y="311"/>
                    <a:pt x="1369" y="299"/>
                    <a:pt x="1365" y="285"/>
                  </a:cubicBezTo>
                  <a:cubicBezTo>
                    <a:pt x="1360" y="272"/>
                    <a:pt x="1357" y="256"/>
                    <a:pt x="1355" y="240"/>
                  </a:cubicBezTo>
                  <a:lnTo>
                    <a:pt x="1337" y="294"/>
                  </a:lnTo>
                  <a:cubicBezTo>
                    <a:pt x="1334" y="304"/>
                    <a:pt x="1330" y="311"/>
                    <a:pt x="1327" y="317"/>
                  </a:cubicBezTo>
                  <a:cubicBezTo>
                    <a:pt x="1324" y="323"/>
                    <a:pt x="1320" y="328"/>
                    <a:pt x="1316" y="331"/>
                  </a:cubicBezTo>
                  <a:cubicBezTo>
                    <a:pt x="1312" y="335"/>
                    <a:pt x="1307" y="337"/>
                    <a:pt x="1302" y="339"/>
                  </a:cubicBezTo>
                  <a:cubicBezTo>
                    <a:pt x="1297" y="340"/>
                    <a:pt x="1291" y="341"/>
                    <a:pt x="1284" y="342"/>
                  </a:cubicBezTo>
                  <a:lnTo>
                    <a:pt x="1253" y="344"/>
                  </a:lnTo>
                  <a:lnTo>
                    <a:pt x="1257" y="284"/>
                  </a:lnTo>
                  <a:lnTo>
                    <a:pt x="1274" y="283"/>
                  </a:lnTo>
                  <a:cubicBezTo>
                    <a:pt x="1281" y="282"/>
                    <a:pt x="1285" y="282"/>
                    <a:pt x="1288" y="280"/>
                  </a:cubicBezTo>
                  <a:cubicBezTo>
                    <a:pt x="1291" y="279"/>
                    <a:pt x="1293" y="275"/>
                    <a:pt x="1295" y="270"/>
                  </a:cubicBezTo>
                  <a:lnTo>
                    <a:pt x="1344" y="125"/>
                  </a:lnTo>
                  <a:lnTo>
                    <a:pt x="1280" y="125"/>
                  </a:lnTo>
                  <a:lnTo>
                    <a:pt x="1299" y="68"/>
                  </a:lnTo>
                  <a:lnTo>
                    <a:pt x="1383" y="68"/>
                  </a:lnTo>
                  <a:cubicBezTo>
                    <a:pt x="1374" y="64"/>
                    <a:pt x="1364" y="60"/>
                    <a:pt x="1355" y="57"/>
                  </a:cubicBezTo>
                  <a:cubicBezTo>
                    <a:pt x="1346" y="53"/>
                    <a:pt x="1338" y="50"/>
                    <a:pt x="1332" y="48"/>
                  </a:cubicBezTo>
                  <a:lnTo>
                    <a:pt x="1366" y="0"/>
                  </a:lnTo>
                  <a:close/>
                </a:path>
              </a:pathLst>
            </a:custGeom>
            <a:solidFill>
              <a:schemeClr val="accent2">
                <a:lumMod val="50000"/>
                <a:alpha val="85000"/>
              </a:schemeClr>
            </a:solidFill>
            <a:effectLst/>
          </p:spPr>
          <p:txBody>
            <a:bodyPr wrap="square" rtlCol="0" anchor="t">
              <a:noAutofit/>
            </a:bodyPr>
            <a:p>
              <a:pPr lvl="0" algn="l">
                <a:buClrTx/>
                <a:buSzTx/>
                <a:buFontTx/>
              </a:pPr>
              <a:endParaRPr lang="zh-CN" altLang="en-US" i="1">
                <a:solidFill>
                  <a:schemeClr val="accent2">
                    <a:lumMod val="50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endParaRPr>
            </a:p>
          </p:txBody>
        </p:sp>
      </p:grpSp>
      <p:pic>
        <p:nvPicPr>
          <p:cNvPr id="78" name="图片 77" descr="图片包含 项链, 小, 桌子, 黑暗&#10;&#10;描述已自动生成"/>
          <p:cNvPicPr>
            <a:picLocks noChangeAspect="1"/>
          </p:cNvPicPr>
          <p:nvPr/>
        </p:nvPicPr>
        <p:blipFill rotWithShape="1">
          <a:blip r:embed="rId7" cstate="screen"/>
          <a:srcRect l="10783" t="4849" r="9642" b="39013"/>
          <a:stretch>
            <a:fillRect/>
          </a:stretch>
        </p:blipFill>
        <p:spPr>
          <a:xfrm flipH="1">
            <a:off x="5464855" y="3026528"/>
            <a:ext cx="6478860" cy="3427966"/>
          </a:xfrm>
          <a:custGeom>
            <a:avLst/>
            <a:gdLst>
              <a:gd name="connsiteX0" fmla="*/ 3048 w 6478860"/>
              <a:gd name="connsiteY0" fmla="*/ 3267298 h 3427966"/>
              <a:gd name="connsiteX1" fmla="*/ 3048 w 6478860"/>
              <a:gd name="connsiteY1" fmla="*/ 3359251 h 3427966"/>
              <a:gd name="connsiteX2" fmla="*/ 90872 w 6478860"/>
              <a:gd name="connsiteY2" fmla="*/ 3359251 h 3427966"/>
              <a:gd name="connsiteX3" fmla="*/ 1644502 w 6478860"/>
              <a:gd name="connsiteY3" fmla="*/ 0 h 3427966"/>
              <a:gd name="connsiteX4" fmla="*/ 0 w 6478860"/>
              <a:gd name="connsiteY4" fmla="*/ 0 h 3427966"/>
              <a:gd name="connsiteX5" fmla="*/ 0 w 6478860"/>
              <a:gd name="connsiteY5" fmla="*/ 154492 h 3427966"/>
              <a:gd name="connsiteX6" fmla="*/ 1644502 w 6478860"/>
              <a:gd name="connsiteY6" fmla="*/ 154492 h 3427966"/>
              <a:gd name="connsiteX7" fmla="*/ 6478860 w 6478860"/>
              <a:gd name="connsiteY7" fmla="*/ 0 h 3427966"/>
              <a:gd name="connsiteX8" fmla="*/ 3568995 w 6478860"/>
              <a:gd name="connsiteY8" fmla="*/ 0 h 3427966"/>
              <a:gd name="connsiteX9" fmla="*/ 3568995 w 6478860"/>
              <a:gd name="connsiteY9" fmla="*/ 952544 h 3427966"/>
              <a:gd name="connsiteX10" fmla="*/ 3122428 w 6478860"/>
              <a:gd name="connsiteY10" fmla="*/ 952544 h 3427966"/>
              <a:gd name="connsiteX11" fmla="*/ 3122428 w 6478860"/>
              <a:gd name="connsiteY11" fmla="*/ 1505106 h 3427966"/>
              <a:gd name="connsiteX12" fmla="*/ 3048 w 6478860"/>
              <a:gd name="connsiteY12" fmla="*/ 1505106 h 3427966"/>
              <a:gd name="connsiteX13" fmla="*/ 3048 w 6478860"/>
              <a:gd name="connsiteY13" fmla="*/ 2657881 h 3427966"/>
              <a:gd name="connsiteX14" fmla="*/ 116706 w 6478860"/>
              <a:gd name="connsiteY14" fmla="*/ 2538879 h 3427966"/>
              <a:gd name="connsiteX15" fmla="*/ 1222465 w 6478860"/>
              <a:gd name="connsiteY15" fmla="*/ 2204759 h 3427966"/>
              <a:gd name="connsiteX16" fmla="*/ 2555965 w 6478860"/>
              <a:gd name="connsiteY16" fmla="*/ 2962589 h 3427966"/>
              <a:gd name="connsiteX17" fmla="*/ 2328224 w 6478860"/>
              <a:gd name="connsiteY17" fmla="*/ 3386299 h 3427966"/>
              <a:gd name="connsiteX18" fmla="*/ 2267731 w 6478860"/>
              <a:gd name="connsiteY18" fmla="*/ 3427966 h 3427966"/>
              <a:gd name="connsiteX19" fmla="*/ 6478860 w 6478860"/>
              <a:gd name="connsiteY19" fmla="*/ 3427966 h 3427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478860" h="3427966">
                <a:moveTo>
                  <a:pt x="3048" y="3267298"/>
                </a:moveTo>
                <a:lnTo>
                  <a:pt x="3048" y="3359251"/>
                </a:lnTo>
                <a:lnTo>
                  <a:pt x="90872" y="3359251"/>
                </a:lnTo>
                <a:close/>
                <a:moveTo>
                  <a:pt x="1644502" y="0"/>
                </a:moveTo>
                <a:lnTo>
                  <a:pt x="0" y="0"/>
                </a:lnTo>
                <a:lnTo>
                  <a:pt x="0" y="154492"/>
                </a:lnTo>
                <a:lnTo>
                  <a:pt x="1644502" y="154492"/>
                </a:lnTo>
                <a:close/>
                <a:moveTo>
                  <a:pt x="6478860" y="0"/>
                </a:moveTo>
                <a:lnTo>
                  <a:pt x="3568995" y="0"/>
                </a:lnTo>
                <a:lnTo>
                  <a:pt x="3568995" y="952544"/>
                </a:lnTo>
                <a:lnTo>
                  <a:pt x="3122428" y="952544"/>
                </a:lnTo>
                <a:lnTo>
                  <a:pt x="3122428" y="1505106"/>
                </a:lnTo>
                <a:lnTo>
                  <a:pt x="3048" y="1505106"/>
                </a:lnTo>
                <a:lnTo>
                  <a:pt x="3048" y="2657881"/>
                </a:lnTo>
                <a:lnTo>
                  <a:pt x="116706" y="2538879"/>
                </a:lnTo>
                <a:cubicBezTo>
                  <a:pt x="356345" y="2337295"/>
                  <a:pt x="762170" y="2204759"/>
                  <a:pt x="1222465" y="2204759"/>
                </a:cubicBezTo>
                <a:cubicBezTo>
                  <a:pt x="1958937" y="2204759"/>
                  <a:pt x="2555965" y="2544051"/>
                  <a:pt x="2555965" y="2962589"/>
                </a:cubicBezTo>
                <a:cubicBezTo>
                  <a:pt x="2555965" y="3119541"/>
                  <a:pt x="2472008" y="3265349"/>
                  <a:pt x="2328224" y="3386299"/>
                </a:cubicBezTo>
                <a:lnTo>
                  <a:pt x="2267731" y="3427966"/>
                </a:lnTo>
                <a:lnTo>
                  <a:pt x="6478860" y="3427966"/>
                </a:lnTo>
                <a:close/>
              </a:path>
            </a:pathLst>
          </a:cu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 descr="51miz-E1071670-5D3BFE2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969" t="29759" r="80475" b="26278"/>
          <a:stretch>
            <a:fillRect/>
          </a:stretch>
        </p:blipFill>
        <p:spPr>
          <a:xfrm flipH="1">
            <a:off x="194945" y="2631440"/>
            <a:ext cx="795655" cy="1499235"/>
          </a:xfrm>
          <a:prstGeom prst="rect">
            <a:avLst/>
          </a:prstGeom>
        </p:spPr>
      </p:pic>
      <p:pic>
        <p:nvPicPr>
          <p:cNvPr id="22" name="图片 21" descr="51miz-E1071670-5D3BFE2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969" t="29759" r="80475" b="26278"/>
          <a:stretch>
            <a:fillRect/>
          </a:stretch>
        </p:blipFill>
        <p:spPr>
          <a:xfrm>
            <a:off x="11148060" y="2679700"/>
            <a:ext cx="795655" cy="1499235"/>
          </a:xfrm>
          <a:prstGeom prst="rect">
            <a:avLst/>
          </a:prstGeom>
        </p:spPr>
      </p:pic>
      <p:pic>
        <p:nvPicPr>
          <p:cNvPr id="25" name="图形 3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815965" y="2555240"/>
            <a:ext cx="506730" cy="535940"/>
          </a:xfrm>
          <a:prstGeom prst="rect">
            <a:avLst/>
          </a:prstGeom>
          <a:effectLst/>
        </p:spPr>
      </p:pic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8" name="图片 7" descr="微信图片_2023090621310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5" y="-10795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11" name="任意多边形: 形状 10"/>
          <p:cNvSpPr/>
          <p:nvPr/>
        </p:nvSpPr>
        <p:spPr>
          <a:xfrm>
            <a:off x="5321935" y="1228090"/>
            <a:ext cx="1558925" cy="1558925"/>
          </a:xfrm>
          <a:custGeom>
            <a:avLst/>
            <a:gdLst>
              <a:gd name="connsiteX0" fmla="*/ 0 w 2071589"/>
              <a:gd name="connsiteY0" fmla="*/ 1035794 h 2071590"/>
              <a:gd name="connsiteX1" fmla="*/ 0 w 2071589"/>
              <a:gd name="connsiteY1" fmla="*/ 1035795 h 2071590"/>
              <a:gd name="connsiteX2" fmla="*/ 0 w 2071589"/>
              <a:gd name="connsiteY2" fmla="*/ 1035795 h 2071590"/>
              <a:gd name="connsiteX3" fmla="*/ 1035794 w 2071589"/>
              <a:gd name="connsiteY3" fmla="*/ 1 h 2071590"/>
              <a:gd name="connsiteX4" fmla="*/ 1158220 w 2071589"/>
              <a:gd name="connsiteY4" fmla="*/ 12342 h 2071590"/>
              <a:gd name="connsiteX5" fmla="*/ 1595524 w 2071589"/>
              <a:gd name="connsiteY5" fmla="*/ 371015 h 2071590"/>
              <a:gd name="connsiteX6" fmla="*/ 1620409 w 2071589"/>
              <a:gd name="connsiteY6" fmla="*/ 451180 h 2071590"/>
              <a:gd name="connsiteX7" fmla="*/ 1700575 w 2071589"/>
              <a:gd name="connsiteY7" fmla="*/ 476065 h 2071590"/>
              <a:gd name="connsiteX8" fmla="*/ 2071589 w 2071589"/>
              <a:gd name="connsiteY8" fmla="*/ 1035795 h 2071590"/>
              <a:gd name="connsiteX9" fmla="*/ 2071588 w 2071589"/>
              <a:gd name="connsiteY9" fmla="*/ 1035795 h 2071590"/>
              <a:gd name="connsiteX10" fmla="*/ 1700574 w 2071589"/>
              <a:gd name="connsiteY10" fmla="*/ 1595525 h 2071590"/>
              <a:gd name="connsiteX11" fmla="*/ 1620409 w 2071589"/>
              <a:gd name="connsiteY11" fmla="*/ 1620410 h 2071590"/>
              <a:gd name="connsiteX12" fmla="*/ 1595524 w 2071589"/>
              <a:gd name="connsiteY12" fmla="*/ 1700575 h 2071590"/>
              <a:gd name="connsiteX13" fmla="*/ 1035794 w 2071589"/>
              <a:gd name="connsiteY13" fmla="*/ 2071590 h 2071590"/>
              <a:gd name="connsiteX14" fmla="*/ 1035794 w 2071589"/>
              <a:gd name="connsiteY14" fmla="*/ 2071589 h 2071590"/>
              <a:gd name="connsiteX15" fmla="*/ 476064 w 2071589"/>
              <a:gd name="connsiteY15" fmla="*/ 1700574 h 2071590"/>
              <a:gd name="connsiteX16" fmla="*/ 451179 w 2071589"/>
              <a:gd name="connsiteY16" fmla="*/ 1620409 h 2071590"/>
              <a:gd name="connsiteX17" fmla="*/ 371014 w 2071589"/>
              <a:gd name="connsiteY17" fmla="*/ 1595524 h 2071590"/>
              <a:gd name="connsiteX18" fmla="*/ 12342 w 2071589"/>
              <a:gd name="connsiteY18" fmla="*/ 1158220 h 2071590"/>
              <a:gd name="connsiteX19" fmla="*/ 0 w 2071589"/>
              <a:gd name="connsiteY19" fmla="*/ 1035795 h 2071590"/>
              <a:gd name="connsiteX20" fmla="*/ 12342 w 2071589"/>
              <a:gd name="connsiteY20" fmla="*/ 913369 h 2071590"/>
              <a:gd name="connsiteX21" fmla="*/ 371014 w 2071589"/>
              <a:gd name="connsiteY21" fmla="*/ 476065 h 2071590"/>
              <a:gd name="connsiteX22" fmla="*/ 451180 w 2071589"/>
              <a:gd name="connsiteY22" fmla="*/ 451180 h 2071590"/>
              <a:gd name="connsiteX23" fmla="*/ 476065 w 2071589"/>
              <a:gd name="connsiteY23" fmla="*/ 371015 h 2071590"/>
              <a:gd name="connsiteX24" fmla="*/ 913369 w 2071589"/>
              <a:gd name="connsiteY24" fmla="*/ 12342 h 2071590"/>
              <a:gd name="connsiteX25" fmla="*/ 1035794 w 2071589"/>
              <a:gd name="connsiteY25" fmla="*/ 0 h 2071590"/>
              <a:gd name="connsiteX26" fmla="*/ 1035795 w 2071589"/>
              <a:gd name="connsiteY26" fmla="*/ 0 h 2071590"/>
              <a:gd name="connsiteX27" fmla="*/ 1035794 w 2071589"/>
              <a:gd name="connsiteY27" fmla="*/ 1 h 20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71589" h="2071590">
                <a:moveTo>
                  <a:pt x="0" y="1035794"/>
                </a:moveTo>
                <a:lnTo>
                  <a:pt x="0" y="1035795"/>
                </a:lnTo>
                <a:lnTo>
                  <a:pt x="0" y="1035795"/>
                </a:lnTo>
                <a:close/>
                <a:moveTo>
                  <a:pt x="1035794" y="1"/>
                </a:moveTo>
                <a:lnTo>
                  <a:pt x="1158220" y="12342"/>
                </a:lnTo>
                <a:cubicBezTo>
                  <a:pt x="1355943" y="52802"/>
                  <a:pt x="1518675" y="189324"/>
                  <a:pt x="1595524" y="371015"/>
                </a:cubicBezTo>
                <a:lnTo>
                  <a:pt x="1620409" y="451180"/>
                </a:lnTo>
                <a:lnTo>
                  <a:pt x="1700575" y="476065"/>
                </a:lnTo>
                <a:cubicBezTo>
                  <a:pt x="1918604" y="568284"/>
                  <a:pt x="2071589" y="784174"/>
                  <a:pt x="2071589" y="1035795"/>
                </a:cubicBezTo>
                <a:lnTo>
                  <a:pt x="2071588" y="1035795"/>
                </a:lnTo>
                <a:cubicBezTo>
                  <a:pt x="2071588" y="1287416"/>
                  <a:pt x="1918603" y="1503306"/>
                  <a:pt x="1700574" y="1595525"/>
                </a:cubicBezTo>
                <a:lnTo>
                  <a:pt x="1620409" y="1620410"/>
                </a:lnTo>
                <a:lnTo>
                  <a:pt x="1595524" y="1700575"/>
                </a:lnTo>
                <a:cubicBezTo>
                  <a:pt x="1503305" y="1918605"/>
                  <a:pt x="1287415" y="2071590"/>
                  <a:pt x="1035794" y="2071590"/>
                </a:cubicBezTo>
                <a:lnTo>
                  <a:pt x="1035794" y="2071589"/>
                </a:lnTo>
                <a:cubicBezTo>
                  <a:pt x="784173" y="2071589"/>
                  <a:pt x="568282" y="1918604"/>
                  <a:pt x="476064" y="1700574"/>
                </a:cubicBezTo>
                <a:lnTo>
                  <a:pt x="451179" y="1620409"/>
                </a:lnTo>
                <a:lnTo>
                  <a:pt x="371014" y="1595524"/>
                </a:lnTo>
                <a:cubicBezTo>
                  <a:pt x="189323" y="1518675"/>
                  <a:pt x="52802" y="1355943"/>
                  <a:pt x="12342" y="1158220"/>
                </a:cubicBezTo>
                <a:lnTo>
                  <a:pt x="0" y="1035795"/>
                </a:lnTo>
                <a:lnTo>
                  <a:pt x="12342" y="913369"/>
                </a:lnTo>
                <a:cubicBezTo>
                  <a:pt x="52802" y="715646"/>
                  <a:pt x="189323" y="552914"/>
                  <a:pt x="371014" y="476065"/>
                </a:cubicBezTo>
                <a:lnTo>
                  <a:pt x="451180" y="451180"/>
                </a:lnTo>
                <a:lnTo>
                  <a:pt x="476065" y="371015"/>
                </a:lnTo>
                <a:cubicBezTo>
                  <a:pt x="552914" y="189324"/>
                  <a:pt x="715645" y="52802"/>
                  <a:pt x="913369" y="12342"/>
                </a:cubicBezTo>
                <a:close/>
                <a:moveTo>
                  <a:pt x="1035794" y="0"/>
                </a:moveTo>
                <a:lnTo>
                  <a:pt x="1035795" y="0"/>
                </a:lnTo>
                <a:lnTo>
                  <a:pt x="1035794" y="1"/>
                </a:lnTo>
                <a:close/>
              </a:path>
            </a:pathLst>
          </a:custGeom>
          <a:solidFill>
            <a:srgbClr val="E0D1B6"/>
          </a:solidFill>
          <a:ln w="76200">
            <a:gradFill flip="none" rotWithShape="1">
              <a:gsLst>
                <a:gs pos="0">
                  <a:srgbClr val="DCC696"/>
                </a:gs>
                <a:gs pos="25000">
                  <a:srgbClr val="F4E3C5"/>
                </a:gs>
                <a:gs pos="75000">
                  <a:srgbClr val="F4E3C5"/>
                </a:gs>
                <a:gs pos="50000">
                  <a:schemeClr val="bg1"/>
                </a:gs>
                <a:gs pos="100000">
                  <a:srgbClr val="DCC696"/>
                </a:gs>
              </a:gsLst>
              <a:lin ang="5400000" scaled="1"/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600" dirty="0">
              <a:solidFill>
                <a:schemeClr val="bg2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5740" y="3429000"/>
            <a:ext cx="11749405" cy="1449705"/>
          </a:xfrm>
          <a:prstGeom prst="rect">
            <a:avLst/>
          </a:prstGeom>
          <a:solidFill>
            <a:srgbClr val="E0D1B6">
              <a:alpha val="57000"/>
            </a:srgbClr>
          </a:solidFill>
          <a:ln w="12700"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阿里巴巴普惠体 3.0 105 Heavy" panose="00020600040101010101" charset="-122"/>
            </a:endParaRPr>
          </a:p>
        </p:txBody>
      </p:sp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6" name="图片 5" descr="微信图片_2023090621310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  <p:sp>
        <p:nvSpPr>
          <p:cNvPr id="8" name="文本框 7" descr="7b0a2020202022776f7264617274223a2022220a7d0a"/>
          <p:cNvSpPr txBox="1"/>
          <p:nvPr/>
        </p:nvSpPr>
        <p:spPr>
          <a:xfrm>
            <a:off x="1625600" y="3646170"/>
            <a:ext cx="926719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algn="ctr"/>
            <a:r>
              <a:rPr lang="zh-CN" altLang="en-US" sz="6000" b="1">
                <a:ln w="2572" cmpd="sng">
                  <a:prstDash val="solid"/>
                </a:ln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运河</a:t>
            </a:r>
            <a:r>
              <a:rPr lang="zh-CN" altLang="en-US" sz="6000" b="1">
                <a:ln w="2572" cmpd="sng">
                  <a:prstDash val="solid"/>
                </a:ln>
                <a:solidFill>
                  <a:schemeClr val="tx1"/>
                </a:solidFill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研学游，</a:t>
            </a:r>
            <a:r>
              <a:rPr lang="zh-CN" altLang="en-US" sz="6000" b="1">
                <a:ln w="2572" cmpd="sng">
                  <a:prstDash val="solid"/>
                </a:ln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深探</a:t>
            </a:r>
            <a:r>
              <a:rPr lang="zh-CN" altLang="en-US" sz="6000" b="1">
                <a:ln w="2572" cmpd="sng">
                  <a:prstDash val="solid"/>
                </a:ln>
                <a:solidFill>
                  <a:schemeClr val="tx1"/>
                </a:solidFill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千年脉</a:t>
            </a:r>
            <a:endParaRPr lang="zh-CN" altLang="en-US" sz="6000" b="1">
              <a:ln w="2572" cmpd="sng">
                <a:prstDash val="solid"/>
              </a:ln>
              <a:solidFill>
                <a:schemeClr val="tx1"/>
              </a:solidFill>
              <a:effectLst>
                <a:innerShdw blurRad="5715" dist="50800" dir="13500000">
                  <a:schemeClr val="tx2">
                    <a:lumMod val="90000"/>
                    <a:lumOff val="10000"/>
                    <a:alpha val="100000"/>
                  </a:schemeClr>
                </a:innerShdw>
                <a:reflection blurRad="17145" stA="50000" endA="300" endPos="500" dist="101600" dir="5400000" sy="-100000" algn="bl" rotWithShape="0"/>
              </a:effectLst>
              <a:latin typeface="汉仪闫锐敏行楷W" panose="00020600040101010101" charset="-122"/>
              <a:ea typeface="汉仪闫锐敏行楷W" panose="00020600040101010101" charset="-122"/>
              <a:sym typeface="汉仪闫锐敏行楷W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5625" y="1218565"/>
            <a:ext cx="867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latin typeface="汉仪雅酷黑简" panose="00020600040101010101" charset="-122"/>
                <a:ea typeface="汉仪雅酷黑简" panose="00020600040101010101" charset="-122"/>
              </a:rPr>
              <a:t>1</a:t>
            </a:r>
            <a:endParaRPr lang="en-US" altLang="zh-CN" sz="9600" b="1"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5" y="-10795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9575" y="519430"/>
            <a:ext cx="112471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u="sng"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研学成果成果展示与分享：</a:t>
            </a:r>
            <a:endParaRPr lang="zh-CN" altLang="en-US" sz="2400" b="1" u="sng"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  <a:p>
            <a:pPr indent="4572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大运河是祖先留给我们的宝贵遗产，是流动的文化，是中华民族独特精神标识之一，运河滋养了一代又一代的常州人，坐落在京杭大运河常州奔牛段的常州市中天实验学校，就有一项传统研学项目</a:t>
            </a:r>
            <a:r>
              <a:rPr lang="en-US" altLang="zh-CN" sz="2400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——</a:t>
            </a:r>
            <a:r>
              <a:rPr lang="zh-CN" altLang="en-US" sz="2400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沿着运河看常州</a:t>
            </a:r>
            <a:endParaRPr lang="zh-CN" altLang="en-US" sz="2400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</p:txBody>
      </p:sp>
      <p:pic>
        <p:nvPicPr>
          <p:cNvPr id="6" name="研学视频_20251012_21475756">
            <a:hlinkClick r:id="" action="ppaction://media"/>
          </p:cNvPr>
          <p:cNvPicPr/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24635" y="2038350"/>
            <a:ext cx="8775700" cy="426529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9525" y="-21590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7" name="图片 6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8" name="图片 7" descr="微信图片_2023090621310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  <p:sp>
        <p:nvSpPr>
          <p:cNvPr id="10" name="文本框 9" descr="7b0a2020202022776f7264617274223a2022220a7d0a"/>
          <p:cNvSpPr txBox="1"/>
          <p:nvPr/>
        </p:nvSpPr>
        <p:spPr>
          <a:xfrm>
            <a:off x="1045210" y="2678430"/>
            <a:ext cx="10327640" cy="198247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algn="ctr"/>
            <a:r>
              <a:rPr lang="zh-CN" altLang="en-US" sz="9600" b="1">
                <a:ln w="2572" cmpd="sng">
                  <a:prstDash val="solid"/>
                </a:ln>
                <a:solidFill>
                  <a:schemeClr val="tx1"/>
                </a:solidFill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小组汇报展示</a:t>
            </a:r>
            <a:endParaRPr lang="zh-CN" altLang="en-US" sz="9600" b="1">
              <a:ln w="2572" cmpd="sng">
                <a:prstDash val="solid"/>
              </a:ln>
              <a:solidFill>
                <a:schemeClr val="tx1"/>
              </a:solidFill>
              <a:effectLst>
                <a:innerShdw blurRad="5715" dist="50800" dir="13500000">
                  <a:schemeClr val="tx2">
                    <a:lumMod val="90000"/>
                    <a:lumOff val="10000"/>
                    <a:alpha val="100000"/>
                  </a:schemeClr>
                </a:innerShdw>
                <a:reflection blurRad="17145" stA="50000" endA="300" endPos="500" dist="101600" dir="5400000" sy="-100000" algn="bl" rotWithShape="0"/>
              </a:effectLst>
              <a:latin typeface="汉仪闫锐敏行楷W" panose="00020600040101010101" charset="-122"/>
              <a:ea typeface="汉仪闫锐敏行楷W" panose="00020600040101010101" charset="-122"/>
              <a:sym typeface="汉仪闫锐敏行楷W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9525" y="-21590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7" name="图片 6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8" name="图片 7" descr="微信图片_2023090621310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11"/>
          <a:stretch>
            <a:fillRect/>
          </a:stretch>
        </p:blipFill>
        <p:spPr>
          <a:xfrm>
            <a:off x="2009775" y="195263"/>
            <a:ext cx="8172450" cy="646747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-9525" y="-21590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20" name="矩形 19"/>
          <p:cNvSpPr/>
          <p:nvPr/>
        </p:nvSpPr>
        <p:spPr>
          <a:xfrm>
            <a:off x="194945" y="3429000"/>
            <a:ext cx="11760200" cy="1449705"/>
          </a:xfrm>
          <a:prstGeom prst="rect">
            <a:avLst/>
          </a:prstGeom>
          <a:solidFill>
            <a:srgbClr val="E0D1B6">
              <a:alpha val="57000"/>
            </a:srgbClr>
          </a:solidFill>
          <a:ln w="12700"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阿里巴巴普惠体 3.0 105 Heavy" panose="00020600040101010101" charset="-122"/>
            </a:endParaRPr>
          </a:p>
        </p:txBody>
      </p:sp>
      <p:pic>
        <p:nvPicPr>
          <p:cNvPr id="26" name="图片 25" descr="黑白色的花&#10;&#10;描述已自动生成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181610" y="459740"/>
            <a:ext cx="3925570" cy="1997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任意多边形: 形状 10"/>
          <p:cNvSpPr/>
          <p:nvPr/>
        </p:nvSpPr>
        <p:spPr>
          <a:xfrm>
            <a:off x="5321935" y="1228090"/>
            <a:ext cx="1558925" cy="1558925"/>
          </a:xfrm>
          <a:custGeom>
            <a:avLst/>
            <a:gdLst>
              <a:gd name="connsiteX0" fmla="*/ 0 w 2071589"/>
              <a:gd name="connsiteY0" fmla="*/ 1035794 h 2071590"/>
              <a:gd name="connsiteX1" fmla="*/ 0 w 2071589"/>
              <a:gd name="connsiteY1" fmla="*/ 1035795 h 2071590"/>
              <a:gd name="connsiteX2" fmla="*/ 0 w 2071589"/>
              <a:gd name="connsiteY2" fmla="*/ 1035795 h 2071590"/>
              <a:gd name="connsiteX3" fmla="*/ 1035794 w 2071589"/>
              <a:gd name="connsiteY3" fmla="*/ 1 h 2071590"/>
              <a:gd name="connsiteX4" fmla="*/ 1158220 w 2071589"/>
              <a:gd name="connsiteY4" fmla="*/ 12342 h 2071590"/>
              <a:gd name="connsiteX5" fmla="*/ 1595524 w 2071589"/>
              <a:gd name="connsiteY5" fmla="*/ 371015 h 2071590"/>
              <a:gd name="connsiteX6" fmla="*/ 1620409 w 2071589"/>
              <a:gd name="connsiteY6" fmla="*/ 451180 h 2071590"/>
              <a:gd name="connsiteX7" fmla="*/ 1700575 w 2071589"/>
              <a:gd name="connsiteY7" fmla="*/ 476065 h 2071590"/>
              <a:gd name="connsiteX8" fmla="*/ 2071589 w 2071589"/>
              <a:gd name="connsiteY8" fmla="*/ 1035795 h 2071590"/>
              <a:gd name="connsiteX9" fmla="*/ 2071588 w 2071589"/>
              <a:gd name="connsiteY9" fmla="*/ 1035795 h 2071590"/>
              <a:gd name="connsiteX10" fmla="*/ 1700574 w 2071589"/>
              <a:gd name="connsiteY10" fmla="*/ 1595525 h 2071590"/>
              <a:gd name="connsiteX11" fmla="*/ 1620409 w 2071589"/>
              <a:gd name="connsiteY11" fmla="*/ 1620410 h 2071590"/>
              <a:gd name="connsiteX12" fmla="*/ 1595524 w 2071589"/>
              <a:gd name="connsiteY12" fmla="*/ 1700575 h 2071590"/>
              <a:gd name="connsiteX13" fmla="*/ 1035794 w 2071589"/>
              <a:gd name="connsiteY13" fmla="*/ 2071590 h 2071590"/>
              <a:gd name="connsiteX14" fmla="*/ 1035794 w 2071589"/>
              <a:gd name="connsiteY14" fmla="*/ 2071589 h 2071590"/>
              <a:gd name="connsiteX15" fmla="*/ 476064 w 2071589"/>
              <a:gd name="connsiteY15" fmla="*/ 1700574 h 2071590"/>
              <a:gd name="connsiteX16" fmla="*/ 451179 w 2071589"/>
              <a:gd name="connsiteY16" fmla="*/ 1620409 h 2071590"/>
              <a:gd name="connsiteX17" fmla="*/ 371014 w 2071589"/>
              <a:gd name="connsiteY17" fmla="*/ 1595524 h 2071590"/>
              <a:gd name="connsiteX18" fmla="*/ 12342 w 2071589"/>
              <a:gd name="connsiteY18" fmla="*/ 1158220 h 2071590"/>
              <a:gd name="connsiteX19" fmla="*/ 0 w 2071589"/>
              <a:gd name="connsiteY19" fmla="*/ 1035795 h 2071590"/>
              <a:gd name="connsiteX20" fmla="*/ 12342 w 2071589"/>
              <a:gd name="connsiteY20" fmla="*/ 913369 h 2071590"/>
              <a:gd name="connsiteX21" fmla="*/ 371014 w 2071589"/>
              <a:gd name="connsiteY21" fmla="*/ 476065 h 2071590"/>
              <a:gd name="connsiteX22" fmla="*/ 451180 w 2071589"/>
              <a:gd name="connsiteY22" fmla="*/ 451180 h 2071590"/>
              <a:gd name="connsiteX23" fmla="*/ 476065 w 2071589"/>
              <a:gd name="connsiteY23" fmla="*/ 371015 h 2071590"/>
              <a:gd name="connsiteX24" fmla="*/ 913369 w 2071589"/>
              <a:gd name="connsiteY24" fmla="*/ 12342 h 2071590"/>
              <a:gd name="connsiteX25" fmla="*/ 1035794 w 2071589"/>
              <a:gd name="connsiteY25" fmla="*/ 0 h 2071590"/>
              <a:gd name="connsiteX26" fmla="*/ 1035795 w 2071589"/>
              <a:gd name="connsiteY26" fmla="*/ 0 h 2071590"/>
              <a:gd name="connsiteX27" fmla="*/ 1035794 w 2071589"/>
              <a:gd name="connsiteY27" fmla="*/ 1 h 207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071589" h="2071590">
                <a:moveTo>
                  <a:pt x="0" y="1035794"/>
                </a:moveTo>
                <a:lnTo>
                  <a:pt x="0" y="1035795"/>
                </a:lnTo>
                <a:lnTo>
                  <a:pt x="0" y="1035795"/>
                </a:lnTo>
                <a:close/>
                <a:moveTo>
                  <a:pt x="1035794" y="1"/>
                </a:moveTo>
                <a:lnTo>
                  <a:pt x="1158220" y="12342"/>
                </a:lnTo>
                <a:cubicBezTo>
                  <a:pt x="1355943" y="52802"/>
                  <a:pt x="1518675" y="189324"/>
                  <a:pt x="1595524" y="371015"/>
                </a:cubicBezTo>
                <a:lnTo>
                  <a:pt x="1620409" y="451180"/>
                </a:lnTo>
                <a:lnTo>
                  <a:pt x="1700575" y="476065"/>
                </a:lnTo>
                <a:cubicBezTo>
                  <a:pt x="1918604" y="568284"/>
                  <a:pt x="2071589" y="784174"/>
                  <a:pt x="2071589" y="1035795"/>
                </a:cubicBezTo>
                <a:lnTo>
                  <a:pt x="2071588" y="1035795"/>
                </a:lnTo>
                <a:cubicBezTo>
                  <a:pt x="2071588" y="1287416"/>
                  <a:pt x="1918603" y="1503306"/>
                  <a:pt x="1700574" y="1595525"/>
                </a:cubicBezTo>
                <a:lnTo>
                  <a:pt x="1620409" y="1620410"/>
                </a:lnTo>
                <a:lnTo>
                  <a:pt x="1595524" y="1700575"/>
                </a:lnTo>
                <a:cubicBezTo>
                  <a:pt x="1503305" y="1918605"/>
                  <a:pt x="1287415" y="2071590"/>
                  <a:pt x="1035794" y="2071590"/>
                </a:cubicBezTo>
                <a:lnTo>
                  <a:pt x="1035794" y="2071589"/>
                </a:lnTo>
                <a:cubicBezTo>
                  <a:pt x="784173" y="2071589"/>
                  <a:pt x="568282" y="1918604"/>
                  <a:pt x="476064" y="1700574"/>
                </a:cubicBezTo>
                <a:lnTo>
                  <a:pt x="451179" y="1620409"/>
                </a:lnTo>
                <a:lnTo>
                  <a:pt x="371014" y="1595524"/>
                </a:lnTo>
                <a:cubicBezTo>
                  <a:pt x="189323" y="1518675"/>
                  <a:pt x="52802" y="1355943"/>
                  <a:pt x="12342" y="1158220"/>
                </a:cubicBezTo>
                <a:lnTo>
                  <a:pt x="0" y="1035795"/>
                </a:lnTo>
                <a:lnTo>
                  <a:pt x="12342" y="913369"/>
                </a:lnTo>
                <a:cubicBezTo>
                  <a:pt x="52802" y="715646"/>
                  <a:pt x="189323" y="552914"/>
                  <a:pt x="371014" y="476065"/>
                </a:cubicBezTo>
                <a:lnTo>
                  <a:pt x="451180" y="451180"/>
                </a:lnTo>
                <a:lnTo>
                  <a:pt x="476065" y="371015"/>
                </a:lnTo>
                <a:cubicBezTo>
                  <a:pt x="552914" y="189324"/>
                  <a:pt x="715645" y="52802"/>
                  <a:pt x="913369" y="12342"/>
                </a:cubicBezTo>
                <a:close/>
                <a:moveTo>
                  <a:pt x="1035794" y="0"/>
                </a:moveTo>
                <a:lnTo>
                  <a:pt x="1035795" y="0"/>
                </a:lnTo>
                <a:lnTo>
                  <a:pt x="1035794" y="1"/>
                </a:lnTo>
                <a:close/>
              </a:path>
            </a:pathLst>
          </a:custGeom>
          <a:solidFill>
            <a:srgbClr val="E0D1B6"/>
          </a:solidFill>
          <a:ln w="76200">
            <a:gradFill flip="none" rotWithShape="1">
              <a:gsLst>
                <a:gs pos="0">
                  <a:srgbClr val="DCC696"/>
                </a:gs>
                <a:gs pos="25000">
                  <a:srgbClr val="F4E3C5"/>
                </a:gs>
                <a:gs pos="75000">
                  <a:srgbClr val="F4E3C5"/>
                </a:gs>
                <a:gs pos="50000">
                  <a:schemeClr val="bg1"/>
                </a:gs>
                <a:gs pos="100000">
                  <a:srgbClr val="DCC696"/>
                </a:gs>
              </a:gsLst>
              <a:lin ang="5400000" scaled="1"/>
              <a:tileRect/>
            </a:gra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600" dirty="0">
              <a:solidFill>
                <a:schemeClr val="bg2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7" name="图片 6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pic>
        <p:nvPicPr>
          <p:cNvPr id="8" name="图片 7" descr="微信图片_2023090621310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1334770" y="1090295"/>
            <a:ext cx="1287145" cy="1287145"/>
          </a:xfrm>
          <a:prstGeom prst="rect">
            <a:avLst/>
          </a:prstGeom>
        </p:spPr>
      </p:pic>
      <p:sp>
        <p:nvSpPr>
          <p:cNvPr id="10" name="文本框 9" descr="7b0a2020202022776f7264617274223a2022220a7d0a"/>
          <p:cNvSpPr txBox="1"/>
          <p:nvPr/>
        </p:nvSpPr>
        <p:spPr>
          <a:xfrm>
            <a:off x="1045210" y="3646170"/>
            <a:ext cx="1032764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r>
              <a:rPr lang="zh-CN" altLang="en-US" sz="6000" b="1">
                <a:ln w="2572" cmpd="sng">
                  <a:prstDash val="solid"/>
                </a:ln>
                <a:solidFill>
                  <a:schemeClr val="tx1"/>
                </a:solidFill>
                <a:effectLst>
                  <a:innerShdw blurRad="5715" dist="50800" dir="13500000">
                    <a:schemeClr val="tx2">
                      <a:lumMod val="90000"/>
                      <a:lumOff val="10000"/>
                      <a:alpha val="100000"/>
                    </a:schemeClr>
                  </a:innerShdw>
                  <a:reflection blurRad="17145" stA="50000" endA="300" endPos="500" dist="101600" dir="5400000" sy="-100000" algn="bl" rotWithShape="0"/>
                </a:effectLst>
                <a:latin typeface="汉仪闫锐敏行楷W" panose="00020600040101010101" charset="-122"/>
                <a:ea typeface="汉仪闫锐敏行楷W" panose="00020600040101010101" charset="-122"/>
                <a:sym typeface="汉仪闫锐敏行楷W" panose="00020600040101010101" charset="-122"/>
              </a:rPr>
              <a:t>运河守本真，创新如何行？</a:t>
            </a:r>
            <a:endParaRPr lang="zh-CN" altLang="en-US" sz="6000" b="1">
              <a:ln w="2572" cmpd="sng">
                <a:prstDash val="solid"/>
              </a:ln>
              <a:solidFill>
                <a:schemeClr val="tx1"/>
              </a:solidFill>
              <a:effectLst>
                <a:innerShdw blurRad="5715" dist="50800" dir="13500000">
                  <a:schemeClr val="tx2">
                    <a:lumMod val="90000"/>
                    <a:lumOff val="10000"/>
                    <a:alpha val="100000"/>
                  </a:schemeClr>
                </a:innerShdw>
                <a:reflection blurRad="17145" stA="50000" endA="300" endPos="500" dist="101600" dir="5400000" sy="-100000" algn="bl" rotWithShape="0"/>
              </a:effectLst>
              <a:latin typeface="汉仪闫锐敏行楷W" panose="00020600040101010101" charset="-122"/>
              <a:ea typeface="汉仪闫锐敏行楷W" panose="00020600040101010101" charset="-122"/>
              <a:sym typeface="汉仪闫锐敏行楷W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5625" y="1218565"/>
            <a:ext cx="8674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9600" b="1">
                <a:latin typeface="汉仪雅酷黑简" panose="00020600040101010101" charset="-122"/>
                <a:ea typeface="汉仪雅酷黑简" panose="00020600040101010101" charset="-122"/>
              </a:rPr>
              <a:t>2</a:t>
            </a:r>
            <a:endParaRPr lang="en-US" altLang="zh-CN" sz="9600" b="1">
              <a:latin typeface="汉仪雅酷黑简" panose="00020600040101010101" charset="-122"/>
              <a:ea typeface="汉仪雅酷黑简" panose="0002060004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5" y="-10795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10" name="文本框 9"/>
          <p:cNvSpPr txBox="1"/>
          <p:nvPr/>
        </p:nvSpPr>
        <p:spPr>
          <a:xfrm>
            <a:off x="516890" y="4551680"/>
            <a:ext cx="9900920" cy="12795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 </a:t>
            </a:r>
            <a:r>
              <a:rPr lang="zh-CN" altLang="en-US" sz="2800">
                <a:solidFill>
                  <a:schemeClr val="tx1">
                    <a:alpha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有人认为，花这么多人力物力财力去保护运河没有必要，你认同这种说法吗？为什么？</a:t>
            </a:r>
            <a:endParaRPr lang="zh-CN" altLang="en-US" sz="2400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  </a:t>
            </a:r>
            <a:endParaRPr lang="en-US" altLang="zh-CN" sz="2400" b="1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>
                  <a:alpha val="8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12" name="图片 11" descr="摄图网_402624246_乘坐帆船的古人(非企业商用)"/>
          <p:cNvPicPr>
            <a:picLocks noChangeAspect="1"/>
          </p:cNvPicPr>
          <p:nvPr/>
        </p:nvPicPr>
        <p:blipFill>
          <a:blip r:embed="rId6"/>
          <a:srcRect l="17964" t="9935" r="17563" b="11491"/>
          <a:stretch>
            <a:fillRect/>
          </a:stretch>
        </p:blipFill>
        <p:spPr>
          <a:xfrm>
            <a:off x="10417810" y="5121275"/>
            <a:ext cx="1536700" cy="128841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sp>
        <p:nvSpPr>
          <p:cNvPr id="8" name="缺角矩形 7"/>
          <p:cNvSpPr/>
          <p:nvPr/>
        </p:nvSpPr>
        <p:spPr>
          <a:xfrm>
            <a:off x="337820" y="783590"/>
            <a:ext cx="11516995" cy="3181350"/>
          </a:xfrm>
          <a:prstGeom prst="plaque">
            <a:avLst/>
          </a:prstGeom>
          <a:solidFill>
            <a:srgbClr val="E0D1B6"/>
          </a:solidFill>
          <a:ln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真金白银护文脉：常州运河保护开发的投入力度</a:t>
            </a:r>
            <a:r>
              <a:rPr lang="en-US" altLang="zh-CN" sz="2800" b="1">
                <a:solidFill>
                  <a:schemeClr val="tx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​</a:t>
            </a:r>
            <a:endParaRPr lang="en-US" altLang="zh-CN" sz="2800" b="1">
              <a:solidFill>
                <a:schemeClr val="tx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常州以大额资金支撑运河保护开发，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2023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年单年度大运河文化带专项资金达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5138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万元。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十四五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”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以来（截至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2024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年底），运河相关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“532”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文旅项目累计投资超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500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亿元，如常州经开区运河南侧整治投近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15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亿元，其子项目运河公园投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3.7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亿元。此外，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50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余项遗产保护工程投超数十亿元，工业遗产改造、古桥数字档案建设等也依托专项资金推进，全方位保障遗产保护与创新。</a:t>
            </a:r>
            <a:endParaRPr lang="zh-CN" altLang="en-US" sz="2800" b="1">
              <a:solidFill>
                <a:schemeClr val="tx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10" grpId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5" y="-10795"/>
            <a:ext cx="12201525" cy="6879590"/>
            <a:chOff x="-16" y="-17"/>
            <a:chExt cx="19215" cy="10834"/>
          </a:xfrm>
        </p:grpSpPr>
        <p:sp>
          <p:nvSpPr>
            <p:cNvPr id="4" name="矩形 3"/>
            <p:cNvSpPr/>
            <p:nvPr/>
          </p:nvSpPr>
          <p:spPr>
            <a:xfrm>
              <a:off x="-16" y="-17"/>
              <a:ext cx="19215" cy="10834"/>
            </a:xfrm>
            <a:prstGeom prst="rect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阿里巴巴普惠体 3.0 105 Heavy" panose="00020600040101010101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06" y="258"/>
              <a:ext cx="18503" cy="10285"/>
              <a:chOff x="306" y="258"/>
              <a:chExt cx="18503" cy="10285"/>
            </a:xfrm>
          </p:grpSpPr>
          <p:grpSp>
            <p:nvGrpSpPr>
              <p:cNvPr id="9" name="组合 8"/>
              <p:cNvGrpSpPr/>
              <p:nvPr userDrawn="1"/>
            </p:nvGrpSpPr>
            <p:grpSpPr>
              <a:xfrm>
                <a:off x="307" y="258"/>
                <a:ext cx="18502" cy="10284"/>
                <a:chOff x="576" y="641"/>
                <a:chExt cx="18156" cy="9754"/>
              </a:xfrm>
            </p:grpSpPr>
            <p:sp>
              <p:nvSpPr>
                <p:cNvPr id="129" name="缺角矩形 128"/>
                <p:cNvSpPr/>
                <p:nvPr>
                  <p:custDataLst>
                    <p:tags r:id="rId2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4248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  <p:sp>
              <p:nvSpPr>
                <p:cNvPr id="130" name="缺角矩形 129"/>
                <p:cNvSpPr/>
                <p:nvPr>
                  <p:custDataLst>
                    <p:tags r:id="rId3"/>
                  </p:custDataLst>
                </p:nvPr>
              </p:nvSpPr>
              <p:spPr>
                <a:xfrm rot="16200000" flipH="1">
                  <a:off x="4777" y="-3560"/>
                  <a:ext cx="9754" cy="18157"/>
                </a:xfrm>
                <a:prstGeom prst="plaque">
                  <a:avLst>
                    <a:gd name="adj" fmla="val 7684"/>
                  </a:avLst>
                </a:prstGeom>
                <a:solidFill>
                  <a:schemeClr val="bg1"/>
                </a:solidFill>
                <a:ln>
                  <a:solidFill>
                    <a:schemeClr val="accent2">
                      <a:lumMod val="50000"/>
                      <a:alpha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Overflow="overflow" horzOverflow="overflow" vert="horz" wrap="square" numCol="1" spcCol="0" rtlCol="0" fromWordArt="0" anchor="ctr" anchorCtr="0" forceAA="0" compatLnSpc="1">
                  <a:noAutofit/>
                </a:bodyPr>
                <a:p>
                  <a:pPr lvl="0" algn="ctr">
                    <a:buClrTx/>
                    <a:buSzTx/>
                    <a:buFontTx/>
                  </a:pPr>
                  <a:endParaRPr lang="zh-CN" altLang="en-US" dirty="0">
                    <a:cs typeface="阿里巴巴普惠体 3.0 105 Heavy" panose="00020600040101010101" charset="-122"/>
                    <a:sym typeface="+mn-ea"/>
                  </a:endParaRPr>
                </a:p>
              </p:txBody>
            </p:sp>
          </p:grpSp>
          <p:pic>
            <p:nvPicPr>
              <p:cNvPr id="15" name="图片 14" descr="33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/>
              <a:stretch>
                <a:fillRect/>
              </a:stretch>
            </p:blipFill>
            <p:spPr>
              <a:xfrm>
                <a:off x="306" y="6387"/>
                <a:ext cx="18503" cy="4156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2014835" y="6763385"/>
            <a:ext cx="348615" cy="106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00" dirty="0">
                <a:solidFill>
                  <a:schemeClr val="bg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</a:rPr>
              <a:t>道法糕</a:t>
            </a:r>
            <a:endParaRPr lang="zh-CN" altLang="en-US" sz="100" dirty="0">
              <a:solidFill>
                <a:schemeClr val="bg1"/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</p:txBody>
      </p:sp>
      <p:pic>
        <p:nvPicPr>
          <p:cNvPr id="3" name="图片 2" descr="微信图片_2023090621310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alphaModFix amt="0"/>
          </a:blip>
          <a:stretch>
            <a:fillRect/>
          </a:stretch>
        </p:blipFill>
        <p:spPr>
          <a:xfrm>
            <a:off x="46355" y="6783705"/>
            <a:ext cx="18000" cy="0"/>
          </a:xfrm>
          <a:prstGeom prst="rect">
            <a:avLst/>
          </a:prstGeom>
        </p:spPr>
      </p:pic>
      <p:sp>
        <p:nvSpPr>
          <p:cNvPr id="8" name="缺角矩形 7"/>
          <p:cNvSpPr/>
          <p:nvPr/>
        </p:nvSpPr>
        <p:spPr>
          <a:xfrm>
            <a:off x="205105" y="337820"/>
            <a:ext cx="11749405" cy="4688205"/>
          </a:xfrm>
          <a:prstGeom prst="plaque">
            <a:avLst/>
          </a:prstGeom>
          <a:solidFill>
            <a:srgbClr val="E0D1B6"/>
          </a:solidFill>
          <a:ln>
            <a:solidFill>
              <a:schemeClr val="accent2">
                <a:lumMod val="50000"/>
                <a:alpha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文脉流金促发展：运河文化催生的经济价值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​</a:t>
            </a:r>
            <a:endParaRPr lang="en-US" altLang="zh-CN" sz="2800" b="1">
              <a:solidFill>
                <a:schemeClr val="tx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对青果巷进行保护性开发，保留江南街巷格局与前北岸明代楠木厅、盛宣怀故居等历史建筑，同时引入非遗工坊（如常州梳篦、留青竹刻制作体验），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2024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年夜间游客占比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55%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，暑期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“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青果物华集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传统民俗展演吸引近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120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万人次，市集销售额增长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12%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。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​</a:t>
            </a:r>
            <a:endParaRPr lang="en-US" altLang="zh-CN" sz="2800" b="1">
              <a:solidFill>
                <a:schemeClr val="tx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油罐公园年客流量超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50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万人次，举办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“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运河非遗嘉年华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，展示常州乱针绣、金坛刻纸等技艺；同时运用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VR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技术打造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“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数字运河博物馆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，让游客沉浸式体验古代运河商船航行场景</a:t>
            </a:r>
            <a:r>
              <a:rPr 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。</a:t>
            </a:r>
            <a:endParaRPr lang="zh-CN" sz="2800" b="1">
              <a:solidFill>
                <a:schemeClr val="tx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  <a:sym typeface="+mn-ea"/>
            </a:endParaRPr>
          </a:p>
          <a:p>
            <a:pPr lvl="0" indent="457200" algn="l" fontAlgn="auto">
              <a:buClrTx/>
              <a:buSzTx/>
              <a:buFontTx/>
            </a:pP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据统计，运河文化衍生的演出与赛事经济表现突出，全年带动综合消费近</a:t>
            </a:r>
            <a:r>
              <a:rPr lang="en-US" altLang="zh-CN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 40 </a:t>
            </a:r>
            <a:r>
              <a:rPr lang="zh-CN" altLang="en-US" sz="2800" b="1">
                <a:solidFill>
                  <a:schemeClr val="tx1"/>
                </a:solidFill>
                <a:latin typeface="华光楷体_CNKI" panose="02000500000000000000" charset="-122"/>
                <a:ea typeface="华光楷体_CNKI" panose="02000500000000000000" charset="-122"/>
                <a:cs typeface="华光楷体_CNKI" panose="02000500000000000000" charset="-122"/>
                <a:sym typeface="+mn-ea"/>
              </a:rPr>
              <a:t>亿元。</a:t>
            </a:r>
            <a:endParaRPr lang="en-US" altLang="zh-CN" sz="2800" b="1">
              <a:solidFill>
                <a:schemeClr val="tx1"/>
              </a:solidFill>
              <a:latin typeface="华光楷体_CNKI" panose="02000500000000000000" charset="-122"/>
              <a:ea typeface="华光楷体_CNKI" panose="02000500000000000000" charset="-122"/>
              <a:cs typeface="华光楷体_CNKI" panose="02000500000000000000" charset="-122"/>
              <a:sym typeface="+mn-ea"/>
            </a:endParaRPr>
          </a:p>
        </p:txBody>
      </p:sp>
      <p:pic>
        <p:nvPicPr>
          <p:cNvPr id="12" name="图片 11" descr="摄图网_402624246_乘坐帆船的古人(非企业商用)"/>
          <p:cNvPicPr>
            <a:picLocks noChangeAspect="1"/>
          </p:cNvPicPr>
          <p:nvPr/>
        </p:nvPicPr>
        <p:blipFill>
          <a:blip r:embed="rId9"/>
          <a:srcRect l="17964" t="9935" r="17563" b="11491"/>
          <a:stretch>
            <a:fillRect/>
          </a:stretch>
        </p:blipFill>
        <p:spPr>
          <a:xfrm>
            <a:off x="10418445" y="5331460"/>
            <a:ext cx="1536700" cy="1288415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836930" y="5184775"/>
            <a:ext cx="9580880" cy="7162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 anchor="t">
            <a:noAutofit/>
          </a:bodyPr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solidFill>
                  <a:schemeClr val="tx1">
                    <a:alpha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结合材料和研学经历，说说常州运河文化发展的密钥所在</a:t>
            </a:r>
            <a:endParaRPr lang="zh-CN" altLang="en-US" sz="2400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>
                    <a:alpha val="85000"/>
                  </a:schemeClr>
                </a:solidFill>
                <a:latin typeface="阿里巴巴普惠体 3.0 105 Heavy" panose="00020600040101010101" charset="-122"/>
                <a:ea typeface="阿里巴巴普惠体 3.0 105 Heavy" panose="00020600040101010101" charset="-122"/>
                <a:cs typeface="阿里巴巴普惠体 3.0 105 Heavy" panose="00020600040101010101" charset="-122"/>
                <a:sym typeface="+mn-ea"/>
              </a:rPr>
              <a:t>  </a:t>
            </a:r>
            <a:endParaRPr lang="en-US" altLang="zh-CN" sz="2400" b="1">
              <a:solidFill>
                <a:schemeClr val="tx1">
                  <a:alpha val="85000"/>
                </a:schemeClr>
              </a:solidFill>
              <a:latin typeface="阿里巴巴普惠体 3.0 105 Heavy" panose="00020600040101010101" charset="-122"/>
              <a:ea typeface="阿里巴巴普惠体 3.0 105 Heavy" panose="00020600040101010101" charset="-122"/>
              <a:cs typeface="阿里巴巴普惠体 3.0 105 Heavy" panose="00020600040101010101" charset="-122"/>
              <a:sym typeface="+mn-ea"/>
            </a:endParaRPr>
          </a:p>
          <a:p>
            <a:pPr indent="45720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 b="1">
              <a:solidFill>
                <a:schemeClr val="tx1">
                  <a:alpha val="8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mb/>
      </p:transition>
    </mc:Choice>
    <mc:Fallback>
      <p:transition spd="slow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6" grpId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commondata" val="eyJoZGlkIjoiYjIwZTFkNmYyOWM3ZmNjZjZlMGFhNDk3M2ZjNzhiMTAifQ=="/>
  <p:tag name="resource_record_key" val="{&quot;12&quot;:[25002071,25004823],&quot;65&quot;:[20205081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2&quot;:[25004823],&quot;65&quot;:[20205081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2&quot;:[25004823],&quot;65&quot;:[20205081]}"/>
</p:tagLst>
</file>

<file path=ppt/tags/tag8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阿里巴巴普惠体 3.0 105 Heavy"/>
        <a:ea typeface="阿里巴巴普惠体 3.0 105 Heavy"/>
        <a:cs typeface=""/>
      </a:majorFont>
      <a:minorFont>
        <a:latin typeface="阿里巴巴普惠体 3.0 105 Heavy"/>
        <a:ea typeface="阿里巴巴普惠体 3.0 105 Heavy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105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105 Heavy"/>
        <a:ea typeface=""/>
        <a:cs typeface=""/>
        <a:font script="Jpan" typeface="ＭＳ Ｐゴシック"/>
        <a:font script="Hang" typeface="맑은 고딕"/>
        <a:font script="Hans" typeface="阿里巴巴普惠体 3.0 105 Heavy"/>
        <a:font script="Hant" typeface="新細明體"/>
        <a:font script="Arab" typeface="阿里巴巴普惠体 3.0 105 Heavy"/>
        <a:font script="Hebr" typeface="阿里巴巴普惠体 3.0 105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105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3.0 105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3.0 105 Heavy"/>
        <a:ea typeface=""/>
        <a:cs typeface=""/>
        <a:font script="Jpan" typeface="ＭＳ Ｐゴシック"/>
        <a:font script="Hang" typeface="맑은 고딕"/>
        <a:font script="Hans" typeface="阿里巴巴普惠体 3.0 105 Heavy"/>
        <a:font script="Hant" typeface="新細明體"/>
        <a:font script="Arab" typeface="阿里巴巴普惠体 3.0 105 Heavy"/>
        <a:font script="Hebr" typeface="阿里巴巴普惠体 3.0 105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3.0 105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WPS 演示</Application>
  <PresentationFormat>宽屏</PresentationFormat>
  <Paragraphs>71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阿里巴巴普惠体 3.0 105 Heavy</vt:lpstr>
      <vt:lpstr>Wingdings</vt:lpstr>
      <vt:lpstr>汉仪闫锐敏行楷W</vt:lpstr>
      <vt:lpstr>方正粗黑宋简体</vt:lpstr>
      <vt:lpstr>汉仪雅酷黑简</vt:lpstr>
      <vt:lpstr>微软雅黑</vt:lpstr>
      <vt:lpstr>华光楷体_CNKI</vt:lpstr>
      <vt:lpstr>黑体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伱執淰</cp:lastModifiedBy>
  <cp:revision>215</cp:revision>
  <dcterms:created xsi:type="dcterms:W3CDTF">2019-06-19T02:08:00Z</dcterms:created>
  <dcterms:modified xsi:type="dcterms:W3CDTF">2025-10-27T14:21:45Z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1BF783EB3D11490CA92F4B2874E086E5_13</vt:lpwstr>
  </property>
</Properties>
</file>