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1" r:id="rId4"/>
    <p:sldId id="262" r:id="rId6"/>
    <p:sldId id="272" r:id="rId7"/>
    <p:sldId id="273" r:id="rId8"/>
    <p:sldId id="275" r:id="rId9"/>
    <p:sldId id="276" r:id="rId10"/>
    <p:sldId id="280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程秀丽" initials="程秀丽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8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A4C772-3CBB-4459-8E35-B35E2BB582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 algn="ctr">
              <a:defRPr sz="3200">
                <a:solidFill>
                  <a:srgbClr val="333333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0" Type="http://schemas.openxmlformats.org/officeDocument/2006/relationships/notesSlide" Target="../notesSlides/notesSlide1.xml"/><Relationship Id="rId3" Type="http://schemas.openxmlformats.org/officeDocument/2006/relationships/tags" Target="../tags/tag7.xml"/><Relationship Id="rId29" Type="http://schemas.openxmlformats.org/officeDocument/2006/relationships/slideLayout" Target="../slideLayouts/slideLayout12.xml"/><Relationship Id="rId28" Type="http://schemas.openxmlformats.org/officeDocument/2006/relationships/tags" Target="../tags/tag32.xml"/><Relationship Id="rId27" Type="http://schemas.openxmlformats.org/officeDocument/2006/relationships/tags" Target="../tags/tag31.xml"/><Relationship Id="rId26" Type="http://schemas.openxmlformats.org/officeDocument/2006/relationships/tags" Target="../tags/tag30.xml"/><Relationship Id="rId25" Type="http://schemas.openxmlformats.org/officeDocument/2006/relationships/tags" Target="../tags/tag29.xml"/><Relationship Id="rId24" Type="http://schemas.openxmlformats.org/officeDocument/2006/relationships/tags" Target="../tags/tag28.xml"/><Relationship Id="rId23" Type="http://schemas.openxmlformats.org/officeDocument/2006/relationships/tags" Target="../tags/tag27.xml"/><Relationship Id="rId22" Type="http://schemas.openxmlformats.org/officeDocument/2006/relationships/tags" Target="../tags/tag26.xml"/><Relationship Id="rId21" Type="http://schemas.openxmlformats.org/officeDocument/2006/relationships/tags" Target="../tags/tag25.xml"/><Relationship Id="rId20" Type="http://schemas.openxmlformats.org/officeDocument/2006/relationships/tags" Target="../tags/tag24.xml"/><Relationship Id="rId2" Type="http://schemas.openxmlformats.org/officeDocument/2006/relationships/tags" Target="../tags/tag6.xml"/><Relationship Id="rId19" Type="http://schemas.openxmlformats.org/officeDocument/2006/relationships/tags" Target="../tags/tag23.xml"/><Relationship Id="rId18" Type="http://schemas.openxmlformats.org/officeDocument/2006/relationships/tags" Target="../tags/tag22.xml"/><Relationship Id="rId17" Type="http://schemas.openxmlformats.org/officeDocument/2006/relationships/tags" Target="../tags/tag21.xml"/><Relationship Id="rId16" Type="http://schemas.openxmlformats.org/officeDocument/2006/relationships/tags" Target="../tags/tag20.xml"/><Relationship Id="rId15" Type="http://schemas.openxmlformats.org/officeDocument/2006/relationships/tags" Target="../tags/tag19.xml"/><Relationship Id="rId14" Type="http://schemas.openxmlformats.org/officeDocument/2006/relationships/tags" Target="../tags/tag18.xml"/><Relationship Id="rId13" Type="http://schemas.openxmlformats.org/officeDocument/2006/relationships/tags" Target="../tags/tag17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3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4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5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6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7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13665" y="3096895"/>
            <a:ext cx="118110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solidFill>
                  <a:schemeClr val="tx1"/>
                </a:solidFill>
                <a:highlight>
                  <a:srgbClr val="C0C0C0"/>
                </a:highlight>
              </a:rPr>
              <a:t>小小制图师</a:t>
            </a:r>
            <a:r>
              <a:rPr lang="en-US" altLang="zh-CN" sz="6600">
                <a:solidFill>
                  <a:schemeClr val="tx1"/>
                </a:solidFill>
                <a:highlight>
                  <a:srgbClr val="C0C0C0"/>
                </a:highlight>
              </a:rPr>
              <a:t>——</a:t>
            </a:r>
            <a:r>
              <a:rPr lang="zh-CN" altLang="en-US" sz="6600">
                <a:solidFill>
                  <a:schemeClr val="tx1"/>
                </a:solidFill>
                <a:highlight>
                  <a:srgbClr val="C0C0C0"/>
                </a:highlight>
              </a:rPr>
              <a:t>绘制校园</a:t>
            </a:r>
            <a:r>
              <a:rPr lang="zh-CN" altLang="en-US" sz="6600">
                <a:solidFill>
                  <a:schemeClr val="tx1"/>
                </a:solidFill>
                <a:highlight>
                  <a:srgbClr val="C0C0C0"/>
                </a:highlight>
              </a:rPr>
              <a:t>平面图</a:t>
            </a:r>
            <a:endParaRPr lang="zh-CN" altLang="en-US" sz="6600">
              <a:solidFill>
                <a:schemeClr val="tx1"/>
              </a:solidFill>
              <a:highlight>
                <a:srgbClr val="C0C0C0"/>
              </a:highligh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/>
          <a:p>
            <a:r>
              <a:rPr lang="zh-CN" altLang="en-US">
                <a:solidFill>
                  <a:schemeClr val="accent1"/>
                </a:solidFill>
                <a:latin typeface="+mj-ea"/>
                <a:ea typeface="+mj-ea"/>
              </a:rPr>
              <a:t>流程</a:t>
            </a:r>
            <a:endParaRPr lang="zh-CN" altLang="en-US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2" name="直接连接符 1"/>
          <p:cNvCxnSpPr/>
          <p:nvPr>
            <p:custDataLst>
              <p:tags r:id="rId2"/>
            </p:custDataLst>
          </p:nvPr>
        </p:nvCxnSpPr>
        <p:spPr>
          <a:xfrm>
            <a:off x="608605" y="4002144"/>
            <a:ext cx="10969001" cy="0"/>
          </a:xfrm>
          <a:prstGeom prst="line">
            <a:avLst/>
          </a:prstGeom>
          <a:noFill/>
          <a:ln w="25400" cap="flat" cmpd="sng" algn="ctr">
            <a:gradFill>
              <a:gsLst>
                <a:gs pos="0">
                  <a:schemeClr val="accent1">
                    <a:alpha val="0"/>
                  </a:schemeClr>
                </a:gs>
                <a:gs pos="54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</p:cxnSp>
      <p:sp>
        <p:nvSpPr>
          <p:cNvPr id="4" name="椭圆 3"/>
          <p:cNvSpPr/>
          <p:nvPr>
            <p:custDataLst>
              <p:tags r:id="rId3"/>
            </p:custDataLst>
          </p:nvPr>
        </p:nvSpPr>
        <p:spPr>
          <a:xfrm>
            <a:off x="9288262" y="3872606"/>
            <a:ext cx="249550" cy="249550"/>
          </a:xfrm>
          <a:prstGeom prst="ellipse">
            <a:avLst/>
          </a:prstGeom>
          <a:solidFill>
            <a:schemeClr val="accent1">
              <a:alpha val="30000"/>
            </a:schemeClr>
          </a:solidFill>
          <a:ln w="635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椭圆 4"/>
          <p:cNvSpPr/>
          <p:nvPr>
            <p:custDataLst>
              <p:tags r:id="rId4"/>
            </p:custDataLst>
          </p:nvPr>
        </p:nvSpPr>
        <p:spPr>
          <a:xfrm>
            <a:off x="9349856" y="3934200"/>
            <a:ext cx="126998" cy="126998"/>
          </a:xfrm>
          <a:prstGeom prst="ellipse">
            <a:avLst/>
          </a:prstGeom>
          <a:solidFill>
            <a:schemeClr val="accent1"/>
          </a:solidFill>
          <a:ln w="63500" cap="flat" cmpd="sng" algn="ctr">
            <a:solidFill>
              <a:schemeClr val="accent1">
                <a:alpha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椭圆 5"/>
          <p:cNvSpPr/>
          <p:nvPr>
            <p:custDataLst>
              <p:tags r:id="rId5"/>
            </p:custDataLst>
          </p:nvPr>
        </p:nvSpPr>
        <p:spPr>
          <a:xfrm>
            <a:off x="7629672" y="3872606"/>
            <a:ext cx="249550" cy="249550"/>
          </a:xfrm>
          <a:prstGeom prst="ellipse">
            <a:avLst/>
          </a:prstGeom>
          <a:solidFill>
            <a:schemeClr val="accent1">
              <a:alpha val="30000"/>
            </a:schemeClr>
          </a:solidFill>
          <a:ln w="635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椭圆 6"/>
          <p:cNvSpPr/>
          <p:nvPr>
            <p:custDataLst>
              <p:tags r:id="rId6"/>
            </p:custDataLst>
          </p:nvPr>
        </p:nvSpPr>
        <p:spPr>
          <a:xfrm>
            <a:off x="7691266" y="3934200"/>
            <a:ext cx="126998" cy="126998"/>
          </a:xfrm>
          <a:prstGeom prst="ellipse">
            <a:avLst/>
          </a:prstGeom>
          <a:solidFill>
            <a:schemeClr val="accent1"/>
          </a:solidFill>
          <a:ln w="63500" cap="flat" cmpd="sng" algn="ctr">
            <a:solidFill>
              <a:schemeClr val="accent1">
                <a:alpha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7"/>
            </p:custDataLst>
          </p:nvPr>
        </p:nvSpPr>
        <p:spPr>
          <a:xfrm>
            <a:off x="5971082" y="3872606"/>
            <a:ext cx="249550" cy="249550"/>
          </a:xfrm>
          <a:prstGeom prst="ellipse">
            <a:avLst/>
          </a:prstGeom>
          <a:solidFill>
            <a:schemeClr val="accent1">
              <a:alpha val="30000"/>
            </a:schemeClr>
          </a:solidFill>
          <a:ln w="635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>
            <p:custDataLst>
              <p:tags r:id="rId8"/>
            </p:custDataLst>
          </p:nvPr>
        </p:nvSpPr>
        <p:spPr>
          <a:xfrm>
            <a:off x="6032676" y="3934200"/>
            <a:ext cx="126998" cy="126998"/>
          </a:xfrm>
          <a:prstGeom prst="ellipse">
            <a:avLst/>
          </a:prstGeom>
          <a:solidFill>
            <a:schemeClr val="accent1"/>
          </a:solidFill>
          <a:ln w="63500" cap="flat" cmpd="sng" algn="ctr">
            <a:solidFill>
              <a:schemeClr val="accent1">
                <a:alpha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>
            <p:custDataLst>
              <p:tags r:id="rId9"/>
            </p:custDataLst>
          </p:nvPr>
        </p:nvSpPr>
        <p:spPr>
          <a:xfrm>
            <a:off x="4312492" y="3872606"/>
            <a:ext cx="249550" cy="249550"/>
          </a:xfrm>
          <a:prstGeom prst="ellipse">
            <a:avLst/>
          </a:prstGeom>
          <a:solidFill>
            <a:schemeClr val="accent1">
              <a:alpha val="30000"/>
            </a:schemeClr>
          </a:solidFill>
          <a:ln w="635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>
            <p:custDataLst>
              <p:tags r:id="rId10"/>
            </p:custDataLst>
          </p:nvPr>
        </p:nvSpPr>
        <p:spPr>
          <a:xfrm>
            <a:off x="4374086" y="3934200"/>
            <a:ext cx="126998" cy="126998"/>
          </a:xfrm>
          <a:prstGeom prst="ellipse">
            <a:avLst/>
          </a:prstGeom>
          <a:solidFill>
            <a:schemeClr val="accent1"/>
          </a:solidFill>
          <a:ln w="63500" cap="flat" cmpd="sng" algn="ctr">
            <a:solidFill>
              <a:schemeClr val="accent1">
                <a:alpha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椭圆 12"/>
          <p:cNvSpPr/>
          <p:nvPr>
            <p:custDataLst>
              <p:tags r:id="rId11"/>
            </p:custDataLst>
          </p:nvPr>
        </p:nvSpPr>
        <p:spPr>
          <a:xfrm>
            <a:off x="2653902" y="3872606"/>
            <a:ext cx="249550" cy="249550"/>
          </a:xfrm>
          <a:prstGeom prst="ellipse">
            <a:avLst/>
          </a:prstGeom>
          <a:solidFill>
            <a:schemeClr val="accent1">
              <a:alpha val="30000"/>
            </a:schemeClr>
          </a:solidFill>
          <a:ln w="635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>
            <p:custDataLst>
              <p:tags r:id="rId12"/>
            </p:custDataLst>
          </p:nvPr>
        </p:nvSpPr>
        <p:spPr>
          <a:xfrm>
            <a:off x="2715496" y="3934200"/>
            <a:ext cx="126998" cy="126998"/>
          </a:xfrm>
          <a:prstGeom prst="ellipse">
            <a:avLst/>
          </a:prstGeom>
          <a:solidFill>
            <a:schemeClr val="accent1"/>
          </a:solidFill>
          <a:ln w="63500" cap="flat" cmpd="sng" algn="ctr">
            <a:solidFill>
              <a:schemeClr val="accent1">
                <a:alpha val="40000"/>
              </a:schemeClr>
            </a:solidFill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>
            <p:custDataLst>
              <p:tags r:id="rId13"/>
            </p:custDataLst>
          </p:nvPr>
        </p:nvSpPr>
        <p:spPr>
          <a:xfrm>
            <a:off x="1563627" y="1740315"/>
            <a:ext cx="2431752" cy="1535206"/>
          </a:xfrm>
          <a:prstGeom prst="rect">
            <a:avLst/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1"/>
                </a:gs>
                <a:gs pos="80000">
                  <a:schemeClr val="accent1">
                    <a:alpha val="0"/>
                  </a:schemeClr>
                </a:gs>
              </a:gsLst>
              <a:lin ang="16200000" scaled="0"/>
            </a:gradFill>
            <a:prstDash val="solid"/>
            <a:miter lim="800000"/>
          </a:ln>
          <a:effectLst>
            <a:outerShdw blurRad="127000" sx="101000" sy="101000" algn="ctr" rotWithShape="0">
              <a:srgbClr val="1D78FA">
                <a:alpha val="20000"/>
              </a:srgbClr>
            </a:outerShdw>
          </a:effectLst>
        </p:spPr>
        <p:txBody>
          <a:bodyPr rtlCol="0"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18" name="直接连接符 17"/>
          <p:cNvCxnSpPr/>
          <p:nvPr>
            <p:custDataLst>
              <p:tags r:id="rId14"/>
            </p:custDataLst>
          </p:nvPr>
        </p:nvCxnSpPr>
        <p:spPr>
          <a:xfrm flipV="1">
            <a:off x="2778995" y="3275082"/>
            <a:ext cx="741" cy="597575"/>
          </a:xfrm>
          <a:prstGeom prst="line">
            <a:avLst/>
          </a:prstGeom>
          <a:noFill/>
          <a:ln w="12700" cap="flat" cmpd="sng" algn="ctr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sp>
        <p:nvSpPr>
          <p:cNvPr id="19" name="正文"/>
          <p:cNvSpPr txBox="1"/>
          <p:nvPr>
            <p:custDataLst>
              <p:tags r:id="rId15"/>
            </p:custDataLst>
          </p:nvPr>
        </p:nvSpPr>
        <p:spPr>
          <a:xfrm>
            <a:off x="1763649" y="2016531"/>
            <a:ext cx="2114815" cy="98225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 indent="0" algn="l" fontAlgn="auto">
              <a:lnSpc>
                <a:spcPct val="130000"/>
              </a:lnSpc>
            </a:pPr>
            <a:r>
              <a:rPr lang="zh-CN" altLang="en-US" sz="20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+mn-ea"/>
              </a:rPr>
              <a:t>1.介绍</a:t>
            </a:r>
            <a:r>
              <a:rPr lang="zh-CN" altLang="en-US" sz="20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+mn-ea"/>
              </a:rPr>
              <a:t>背景</a:t>
            </a:r>
            <a:endParaRPr lang="zh-CN" altLang="en-US" sz="2000" spc="1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21" name="矩形 20"/>
          <p:cNvSpPr/>
          <p:nvPr>
            <p:custDataLst>
              <p:tags r:id="rId16"/>
            </p:custDataLst>
          </p:nvPr>
        </p:nvSpPr>
        <p:spPr>
          <a:xfrm>
            <a:off x="4880172" y="1740315"/>
            <a:ext cx="2431752" cy="1535206"/>
          </a:xfrm>
          <a:prstGeom prst="rect">
            <a:avLst/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1"/>
                </a:gs>
                <a:gs pos="80000">
                  <a:schemeClr val="accent1">
                    <a:alpha val="0"/>
                  </a:schemeClr>
                </a:gs>
              </a:gsLst>
              <a:lin ang="16200000" scaled="0"/>
            </a:gradFill>
            <a:prstDash val="solid"/>
            <a:miter lim="800000"/>
          </a:ln>
          <a:effectLst>
            <a:outerShdw blurRad="127000" sx="101000" sy="101000" algn="ctr" rotWithShape="0">
              <a:srgbClr val="1D78FA">
                <a:alpha val="20000"/>
              </a:srgbClr>
            </a:outerShdw>
          </a:effectLst>
        </p:spPr>
        <p:txBody>
          <a:bodyPr rtlCol="0"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24" name="直接连接符 23"/>
          <p:cNvCxnSpPr/>
          <p:nvPr>
            <p:custDataLst>
              <p:tags r:id="rId17"/>
            </p:custDataLst>
          </p:nvPr>
        </p:nvCxnSpPr>
        <p:spPr>
          <a:xfrm flipV="1">
            <a:off x="6094905" y="3275082"/>
            <a:ext cx="741" cy="597575"/>
          </a:xfrm>
          <a:prstGeom prst="line">
            <a:avLst/>
          </a:prstGeom>
          <a:noFill/>
          <a:ln w="12700" cap="flat" cmpd="sng" algn="ctr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sp>
        <p:nvSpPr>
          <p:cNvPr id="27" name="正文"/>
          <p:cNvSpPr txBox="1"/>
          <p:nvPr>
            <p:custDataLst>
              <p:tags r:id="rId18"/>
            </p:custDataLst>
          </p:nvPr>
        </p:nvSpPr>
        <p:spPr>
          <a:xfrm>
            <a:off x="5079558" y="2016531"/>
            <a:ext cx="2114815" cy="98225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 indent="0" algn="l" fontAlgn="auto">
              <a:lnSpc>
                <a:spcPct val="130000"/>
              </a:lnSpc>
            </a:pPr>
            <a:r>
              <a:rPr lang="zh-CN" altLang="en-US" sz="20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+mn-ea"/>
              </a:rPr>
              <a:t>3.为你喜欢的作品投票</a:t>
            </a:r>
            <a:endParaRPr lang="zh-CN" altLang="en-US" sz="2000" spc="1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33" name="矩形 32"/>
          <p:cNvSpPr/>
          <p:nvPr>
            <p:custDataLst>
              <p:tags r:id="rId19"/>
            </p:custDataLst>
          </p:nvPr>
        </p:nvSpPr>
        <p:spPr>
          <a:xfrm>
            <a:off x="8197352" y="1740315"/>
            <a:ext cx="2431752" cy="1535206"/>
          </a:xfrm>
          <a:prstGeom prst="rect">
            <a:avLst/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1"/>
                </a:gs>
                <a:gs pos="80000">
                  <a:schemeClr val="accent1">
                    <a:alpha val="0"/>
                  </a:schemeClr>
                </a:gs>
              </a:gsLst>
              <a:lin ang="16200000" scaled="0"/>
            </a:gradFill>
            <a:prstDash val="solid"/>
            <a:miter lim="800000"/>
          </a:ln>
          <a:effectLst>
            <a:outerShdw blurRad="127000" sx="101000" sy="101000" algn="ctr" rotWithShape="0">
              <a:srgbClr val="1D78FA">
                <a:alpha val="20000"/>
              </a:srgbClr>
            </a:outerShdw>
          </a:effectLst>
        </p:spPr>
        <p:txBody>
          <a:bodyPr rtlCol="0"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20"/>
            </p:custDataLst>
          </p:nvPr>
        </p:nvCxnSpPr>
        <p:spPr>
          <a:xfrm flipV="1">
            <a:off x="9412085" y="3275082"/>
            <a:ext cx="741" cy="597575"/>
          </a:xfrm>
          <a:prstGeom prst="line">
            <a:avLst/>
          </a:prstGeom>
          <a:noFill/>
          <a:ln w="12700" cap="flat" cmpd="sng" algn="ctr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sp>
        <p:nvSpPr>
          <p:cNvPr id="37" name="正文"/>
          <p:cNvSpPr txBox="1"/>
          <p:nvPr>
            <p:custDataLst>
              <p:tags r:id="rId21"/>
            </p:custDataLst>
          </p:nvPr>
        </p:nvSpPr>
        <p:spPr>
          <a:xfrm>
            <a:off x="8395468" y="2016531"/>
            <a:ext cx="2114815" cy="98225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 indent="0" algn="l" fontAlgn="auto">
              <a:lnSpc>
                <a:spcPct val="130000"/>
              </a:lnSpc>
            </a:pPr>
            <a:r>
              <a:rPr lang="zh-CN" altLang="en-US" sz="20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+mn-ea"/>
              </a:rPr>
              <a:t>5.自评学习过程与成果</a:t>
            </a:r>
            <a:endParaRPr lang="zh-CN" altLang="en-US" sz="2000" spc="1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39" name="矩形 38"/>
          <p:cNvSpPr/>
          <p:nvPr>
            <p:custDataLst>
              <p:tags r:id="rId22"/>
            </p:custDataLst>
          </p:nvPr>
        </p:nvSpPr>
        <p:spPr>
          <a:xfrm flipV="1">
            <a:off x="3211422" y="4611733"/>
            <a:ext cx="2431752" cy="1535206"/>
          </a:xfrm>
          <a:prstGeom prst="rect">
            <a:avLst/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1"/>
                </a:gs>
                <a:gs pos="80000">
                  <a:schemeClr val="accent1">
                    <a:alpha val="0"/>
                  </a:schemeClr>
                </a:gs>
              </a:gsLst>
              <a:lin ang="16200000" scaled="0"/>
            </a:gradFill>
            <a:prstDash val="solid"/>
            <a:miter lim="800000"/>
          </a:ln>
          <a:effectLst>
            <a:outerShdw blurRad="127000" sx="101000" sy="101000" algn="ctr" rotWithShape="0">
              <a:srgbClr val="1D78FA">
                <a:alpha val="20000"/>
              </a:srgbClr>
            </a:outerShdw>
          </a:effectLst>
        </p:spPr>
        <p:txBody>
          <a:bodyPr rtlCol="0"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40" name="直接连接符 39"/>
          <p:cNvCxnSpPr/>
          <p:nvPr>
            <p:custDataLst>
              <p:tags r:id="rId23"/>
            </p:custDataLst>
          </p:nvPr>
        </p:nvCxnSpPr>
        <p:spPr>
          <a:xfrm>
            <a:off x="4426790" y="4122157"/>
            <a:ext cx="741" cy="489427"/>
          </a:xfrm>
          <a:prstGeom prst="line">
            <a:avLst/>
          </a:prstGeom>
          <a:noFill/>
          <a:ln w="12700" cap="flat" cmpd="sng" algn="ctr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sp>
        <p:nvSpPr>
          <p:cNvPr id="41" name="正文"/>
          <p:cNvSpPr txBox="1"/>
          <p:nvPr>
            <p:custDataLst>
              <p:tags r:id="rId24"/>
            </p:custDataLst>
          </p:nvPr>
        </p:nvSpPr>
        <p:spPr>
          <a:xfrm>
            <a:off x="3408904" y="4766664"/>
            <a:ext cx="2114815" cy="98225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l" fontAlgn="auto">
              <a:lnSpc>
                <a:spcPct val="130000"/>
              </a:lnSpc>
            </a:pPr>
            <a:r>
              <a:rPr lang="zh-CN" altLang="en-US" sz="20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+mn-ea"/>
              </a:rPr>
              <a:t>2.各团队成员代表上台展示作品并介绍设计思路</a:t>
            </a:r>
            <a:endParaRPr lang="zh-CN" altLang="en-US" sz="2000" spc="1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43" name="矩形 42"/>
          <p:cNvSpPr/>
          <p:nvPr>
            <p:custDataLst>
              <p:tags r:id="rId25"/>
            </p:custDataLst>
          </p:nvPr>
        </p:nvSpPr>
        <p:spPr>
          <a:xfrm flipV="1">
            <a:off x="6538762" y="4611733"/>
            <a:ext cx="2431752" cy="1535206"/>
          </a:xfrm>
          <a:prstGeom prst="rect">
            <a:avLst/>
          </a:prstGeom>
          <a:solidFill>
            <a:schemeClr val="bg1"/>
          </a:solidFill>
          <a:ln w="12700" cap="flat" cmpd="sng" algn="ctr">
            <a:gradFill>
              <a:gsLst>
                <a:gs pos="0">
                  <a:schemeClr val="accent1"/>
                </a:gs>
                <a:gs pos="80000">
                  <a:schemeClr val="accent1">
                    <a:alpha val="0"/>
                  </a:schemeClr>
                </a:gs>
              </a:gsLst>
              <a:lin ang="16200000" scaled="0"/>
            </a:gradFill>
            <a:prstDash val="solid"/>
            <a:miter lim="800000"/>
          </a:ln>
          <a:effectLst>
            <a:outerShdw blurRad="127000" sx="101000" sy="101000" algn="ctr" rotWithShape="0">
              <a:srgbClr val="1D78FA">
                <a:alpha val="20000"/>
              </a:srgbClr>
            </a:outerShdw>
          </a:effectLst>
        </p:spPr>
        <p:txBody>
          <a:bodyPr rtlCol="0"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44" name="直接连接符 43"/>
          <p:cNvCxnSpPr/>
          <p:nvPr>
            <p:custDataLst>
              <p:tags r:id="rId26"/>
            </p:custDataLst>
          </p:nvPr>
        </p:nvCxnSpPr>
        <p:spPr>
          <a:xfrm>
            <a:off x="7753495" y="4122157"/>
            <a:ext cx="741" cy="489427"/>
          </a:xfrm>
          <a:prstGeom prst="line">
            <a:avLst/>
          </a:prstGeom>
          <a:noFill/>
          <a:ln w="12700" cap="flat" cmpd="sng" algn="ctr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sp>
        <p:nvSpPr>
          <p:cNvPr id="45" name="正文"/>
          <p:cNvSpPr txBox="1"/>
          <p:nvPr>
            <p:custDataLst>
              <p:tags r:id="rId27"/>
            </p:custDataLst>
          </p:nvPr>
        </p:nvSpPr>
        <p:spPr>
          <a:xfrm>
            <a:off x="6725449" y="4887949"/>
            <a:ext cx="2114815" cy="98225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p>
            <a:pPr indent="0" algn="l" fontAlgn="auto">
              <a:lnSpc>
                <a:spcPct val="130000"/>
              </a:lnSpc>
            </a:pPr>
            <a:r>
              <a:rPr lang="zh-CN" altLang="en-US" sz="20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+mn-ea"/>
              </a:rPr>
              <a:t>4.选出最佳作品</a:t>
            </a:r>
            <a:endParaRPr lang="zh-CN" altLang="en-US" sz="2000" spc="1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sym typeface="+mn-ea"/>
            </a:endParaRPr>
          </a:p>
        </p:txBody>
      </p:sp>
    </p:spTree>
    <p:custDataLst>
      <p:tags r:id="rId28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en-US" altLang="zh-CN"/>
              <a:t>1.</a:t>
            </a:r>
            <a:r>
              <a:rPr lang="zh-CN" altLang="en-US"/>
              <a:t>背景</a:t>
            </a:r>
            <a:r>
              <a:rPr lang="zh-CN" altLang="en-US"/>
              <a:t>介绍</a:t>
            </a:r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4119245" y="802640"/>
            <a:ext cx="8072755" cy="60553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72440" y="1597025"/>
            <a:ext cx="3323590" cy="46901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在七年级上册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1.3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地图的阅读中，我们学会了通过量算距离、辨认方向、识别图例，学会了阅读地图，也对地图的绘制有了一定的了解。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现在，同学们就要运用自己的知识，通过小组合作展示，竞争成为校园最佳地图绘制员。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82345" y="1980565"/>
            <a:ext cx="10515600" cy="1325563"/>
          </a:xfrm>
        </p:spPr>
        <p:txBody>
          <a:bodyPr/>
          <a:p>
            <a:r>
              <a:rPr lang="en-US" altLang="zh-CN" sz="7200"/>
              <a:t>2.</a:t>
            </a:r>
            <a:r>
              <a:rPr lang="zh-CN" altLang="en-US" sz="7200"/>
              <a:t>小组作品展示</a:t>
            </a:r>
            <a:endParaRPr lang="zh-CN" altLang="en-US" sz="7200"/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en-US" altLang="zh-CN" sz="4000"/>
              <a:t>3.</a:t>
            </a:r>
            <a:r>
              <a:rPr lang="zh-CN" altLang="en-US" sz="4000"/>
              <a:t>选出你喜爱的作品</a:t>
            </a:r>
            <a:endParaRPr lang="zh-CN" altLang="en-US" sz="4000"/>
          </a:p>
        </p:txBody>
      </p:sp>
      <p:sp>
        <p:nvSpPr>
          <p:cNvPr id="3" name="文本框 2"/>
          <p:cNvSpPr txBox="1"/>
          <p:nvPr/>
        </p:nvSpPr>
        <p:spPr>
          <a:xfrm>
            <a:off x="1219835" y="2029460"/>
            <a:ext cx="1051623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规则：</a:t>
            </a:r>
            <a:r>
              <a:rPr lang="en-US" altLang="zh-CN" sz="2800"/>
              <a:t>1.</a:t>
            </a:r>
            <a:r>
              <a:rPr lang="zh-CN" altLang="en-US" sz="2800"/>
              <a:t>评委打分</a:t>
            </a:r>
            <a:endParaRPr lang="zh-CN" altLang="en-US" sz="2800"/>
          </a:p>
          <a:p>
            <a:r>
              <a:rPr lang="zh-CN" altLang="en-US" sz="2800"/>
              <a:t> </a:t>
            </a:r>
            <a:r>
              <a:rPr lang="en-US" altLang="zh-CN" sz="2800"/>
              <a:t>                </a:t>
            </a:r>
            <a:r>
              <a:rPr lang="zh-CN" altLang="en-US" sz="2800"/>
              <a:t>满分</a:t>
            </a:r>
            <a:r>
              <a:rPr lang="en-US" altLang="zh-CN" sz="2800"/>
              <a:t>50</a:t>
            </a:r>
            <a:r>
              <a:rPr lang="zh-CN" altLang="en-US" sz="2800"/>
              <a:t>分</a:t>
            </a:r>
            <a:endParaRPr lang="zh-CN" altLang="en-US" sz="2800"/>
          </a:p>
          <a:p>
            <a:endParaRPr lang="zh-CN" altLang="en-US" sz="2800"/>
          </a:p>
          <a:p>
            <a:r>
              <a:rPr lang="en-US" altLang="zh-CN" sz="2800"/>
              <a:t>             2.</a:t>
            </a:r>
            <a:r>
              <a:rPr lang="zh-CN" altLang="en-US" sz="2800"/>
              <a:t>组长打分</a:t>
            </a:r>
            <a:endParaRPr lang="zh-CN" altLang="en-US" sz="2800"/>
          </a:p>
          <a:p>
            <a:r>
              <a:rPr lang="zh-CN" altLang="en-US" sz="2800"/>
              <a:t> </a:t>
            </a:r>
            <a:r>
              <a:rPr lang="en-US" altLang="zh-CN" sz="2800"/>
              <a:t>               </a:t>
            </a:r>
            <a:r>
              <a:rPr lang="zh-CN" altLang="en-US" sz="2800"/>
              <a:t>每个组长给其他小组作品投票每票</a:t>
            </a:r>
            <a:r>
              <a:rPr lang="en-US" altLang="zh-CN" sz="2800"/>
              <a:t>10</a:t>
            </a:r>
            <a:r>
              <a:rPr lang="zh-CN" altLang="en-US" sz="2800"/>
              <a:t>分</a:t>
            </a:r>
            <a:endParaRPr lang="zh-CN" altLang="en-US" sz="2800"/>
          </a:p>
          <a:p>
            <a:r>
              <a:rPr lang="en-US" altLang="zh-CN" sz="2800"/>
              <a:t>          </a:t>
            </a:r>
            <a:endParaRPr lang="en-US" altLang="zh-CN" sz="2800"/>
          </a:p>
          <a:p>
            <a:r>
              <a:rPr lang="en-US" altLang="zh-CN" sz="2800"/>
              <a:t>             3.</a:t>
            </a:r>
            <a:r>
              <a:rPr lang="zh-CN" altLang="en-US" sz="2800"/>
              <a:t>评委打分</a:t>
            </a:r>
            <a:r>
              <a:rPr lang="en-US" altLang="zh-CN" sz="2800"/>
              <a:t>+</a:t>
            </a:r>
            <a:r>
              <a:rPr lang="zh-CN" altLang="en-US" sz="2800"/>
              <a:t>组长打分</a:t>
            </a:r>
            <a:r>
              <a:rPr lang="en-US" altLang="zh-CN" sz="2800"/>
              <a:t>=</a:t>
            </a:r>
            <a:r>
              <a:rPr lang="zh-CN" altLang="en-US" sz="2800"/>
              <a:t>总分。总分高最高的小组为最佳</a:t>
            </a:r>
            <a:r>
              <a:rPr lang="zh-CN" altLang="en-US" sz="2800"/>
              <a:t>小组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如果一小组有多个作品，以分数最高的作品</a:t>
            </a:r>
            <a:r>
              <a:rPr lang="zh-CN" altLang="en-US" sz="2800"/>
              <a:t>计分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62605" y="2103120"/>
            <a:ext cx="5795010" cy="1325880"/>
          </a:xfrm>
        </p:spPr>
        <p:txBody>
          <a:bodyPr/>
          <a:p>
            <a:r>
              <a:rPr lang="en-US" altLang="zh-CN" sz="7200"/>
              <a:t>4.</a:t>
            </a:r>
            <a:r>
              <a:rPr lang="zh-CN" altLang="en-US" sz="7200"/>
              <a:t>最佳小组</a:t>
            </a:r>
            <a:endParaRPr lang="zh-CN" altLang="en-US" sz="7200"/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3555999" y="276476"/>
            <a:ext cx="5777571" cy="504000"/>
            <a:chOff x="3073400" y="276476"/>
            <a:chExt cx="5080000" cy="504000"/>
          </a:xfrm>
        </p:grpSpPr>
        <p:sp>
          <p:nvSpPr>
            <p:cNvPr id="32" name="矩形: 圆角 31"/>
            <p:cNvSpPr/>
            <p:nvPr/>
          </p:nvSpPr>
          <p:spPr>
            <a:xfrm>
              <a:off x="3935730" y="276476"/>
              <a:ext cx="3175354" cy="504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073400" y="325225"/>
              <a:ext cx="5080000" cy="3689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rtlCol="0" anchor="t">
              <a:spAutoFit/>
            </a:bodyPr>
            <a:lstStyle/>
            <a:p>
              <a:pPr lvl="0" algn="ctr" fontAlgn="base"/>
              <a:endParaRPr lang="zh-CN" altLang="en-US" sz="2400" b="1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4" name="TextBox 115"/>
          <p:cNvSpPr txBox="1">
            <a:spLocks noChangeArrowheads="1"/>
          </p:cNvSpPr>
          <p:nvPr/>
        </p:nvSpPr>
        <p:spPr bwMode="auto">
          <a:xfrm>
            <a:off x="5021580" y="306070"/>
            <a:ext cx="330009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5.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学习成果评价表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375900" y="12065000"/>
            <a:ext cx="355600" cy="266700"/>
          </a:xfrm>
          <a:prstGeom prst="cube">
            <a:avLst/>
          </a:prstGeom>
        </p:spPr>
      </p:pic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2565400" y="837565"/>
          <a:ext cx="7218045" cy="5492750"/>
        </p:xfrm>
        <a:graphic>
          <a:graphicData uri="http://schemas.openxmlformats.org/drawingml/2006/table">
            <a:tbl>
              <a:tblPr/>
              <a:tblGrid>
                <a:gridCol w="793115"/>
                <a:gridCol w="2148205"/>
                <a:gridCol w="2125345"/>
                <a:gridCol w="744855"/>
                <a:gridCol w="699135"/>
                <a:gridCol w="707390"/>
              </a:tblGrid>
              <a:tr h="39116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项目名称</a:t>
                      </a:r>
                      <a:endParaRPr lang="en-US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校园设计图</a:t>
                      </a:r>
                      <a:r>
                        <a:rPr 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</a:t>
                      </a:r>
                      <a:r>
                        <a:rPr lang="zh-CN" altLang="en-US" sz="20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绘制</a:t>
                      </a:r>
                      <a:endParaRPr lang="zh-CN" altLang="en-US" sz="20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2639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编号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评价指标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等级评价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8194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gridSpan="2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自评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他评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总评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036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遵守纪律（10分）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9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能根据驱动性问题，主动思考（10分）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7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乐于助人，能与他人交流（10分）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能通过询问他人、网络等方式查询不懂的知识（10分）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6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能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在设计过程中发现并</a:t>
                      </a:r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解决遇到的问题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（20分）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79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6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能灵活运用所学知识解决实际问题（20分）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6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7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能够向他人展示项目成果，乐于总结和反思（20分）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345"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总分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16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备注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1、他评是由班级其他成员进行；2、总评是指导教师在自评和他评的基础上，根据实际情况作出的评价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87850" y="2649220"/>
            <a:ext cx="5464810" cy="1325880"/>
          </a:xfrm>
        </p:spPr>
        <p:txBody>
          <a:bodyPr>
            <a:noAutofit/>
          </a:bodyPr>
          <a:p>
            <a:r>
              <a:rPr lang="zh-CN" altLang="en-US" sz="8000"/>
              <a:t>感谢观看</a:t>
            </a:r>
            <a:endParaRPr lang="zh-CN" altLang="en-US" sz="80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4*m_h_i*1_4_2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4_2"/>
  <p:tag name="KSO_WM_UNIT_FILL_FORE_SCHEMECOLOR_INDEX" val="5"/>
  <p:tag name="KSO_WM_UNIT_LINE_FORE_SCHEMECOLOR_INDEX" val="5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LINE_FILL_TYPE" val="2"/>
  <p:tag name="KSO_WM_UNIT_USESOURCEFORMAT_APPLY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4*m_h_i*1_3_1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3_1"/>
  <p:tag name="KSO_WM_UNIT_FILL_FORE_SCHEMECOLOR_INDEX" val="5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solid&quot;:{&quot;brightness&quot;:0,&quot;colorType&quot;:1,&quot;foreColorIndex&quot;:5,&quot;transparency&quot;:0.69999998807907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USESOURCEFORMAT_APPLY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4*m_h_i*1_3_2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3_2"/>
  <p:tag name="KSO_WM_UNIT_FILL_FORE_SCHEMECOLOR_INDEX" val="5"/>
  <p:tag name="KSO_WM_UNIT_LINE_FORE_SCHEMECOLOR_INDEX" val="5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LINE_FILL_TYPE" val="2"/>
  <p:tag name="KSO_WM_UNIT_USESOURCEFORMAT_APPLY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4*m_h_i*1_2_1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2_1"/>
  <p:tag name="KSO_WM_UNIT_FILL_FORE_SCHEMECOLOR_INDEX" val="5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solid&quot;:{&quot;brightness&quot;:0,&quot;colorType&quot;:1,&quot;foreColorIndex&quot;:5,&quot;transparency&quot;:0.69999998807907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USESOURCEFORMAT_APPLY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4*m_h_i*1_2_2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2_2"/>
  <p:tag name="KSO_WM_UNIT_FILL_FORE_SCHEMECOLOR_INDEX" val="5"/>
  <p:tag name="KSO_WM_UNIT_LINE_FORE_SCHEMECOLOR_INDEX" val="5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LINE_FILL_TYPE" val="2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4*m_h_i*1_1_1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1_1"/>
  <p:tag name="KSO_WM_UNIT_FILL_FORE_SCHEMECOLOR_INDEX" val="5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solid&quot;:{&quot;brightness&quot;:0,&quot;colorType&quot;:1,&quot;foreColorIndex&quot;:5,&quot;transparency&quot;:0.69999998807907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USESOURCEFORMAT_APPLY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4*m_h_i*1_1_2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1_2"/>
  <p:tag name="KSO_WM_UNIT_FILL_FORE_SCHEMECOLOR_INDEX" val="5"/>
  <p:tag name="KSO_WM_UNIT_LINE_FORE_SCHEMECOLOR_INDEX" val="5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LINE_FILL_TYPE" val="2"/>
  <p:tag name="KSO_WM_UNIT_USESOURCEFORMAT_APPLY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4*m_h_i*1_1_3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1_3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0.800000011920929,&quot;transparency&quot;:1}],&quot;type&quot;:2},&quot;shadow&quot;:{&quot;brightness&quot;:0,&quot;colorType&quot;:2,&quot;rgb&quot;:&quot;#1d78fa&quot;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2,&quot;rgb&quot;:&quot;#40404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4"/>
  <p:tag name="KSO_WM_UNIT_FILL_TYPE" val="1"/>
  <p:tag name="KSO_WM_UNIT_LINE_FORE_SCHEMECOLOR_INDEX" val="5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4*m_h_i*1_1_4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1_4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USESOURCEFORMAT_APPLY" val="1"/>
</p:tagLst>
</file>

<file path=ppt/tags/tag1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1_1"/>
  <p:tag name="KSO_WM_UNIT_ID" val="diagram20231459_4*m_h_f*1_1_1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m1-1"/>
  <p:tag name="KSO_WM_UNIT_PRESET_TEXT" val="单击此处输入你的项正文，文字是您思想的提炼，请尽量言简意赅的阐述观点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4*m_h_i*1_3_3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3_3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0.800000011920929,&quot;transparency&quot;:1}],&quot;type&quot;:2},&quot;shadow&quot;:{&quot;brightness&quot;:0,&quot;colorType&quot;:2,&quot;rgb&quot;:&quot;#1d78fa&quot;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2,&quot;rgb&quot;:&quot;#40404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4"/>
  <p:tag name="KSO_WM_UNIT_FILL_TYPE" val="1"/>
  <p:tag name="KSO_WM_UNIT_LINE_FORE_SCHEMECOLOR_INDEX" val="5"/>
  <p:tag name="KSO_WM_UNIT_USESOURCEFORMAT_APPLY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4*m_h_i*1_3_4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3_4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USESOURCEFORMAT_APPLY" val="1"/>
</p:tagLst>
</file>

<file path=ppt/tags/tag2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3_1"/>
  <p:tag name="KSO_WM_UNIT_ID" val="diagram20231459_4*m_h_f*1_3_1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m1-1"/>
  <p:tag name="KSO_WM_UNIT_PRESET_TEXT" val="单击此处输入你的项正文，文字是您思想的提炼，请尽量言简意赅的阐述观点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4*m_h_i*1_5_3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5_3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0.800000011920929,&quot;transparency&quot;:1}],&quot;type&quot;:2},&quot;shadow&quot;:{&quot;brightness&quot;:0,&quot;colorType&quot;:2,&quot;rgb&quot;:&quot;#1d78fa&quot;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2,&quot;rgb&quot;:&quot;#40404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4"/>
  <p:tag name="KSO_WM_UNIT_FILL_TYPE" val="1"/>
  <p:tag name="KSO_WM_UNIT_LINE_FORE_SCHEMECOLOR_INDEX" val="5"/>
  <p:tag name="KSO_WM_UNIT_USESOURCEFORMAT_APPLY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4*m_h_i*1_5_4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5_4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USESOURCEFORMAT_APPLY" val="1"/>
</p:tagLst>
</file>

<file path=ppt/tags/tag2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5_1"/>
  <p:tag name="KSO_WM_UNIT_ID" val="diagram20231459_4*m_h_f*1_5_1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m1-1"/>
  <p:tag name="KSO_WM_UNIT_PRESET_TEXT" val="单击此处输入你的项正文，文字是您思想的提炼，请尽量言简意赅的阐述观点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4*m_h_i*1_2_3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2_3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0.800000011920929,&quot;transparency&quot;:1}],&quot;type&quot;:2},&quot;shadow&quot;:{&quot;brightness&quot;:0,&quot;colorType&quot;:2,&quot;rgb&quot;:&quot;#1d78fa&quot;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2,&quot;rgb&quot;:&quot;#40404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4"/>
  <p:tag name="KSO_WM_UNIT_FILL_TYPE" val="1"/>
  <p:tag name="KSO_WM_UNIT_LINE_FORE_SCHEMECOLOR_INDEX" val="5"/>
  <p:tag name="KSO_WM_UNIT_USESOURCEFORMAT_APPLY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4*m_h_i*1_2_4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2_4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USESOURCEFORMAT_APPLY" val="1"/>
</p:tagLst>
</file>

<file path=ppt/tags/tag2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2_1"/>
  <p:tag name="KSO_WM_UNIT_ID" val="diagram20231459_4*m_h_f*1_2_1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m1-1"/>
  <p:tag name="KSO_WM_UNIT_PRESET_TEXT" val="单击此处输入你的项正文，文字是您思想的提炼，请尽量言简意赅的阐述观点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4*m_h_i*1_4_3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4_3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solid&quot;:{&quot;brightness&quot;:0,&quot;colorType&quot;:1,&quot;foreColorIndex&quot;:14,&quot;transparency&quot;:0},&quot;type&quot;:1},&quot;glow&quot;:{&quot;colorType&quot;:0},&quot;line&quot;:{&quot;gradient&quot;:[{&quot;brightness&quot;:0,&quot;colorType&quot;:1,&quot;foreColorIndex&quot;:5,&quot;pos&quot;:0,&quot;transparency&quot;:0},{&quot;brightness&quot;:0,&quot;colorType&quot;:1,&quot;foreColorIndex&quot;:5,&quot;pos&quot;:0.800000011920929,&quot;transparency&quot;:1}],&quot;type&quot;:2},&quot;shadow&quot;:{&quot;brightness&quot;:0,&quot;colorType&quot;:2,&quot;rgb&quot;:&quot;#1d78fa&quot;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2,&quot;rgb&quot;:&quot;#40404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4"/>
  <p:tag name="KSO_WM_UNIT_FILL_TYPE" val="1"/>
  <p:tag name="KSO_WM_UNIT_LINE_FORE_SCHEMECOLOR_INDEX" val="5"/>
  <p:tag name="KSO_WM_UNIT_USESOURCEFORMAT_APPLY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4*m_h_i*1_4_4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4_4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USESOURCEFORMAT_APPLY" val="1"/>
</p:tagLst>
</file>

<file path=ppt/tags/tag3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4_1"/>
  <p:tag name="KSO_WM_UNIT_ID" val="diagram20231459_4*m_h_f*1_4_1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m1-1"/>
  <p:tag name="KSO_WM_UNIT_PRESET_TEXT" val="单击此处输入你的项正文，文字是您思想的提炼，请尽量言简意赅的阐述观点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349999994039535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32.xml><?xml version="1.0" encoding="utf-8"?>
<p:tagLst xmlns:p="http://schemas.openxmlformats.org/presentationml/2006/main">
  <p:tag name="KSO_WM_SLIDE_ID" val="diagram20231459_5"/>
  <p:tag name="KSO_WM_TEMPLATE_SUBCATEGORY" val="0"/>
  <p:tag name="KSO_WM_TEMPLATE_MASTER_TYPE" val="0"/>
  <p:tag name="KSO_WM_TEMPLATE_COLOR_TYPE" val="0"/>
  <p:tag name="KSO_WM_SLIDE_ITEM_CNT" val="6"/>
  <p:tag name="KSO_WM_SLIDE_INDEX" val="5"/>
  <p:tag name="KSO_WM_TAG_VERSION" val="3.0"/>
  <p:tag name="KSO_WM_BEAUTIFY_FLAG" val="#wm#"/>
  <p:tag name="KSO_WM_TEMPLATE_CATEGORY" val="diagram"/>
  <p:tag name="KSO_WM_TEMPLATE_INDEX" val="20231459"/>
  <p:tag name="KSO_WM_SLIDE_TYPE" val="text"/>
  <p:tag name="KSO_WM_SLIDE_SUBTYPE" val="diag"/>
  <p:tag name="KSO_WM_SLIDE_SIZE" val="844.407*346.994"/>
  <p:tag name="KSO_WM_SLIDE_POSITION" val="57.8257*137.033"/>
  <p:tag name="KSO_WM_SLIDE_LAYOUT" val="a_m"/>
  <p:tag name="KSO_WM_SLIDE_LAYOUT_CNT" val="1_1"/>
  <p:tag name="KSO_WM_SPECIAL_SOURCE" val="bdnull"/>
  <p:tag name="KSO_WM_DIAGRAM_GROUP_CODE" val="m1-1"/>
  <p:tag name="KSO_WM_SLIDE_DIAGTYPE" val="m"/>
</p:tagLst>
</file>

<file path=ppt/tags/tag33.xml><?xml version="1.0" encoding="utf-8"?>
<p:tagLst xmlns:p="http://schemas.openxmlformats.org/presentationml/2006/main">
  <p:tag name="KSO_WM_BEAUTIFY_FLAG" val="#wm#"/>
  <p:tag name="KSO_WM_TEMPLATE_CATEGORY" val="diagram"/>
  <p:tag name="KSO_WM_TEMPLATE_INDEX" val="20231459"/>
</p:tagLst>
</file>

<file path=ppt/tags/tag34.xml><?xml version="1.0" encoding="utf-8"?>
<p:tagLst xmlns:p="http://schemas.openxmlformats.org/presentationml/2006/main">
  <p:tag name="KSO_WM_BEAUTIFY_FLAG" val="#wm#"/>
  <p:tag name="KSO_WM_TEMPLATE_CATEGORY" val="diagram"/>
  <p:tag name="KSO_WM_TEMPLATE_INDEX" val="20231459"/>
</p:tagLst>
</file>

<file path=ppt/tags/tag35.xml><?xml version="1.0" encoding="utf-8"?>
<p:tagLst xmlns:p="http://schemas.openxmlformats.org/presentationml/2006/main">
  <p:tag name="KSO_WM_BEAUTIFY_FLAG" val="#wm#"/>
  <p:tag name="KSO_WM_TEMPLATE_CATEGORY" val="diagram"/>
  <p:tag name="KSO_WM_TEMPLATE_INDEX" val="20231459"/>
</p:tagLst>
</file>

<file path=ppt/tags/tag36.xml><?xml version="1.0" encoding="utf-8"?>
<p:tagLst xmlns:p="http://schemas.openxmlformats.org/presentationml/2006/main">
  <p:tag name="KSO_WM_BEAUTIFY_FLAG" val="#wm#"/>
  <p:tag name="KSO_WM_TEMPLATE_CATEGORY" val="diagram"/>
  <p:tag name="KSO_WM_TEMPLATE_INDEX" val="20231459"/>
</p:tagLst>
</file>

<file path=ppt/tags/tag37.xml><?xml version="1.0" encoding="utf-8"?>
<p:tagLst xmlns:p="http://schemas.openxmlformats.org/presentationml/2006/main">
  <p:tag name="TABLE_ENDDRAG_ORIGIN_RECT" val="543*419"/>
  <p:tag name="TABLE_ENDDRAG_RECT" val="167*62*543*419"/>
</p:tagLst>
</file>

<file path=ppt/tags/tag38.xml><?xml version="1.0" encoding="utf-8"?>
<p:tagLst xmlns:p="http://schemas.openxmlformats.org/presentationml/2006/main">
  <p:tag name="resource_record_key" val="{&quot;13&quot;:[4364974]}"/>
  <p:tag name="commondata" val="eyJoZGlkIjoiZjhmMTk0ZTYxZmVlZWZmNWExYmVlNjBiMjRjNTdiODkifQ==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5*a*1"/>
  <p:tag name="KSO_WM_TEMPLATE_CATEGORY" val="diagram"/>
  <p:tag name="KSO_WM_TEMPLATE_INDEX" val="20231459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30"/>
  <p:tag name="KSO_WM_DIAGRAM_GROUP_CODE" val="m1-1"/>
  <p:tag name="KSO_WM_UNIT_TYPE" val="a"/>
  <p:tag name="KSO_WM_UNIT_INDEX" val="1"/>
  <p:tag name="KSO_WM_UNIT_PRESET_TEXT" val="单击此处添加标题"/>
  <p:tag name="KSO_WM_UNIT_TEXT_FILL_FORE_SCHEMECOLOR_INDEX" val="5"/>
  <p:tag name="KSO_WM_UNIT_TEXT_FILL_TYPE" val="1"/>
  <p:tag name="KSO_WM_UNIT_USESOURCEFORMAT_APPLY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4*m_i*1_1"/>
  <p:tag name="KSO_WM_TEMPLATE_CATEGORY" val="diagram"/>
  <p:tag name="KSO_WM_TEMPLATE_INDEX" val="20231459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i"/>
  <p:tag name="KSO_WM_UNIT_INDEX" val="1_1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0.5400000214576721,&quot;transparency&quot;:0},{&quot;brightness&quot;:0,&quot;colorType&quot;:1,&quot;foreColorIndex&quot;:5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USESOURCEFORMAT_APPLY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4*m_h_i*1_5_1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5_1"/>
  <p:tag name="KSO_WM_UNIT_FILL_FORE_SCHEMECOLOR_INDEX" val="5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solid&quot;:{&quot;brightness&quot;:0,&quot;colorType&quot;:1,&quot;foreColorIndex&quot;:5,&quot;transparency&quot;:0.69999998807907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USESOURCEFORMAT_APPLY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4*m_h_i*1_5_2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5_2"/>
  <p:tag name="KSO_WM_UNIT_FILL_FORE_SCHEMECOLOR_INDEX" val="5"/>
  <p:tag name="KSO_WM_UNIT_LINE_FORE_SCHEMECOLOR_INDEX" val="5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LINE_FILL_TYPE" val="2"/>
  <p:tag name="KSO_WM_UNIT_USESOURCEFORMAT_APPLY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459_4*m_h_i*1_4_1"/>
  <p:tag name="KSO_WM_TEMPLATE_CATEGORY" val="diagram"/>
  <p:tag name="KSO_WM_TEMPLATE_INDEX" val="20231459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h_i"/>
  <p:tag name="KSO_WM_UNIT_INDEX" val="1_4_1"/>
  <p:tag name="KSO_WM_UNIT_FILL_FORE_SCHEMECOLOR_INDEX" val="5"/>
  <p:tag name="KSO_WM_DIAGRAM_MAX_ITEMCNT" val="6"/>
  <p:tag name="KSO_WM_DIAGRAM_MIN_ITEMCNT" val="2"/>
  <p:tag name="KSO_WM_DIAGRAM_VIRTUALLY_FRAME" val="{&quot;height&quot;:346.9937007874015,&quot;left&quot;:47.913818897637796,&quot;top&quot;:137.02496062992128,&quot;width&quot;:863.7165354330709}"/>
  <p:tag name="KSO_WM_DIAGRAM_COLOR_MATCH_VALUE" val="{&quot;shape&quot;:{&quot;fill&quot;:{&quot;solid&quot;:{&quot;brightness&quot;:0,&quot;colorType&quot;:1,&quot;foreColorIndex&quot;:5,&quot;transparency&quot;:0.69999998807907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USESOURCEFORMAT_APPLY" val="1"/>
</p:tagLst>
</file>

<file path=ppt/theme/theme1.xml><?xml version="1.0" encoding="utf-8"?>
<a:theme xmlns:a="http://schemas.openxmlformats.org/drawingml/2006/main" name="1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988</Words>
  <Application>WPS 演示</Application>
  <PresentationFormat>宽屏</PresentationFormat>
  <Paragraphs>185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Calibri</vt:lpstr>
      <vt:lpstr>Arial Unicode MS</vt:lpstr>
      <vt:lpstr>1_WPS</vt:lpstr>
      <vt:lpstr>PowerPoint 演示文稿</vt:lpstr>
      <vt:lpstr>流程</vt:lpstr>
      <vt:lpstr>1.背景介绍</vt:lpstr>
      <vt:lpstr>2.小组作品展示</vt:lpstr>
      <vt:lpstr>3.选出你喜爱的作品</vt:lpstr>
      <vt:lpstr>4.最佳小组</vt:lpstr>
      <vt:lpstr>PowerPoint 演示文稿</vt:lpstr>
      <vt:lpstr>感谢观看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顾飞机</cp:lastModifiedBy>
  <cp:revision>7</cp:revision>
  <dcterms:created xsi:type="dcterms:W3CDTF">2023-08-09T12:44:00Z</dcterms:created>
  <dcterms:modified xsi:type="dcterms:W3CDTF">2024-05-25T05:55:43Z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2052-12.1.0.16388</vt:lpwstr>
  </property>
</Properties>
</file>