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9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970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971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972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973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9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 fontScale="97727"/>
          </a:bodyPr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15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489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4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2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29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3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3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4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 fontScale="97500"/>
          </a:bodyPr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45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9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50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51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5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5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5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56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rmAutofit fontScale="91667" lnSpcReduction="10000"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957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5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rmAutofit fontScale="91667" lnSpcReduction="10000"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95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6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6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6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20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21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22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3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64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965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96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6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6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3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934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8935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93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93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93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28" name="Connector 2"/>
          <p:cNvCxnSpPr/>
          <p:nvPr/>
        </p:nvCxnSpPr>
        <p:spPr>
          <a:xfrm flipH="1" flipV="1">
            <a:off x="9243694" y="10737865"/>
            <a:ext cx="381261" cy="1037083"/>
          </a:xfrm>
          <a:prstGeom prst="line">
            <a:avLst/>
          </a:prstGeom>
          <a:ln w="2540">
            <a:solidFill>
              <a:schemeClr val="lt1"/>
            </a:solidFill>
            <a:prstDash val="solid"/>
            <a:headEnd type="none"/>
            <a:tailEnd type="none"/>
          </a:ln>
        </p:spPr>
        <p:style>
          <a:lnRef idx="0">
            <a:schemeClr val="lt1"/>
          </a:lnRef>
          <a:fillRef idx="1">
            <a:schemeClr val="lt1"/>
          </a:fillRef>
          <a:effectRef idx="0">
            <a:schemeClr val="lt1"/>
          </a:effectRef>
          <a:fontRef idx="minor">
            <a:schemeClr val="lt1"/>
          </a:fontRef>
        </p:style>
      </p:cxnSp>
      <p:cxnSp>
        <p:nvCxnSpPr>
          <p:cNvPr id="3145729" name="Connector 3"/>
          <p:cNvCxnSpPr/>
          <p:nvPr/>
        </p:nvCxnSpPr>
        <p:spPr>
          <a:xfrm flipH="1">
            <a:off x="9702511" y="10760075"/>
            <a:ext cx="288151" cy="1985500"/>
          </a:xfrm>
          <a:prstGeom prst="line">
            <a:avLst/>
          </a:prstGeom>
          <a:ln w="2540">
            <a:solidFill>
              <a:schemeClr val="lt1"/>
            </a:solidFill>
            <a:prstDash val="solid"/>
            <a:headEnd type="none"/>
            <a:tailEnd type="none"/>
          </a:ln>
        </p:spPr>
        <p:style>
          <a:lnRef idx="0">
            <a:schemeClr val="lt1"/>
          </a:lnRef>
          <a:fillRef idx="1">
            <a:schemeClr val="lt1"/>
          </a:fillRef>
          <a:effectRef idx="0">
            <a:schemeClr val="lt1"/>
          </a:effectRef>
          <a:fontRef idx="minor">
            <a:schemeClr val="lt1"/>
          </a:fontRef>
        </p:style>
      </p:cxnSp>
      <p:sp>
        <p:nvSpPr>
          <p:cNvPr id="1048584" name="TextBox 4"/>
          <p:cNvSpPr txBox="1"/>
          <p:nvPr/>
        </p:nvSpPr>
        <p:spPr>
          <a:xfrm>
            <a:off x="3702710" y="1308257"/>
            <a:ext cx="4881433" cy="1420727"/>
          </a:xfrm>
          <a:prstGeom prst="rect">
            <a:avLst/>
          </a:prstGeom>
        </p:spPr>
        <p:txBody>
          <a:bodyPr vert="horz" wrap="square" lIns="91440" tIns="45720" rIns="91440" bIns="45720" rtlCol="0" anchor="b" anchorCtr="1">
            <a:noAutofit/>
          </a:bodyPr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4050" b="1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江苏理工大学平面图简介</a:t>
            </a:r>
            <a:endParaRPr lang="en-US" sz="4050" b="1">
              <a:solidFill>
                <a:srgbClr val="FFFE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585" name="TextBox 5"/>
          <p:cNvSpPr txBox="1"/>
          <p:nvPr/>
        </p:nvSpPr>
        <p:spPr>
          <a:xfrm>
            <a:off x="4704397" y="3288030"/>
            <a:ext cx="2783205" cy="4343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汇报人：</a:t>
            </a:r>
            <a:r>
              <a:rPr lang="zh-CN" altLang="zh-CN" sz="202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伍</a:t>
            </a:r>
            <a:r>
              <a:rPr lang="zh-CN" altLang="zh-CN" sz="202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予</a:t>
            </a:r>
            <a:r>
              <a:rPr lang="zh-CN" altLang="zh-CN" sz="202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欣</a:t>
            </a:r>
            <a:endParaRPr lang="zh-CN" altLang="en-US"/>
          </a:p>
        </p:txBody>
      </p:sp>
      <p:sp>
        <p:nvSpPr>
          <p:cNvPr id="1048586" name="TextBox 6"/>
          <p:cNvSpPr txBox="1"/>
          <p:nvPr/>
        </p:nvSpPr>
        <p:spPr>
          <a:xfrm>
            <a:off x="4704397" y="3754755"/>
            <a:ext cx="2783205" cy="43434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025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2024-05-27</a:t>
            </a:r>
            <a:endParaRPr lang="en-US" sz="2025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Freeform 3"/>
          <p:cNvSpPr/>
          <p:nvPr/>
        </p:nvSpPr>
        <p:spPr>
          <a:xfrm>
            <a:off x="539110" y="148837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048756" name="TextBox 4"/>
          <p:cNvSpPr txBox="1"/>
          <p:nvPr/>
        </p:nvSpPr>
        <p:spPr>
          <a:xfrm>
            <a:off x="739477" y="1370655"/>
            <a:ext cx="1111026" cy="1695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57" name="Freeform 5"/>
          <p:cNvSpPr/>
          <p:nvPr/>
        </p:nvSpPr>
        <p:spPr>
          <a:xfrm>
            <a:off x="539110" y="3205847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048758" name="TextBox 6"/>
          <p:cNvSpPr txBox="1"/>
          <p:nvPr/>
        </p:nvSpPr>
        <p:spPr>
          <a:xfrm>
            <a:off x="739477" y="3088125"/>
            <a:ext cx="1111026" cy="1695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59" name="Freeform 7"/>
          <p:cNvSpPr/>
          <p:nvPr/>
        </p:nvSpPr>
        <p:spPr>
          <a:xfrm>
            <a:off x="539110" y="4984278"/>
            <a:ext cx="1511760" cy="1373901"/>
          </a:xfrm>
          <a:custGeom>
            <a:avLst/>
            <a:gdLst/>
            <a:ahLst/>
            <a:cxnLst/>
            <a:rect l="l" t="t" r="r" b="b"/>
            <a:pathLst>
              <a:path w="1181062" h="1073360">
                <a:moveTo>
                  <a:pt x="0" y="0"/>
                </a:moveTo>
                <a:lnTo>
                  <a:pt x="1046892" y="0"/>
                </a:lnTo>
                <a:quadBezTo>
                  <a:pt x="1181062" y="0"/>
                  <a:pt x="1181062" y="134170"/>
                </a:quadBezTo>
                <a:lnTo>
                  <a:pt x="1181062" y="1073360"/>
                </a:lnTo>
                <a:lnTo>
                  <a:pt x="134170" y="1073360"/>
                </a:lnTo>
                <a:quadBezTo>
                  <a:pt x="0" y="1073360"/>
                  <a:pt x="0" y="939190"/>
                </a:quadBez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</p:spPr>
      </p:sp>
      <p:sp>
        <p:nvSpPr>
          <p:cNvPr id="1048760" name="TextBox 8"/>
          <p:cNvSpPr txBox="1"/>
          <p:nvPr/>
        </p:nvSpPr>
        <p:spPr>
          <a:xfrm>
            <a:off x="739477" y="4866556"/>
            <a:ext cx="1111026" cy="1695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sz="577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sz="577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61" name="TextBox 9"/>
          <p:cNvSpPr txBox="1"/>
          <p:nvPr/>
        </p:nvSpPr>
        <p:spPr>
          <a:xfrm>
            <a:off x="2248535" y="1715158"/>
            <a:ext cx="4235703" cy="13906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校园内设有现代化体育馆，提供篮球、羽毛球、游泳等多种运动项目场地，满足学生体育锻炼需求。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62" name="TextBox 10"/>
          <p:cNvSpPr txBox="1"/>
          <p:nvPr/>
        </p:nvSpPr>
        <p:spPr>
          <a:xfrm>
            <a:off x="2248535" y="1250513"/>
            <a:ext cx="4219575" cy="666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体育馆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63" name="TextBox 11"/>
          <p:cNvSpPr txBox="1"/>
          <p:nvPr/>
        </p:nvSpPr>
        <p:spPr>
          <a:xfrm>
            <a:off x="2248535" y="3368732"/>
            <a:ext cx="4235703" cy="10096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图书馆作为校园文化的重要载体，提供丰富的藏书与电子资源，是学生学习与自修的理想场所。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64" name="TextBox 12"/>
          <p:cNvSpPr txBox="1"/>
          <p:nvPr/>
        </p:nvSpPr>
        <p:spPr>
          <a:xfrm>
            <a:off x="2248535" y="2928472"/>
            <a:ext cx="4219575" cy="666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图书馆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65" name="TextBox 13"/>
          <p:cNvSpPr txBox="1"/>
          <p:nvPr/>
        </p:nvSpPr>
        <p:spPr>
          <a:xfrm>
            <a:off x="2248535" y="5134585"/>
            <a:ext cx="4235703" cy="13906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文化活动中心定期举办各类文艺演出、讲座与展览等活动，丰富学生课余文化生活，提升文化素养。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66" name="TextBox 14"/>
          <p:cNvSpPr txBox="1"/>
          <p:nvPr/>
        </p:nvSpPr>
        <p:spPr>
          <a:xfrm>
            <a:off x="2248535" y="4694325"/>
            <a:ext cx="4219575" cy="666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文化活动中心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8" name="Group 15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767" name="AutoShape 16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68" name="AutoShape 17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69" name="AutoShape 18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70" name="AutoShape 19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71" name="AutoShape 20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72" name="AutoShape 21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73" name="AutoShape 22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74" name="AutoShape 23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75" name="AutoShape 24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76" name="AutoShape 25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77" name="AutoShape 26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78" name="AutoShape 27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79" name="AutoShape 28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80" name="AutoShape 29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81" name="AutoShape 30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82" name="AutoShape 31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83" name="AutoShape 32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84" name="AutoShape 33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85" name="AutoShape 34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86" name="AutoShape 35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87" name="TextBox 36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文体活动场所配套设施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2097159" name="图片 2097158"/>
          <p:cNvPicPr/>
          <p:nvPr/>
        </p:nvPicPr>
        <p:blipFill>
          <a:blip r:embed="rId2"/>
          <a:stretch>
            <a:fillRect/>
          </a:stretch>
        </p:blipFill>
        <p:spPr>
          <a:xfrm>
            <a:off x="7758041" y="380184"/>
            <a:ext cx="5069911" cy="3005055"/>
          </a:xfrm>
          <a:prstGeom prst="rect">
            <a:avLst/>
          </a:prstGeom>
        </p:spPr>
      </p:pic>
      <p:pic>
        <p:nvPicPr>
          <p:cNvPr id="2097160" name="图片 2097159"/>
          <p:cNvPicPr/>
          <p:nvPr/>
        </p:nvPicPr>
        <p:blipFill>
          <a:blip r:embed="rId3"/>
          <a:stretch>
            <a:fillRect/>
          </a:stretch>
        </p:blipFill>
        <p:spPr>
          <a:xfrm>
            <a:off x="7790716" y="3723502"/>
            <a:ext cx="4401284" cy="28221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8" name="TextBox 2"/>
          <p:cNvSpPr txBox="1"/>
          <p:nvPr/>
        </p:nvSpPr>
        <p:spPr>
          <a:xfrm>
            <a:off x="3133474" y="2900242"/>
            <a:ext cx="1832478" cy="96385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p>
            <a:pPr algn="ctr">
              <a:lnSpc>
                <a:spcPct val="100000"/>
              </a:lnSpc>
            </a:pPr>
            <a:r>
              <a:rPr lang="en-US" sz="3000" b="1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</a:t>
            </a:r>
            <a:endParaRPr lang="en-US" sz="3000" b="1">
              <a:solidFill>
                <a:srgbClr val="FFFE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89" name="TextBox 3"/>
          <p:cNvSpPr txBox="1"/>
          <p:nvPr/>
        </p:nvSpPr>
        <p:spPr>
          <a:xfrm>
            <a:off x="5162849" y="2700179"/>
            <a:ext cx="6534938" cy="70104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绿化景观与休闲空间平面图</a:t>
            </a:r>
            <a:endParaRPr lang="en-US" sz="3600">
              <a:solidFill>
                <a:schemeClr val="accent3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0" name="AutoShape 2"/>
          <p:cNvSpPr/>
          <p:nvPr/>
        </p:nvSpPr>
        <p:spPr>
          <a:xfrm>
            <a:off x="-3574882" y="1165346"/>
            <a:ext cx="5016408" cy="5733525"/>
          </a:xfrm>
          <a:prstGeom prst="parallelogram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2097161" name="Picture 3"/>
          <p:cNvPicPr>
            <a:picLocks noChangeAspect="1"/>
          </p:cNvPicPr>
          <p:nvPr/>
        </p:nvPicPr>
        <p:blipFill>
          <a:blip r:embed="rId2">
            <a:alphaModFix amt="70000"/>
          </a:blip>
          <a:srcRect l="21875" r="21875"/>
          <a:stretch>
            <a:fillRect/>
          </a:stretch>
        </p:blipFill>
        <p:spPr>
          <a:xfrm>
            <a:off x="161995" y="1165346"/>
            <a:ext cx="4300144" cy="5733525"/>
          </a:xfrm>
          <a:prstGeom prst="parallelogram">
            <a:avLst/>
          </a:prstGeom>
        </p:spPr>
      </p:pic>
      <p:sp>
        <p:nvSpPr>
          <p:cNvPr id="1048791" name="TextBox 4"/>
          <p:cNvSpPr txBox="1"/>
          <p:nvPr/>
        </p:nvSpPr>
        <p:spPr>
          <a:xfrm>
            <a:off x="5272221" y="1165346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生态优先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92" name="AutoShape 5"/>
          <p:cNvSpPr/>
          <p:nvPr/>
        </p:nvSpPr>
        <p:spPr>
          <a:xfrm>
            <a:off x="3908867" y="1360418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793" name="AutoShape 6"/>
          <p:cNvSpPr/>
          <p:nvPr/>
        </p:nvSpPr>
        <p:spPr>
          <a:xfrm>
            <a:off x="4351619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794" name="AutoShape 7"/>
          <p:cNvSpPr/>
          <p:nvPr/>
        </p:nvSpPr>
        <p:spPr>
          <a:xfrm>
            <a:off x="3633815" y="1360418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795" name="TextBox 8"/>
          <p:cNvSpPr txBox="1"/>
          <p:nvPr/>
        </p:nvSpPr>
        <p:spPr>
          <a:xfrm>
            <a:off x="3810637" y="1233134"/>
            <a:ext cx="799698" cy="8191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96" name="TextBox 9"/>
          <p:cNvSpPr txBox="1"/>
          <p:nvPr/>
        </p:nvSpPr>
        <p:spPr>
          <a:xfrm>
            <a:off x="5272221" y="1692114"/>
            <a:ext cx="6124237" cy="10096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校园绿化整体规划以生态优先为原则，注重保护生态环境，构建和谐的校园生态系统。通过科学合理的植物配置，营造宜人的校园环境。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97" name="TextBox 10"/>
          <p:cNvSpPr txBox="1"/>
          <p:nvPr/>
        </p:nvSpPr>
        <p:spPr>
          <a:xfrm>
            <a:off x="4832636" y="2904135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人文关怀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98" name="AutoShape 11"/>
          <p:cNvSpPr/>
          <p:nvPr/>
        </p:nvSpPr>
        <p:spPr>
          <a:xfrm>
            <a:off x="3469283" y="3099207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799" name="AutoShape 12"/>
          <p:cNvSpPr/>
          <p:nvPr/>
        </p:nvSpPr>
        <p:spPr>
          <a:xfrm>
            <a:off x="3912035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00" name="AutoShape 13"/>
          <p:cNvSpPr/>
          <p:nvPr/>
        </p:nvSpPr>
        <p:spPr>
          <a:xfrm>
            <a:off x="3194231" y="3099207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01" name="TextBox 14"/>
          <p:cNvSpPr txBox="1"/>
          <p:nvPr/>
        </p:nvSpPr>
        <p:spPr>
          <a:xfrm>
            <a:off x="3249042" y="2971923"/>
            <a:ext cx="1102577" cy="819149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02" name="TextBox 15"/>
          <p:cNvSpPr txBox="1"/>
          <p:nvPr/>
        </p:nvSpPr>
        <p:spPr>
          <a:xfrm>
            <a:off x="4832636" y="3430903"/>
            <a:ext cx="6124237" cy="10096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在绿化规划中融入人文关怀理念，关注师生的心理需求和审美感受。通过设置不同主题的景观节点，丰富校园的文化内涵，提升师生的归属感。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03" name="TextBox 16"/>
          <p:cNvSpPr txBox="1"/>
          <p:nvPr/>
        </p:nvSpPr>
        <p:spPr>
          <a:xfrm>
            <a:off x="4431562" y="4642924"/>
            <a:ext cx="6288526" cy="755904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40000"/>
              </a:lnSpc>
            </a:pPr>
            <a:r>
              <a:rPr lang="en-US" sz="23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可持续发展</a:t>
            </a:r>
            <a:endParaRPr lang="en-US" sz="23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04" name="AutoShape 17"/>
          <p:cNvSpPr/>
          <p:nvPr/>
        </p:nvSpPr>
        <p:spPr>
          <a:xfrm>
            <a:off x="3068208" y="4837996"/>
            <a:ext cx="701468" cy="550104"/>
          </a:xfrm>
          <a:prstGeom prst="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05" name="AutoShape 18"/>
          <p:cNvSpPr/>
          <p:nvPr/>
        </p:nvSpPr>
        <p:spPr>
          <a:xfrm>
            <a:off x="3510960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06" name="AutoShape 19"/>
          <p:cNvSpPr/>
          <p:nvPr/>
        </p:nvSpPr>
        <p:spPr>
          <a:xfrm>
            <a:off x="2793156" y="4837996"/>
            <a:ext cx="550104" cy="550104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07" name="TextBox 20"/>
          <p:cNvSpPr txBox="1"/>
          <p:nvPr/>
        </p:nvSpPr>
        <p:spPr>
          <a:xfrm>
            <a:off x="2878500" y="4710712"/>
            <a:ext cx="1115711" cy="8191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2325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08" name="TextBox 21"/>
          <p:cNvSpPr txBox="1"/>
          <p:nvPr/>
        </p:nvSpPr>
        <p:spPr>
          <a:xfrm>
            <a:off x="4431562" y="5169692"/>
            <a:ext cx="6124237" cy="10096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校园绿化规划遵循可持续发展理念，注重资源的合理利用和节约。选择适应性强的植物品种，降低维护成本，实现绿化建设的可持续发展。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1" name="Group 22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809" name="AutoShape 23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10" name="AutoShape 24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11" name="AutoShape 25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12" name="AutoShape 26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13" name="AutoShape 27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14" name="AutoShape 28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15" name="AutoShape 29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16" name="AutoShape 30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17" name="AutoShape 31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18" name="AutoShape 32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19" name="AutoShape 33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20" name="AutoShape 34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21" name="AutoShape 35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22" name="AutoShape 36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23" name="AutoShape 37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24" name="AutoShape 38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25" name="AutoShape 39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26" name="AutoShape 40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27" name="AutoShape 41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28" name="AutoShape 42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29" name="TextBox 43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校园绿化整体规划设计理念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2"/>
          <p:cNvGrpSpPr/>
          <p:nvPr/>
        </p:nvGrpSpPr>
        <p:grpSpPr>
          <a:xfrm rot="0">
            <a:off x="1103852" y="4838783"/>
            <a:ext cx="10266726" cy="1333500"/>
            <a:chOff x="1103852" y="4838783"/>
            <a:chExt cx="10266726" cy="1333500"/>
          </a:xfrm>
        </p:grpSpPr>
        <p:sp>
          <p:nvSpPr>
            <p:cNvPr id="1048830" name="AutoShape 3"/>
            <p:cNvSpPr/>
            <p:nvPr/>
          </p:nvSpPr>
          <p:spPr>
            <a:xfrm>
              <a:off x="2377205" y="4838783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1048831" name="Freeform 4"/>
            <p:cNvSpPr/>
            <p:nvPr/>
          </p:nvSpPr>
          <p:spPr>
            <a:xfrm rot="10800000">
              <a:off x="1103852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048832" name="Freeform 5"/>
            <p:cNvSpPr/>
            <p:nvPr/>
          </p:nvSpPr>
          <p:spPr>
            <a:xfrm rot="10800000">
              <a:off x="9159730" y="4838783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54" name="Group 6"/>
          <p:cNvGrpSpPr/>
          <p:nvPr/>
        </p:nvGrpSpPr>
        <p:grpSpPr>
          <a:xfrm rot="0">
            <a:off x="1031730" y="3081147"/>
            <a:ext cx="10266726" cy="1333500"/>
            <a:chOff x="1031730" y="3081147"/>
            <a:chExt cx="10266726" cy="1333500"/>
          </a:xfrm>
        </p:grpSpPr>
        <p:sp>
          <p:nvSpPr>
            <p:cNvPr id="1048833" name="AutoShape 7"/>
            <p:cNvSpPr/>
            <p:nvPr/>
          </p:nvSpPr>
          <p:spPr>
            <a:xfrm>
              <a:off x="2305083" y="3081147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1048834" name="Freeform 8"/>
            <p:cNvSpPr/>
            <p:nvPr/>
          </p:nvSpPr>
          <p:spPr>
            <a:xfrm rot="10800000">
              <a:off x="1031730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1048835" name="Freeform 9"/>
            <p:cNvSpPr/>
            <p:nvPr/>
          </p:nvSpPr>
          <p:spPr>
            <a:xfrm rot="10800000">
              <a:off x="9087608" y="3081147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55" name="Group 10"/>
          <p:cNvGrpSpPr/>
          <p:nvPr/>
        </p:nvGrpSpPr>
        <p:grpSpPr>
          <a:xfrm rot="0">
            <a:off x="1103852" y="1348302"/>
            <a:ext cx="10266726" cy="1333500"/>
            <a:chOff x="1103852" y="1348302"/>
            <a:chExt cx="10266726" cy="1333500"/>
          </a:xfrm>
        </p:grpSpPr>
        <p:sp>
          <p:nvSpPr>
            <p:cNvPr id="1048836" name="AutoShape 11"/>
            <p:cNvSpPr/>
            <p:nvPr/>
          </p:nvSpPr>
          <p:spPr>
            <a:xfrm>
              <a:off x="2377205" y="1348302"/>
              <a:ext cx="8305833" cy="13335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  <p:sp>
          <p:nvSpPr>
            <p:cNvPr id="1048837" name="Freeform 12"/>
            <p:cNvSpPr/>
            <p:nvPr/>
          </p:nvSpPr>
          <p:spPr>
            <a:xfrm rot="10800000">
              <a:off x="1103852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alpha val="100000"/>
              </a:schemeClr>
            </a:solidFill>
          </p:spPr>
        </p:sp>
        <p:sp>
          <p:nvSpPr>
            <p:cNvPr id="1048838" name="Freeform 13"/>
            <p:cNvSpPr/>
            <p:nvPr/>
          </p:nvSpPr>
          <p:spPr>
            <a:xfrm rot="10800000">
              <a:off x="9159730" y="1348302"/>
              <a:ext cx="2210848" cy="1333500"/>
            </a:xfrm>
            <a:custGeom>
              <a:avLst/>
              <a:gdLst/>
              <a:ahLst/>
              <a:cxnLst/>
              <a:rect l="l" t="t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chemeClr val="accent1">
                <a:lumMod val="20000"/>
                <a:lumOff val="80000"/>
                <a:alpha val="100000"/>
              </a:schemeClr>
            </a:solidFill>
          </p:spPr>
        </p:sp>
      </p:grpSp>
      <p:grpSp>
        <p:nvGrpSpPr>
          <p:cNvPr id="56" name="Group 14"/>
          <p:cNvGrpSpPr/>
          <p:nvPr/>
        </p:nvGrpSpPr>
        <p:grpSpPr>
          <a:xfrm rot="0">
            <a:off x="9997333" y="3400044"/>
            <a:ext cx="685705" cy="695706"/>
            <a:chOff x="9997333" y="3400044"/>
            <a:chExt cx="685705" cy="695706"/>
          </a:xfrm>
        </p:grpSpPr>
        <p:sp>
          <p:nvSpPr>
            <p:cNvPr id="1048839" name="Freeform 15"/>
            <p:cNvSpPr/>
            <p:nvPr/>
          </p:nvSpPr>
          <p:spPr>
            <a:xfrm>
              <a:off x="10034290" y="3847243"/>
              <a:ext cx="87725" cy="163068"/>
            </a:xfrm>
            <a:custGeom>
              <a:avLst/>
              <a:gdLst/>
              <a:ahLst/>
              <a:cxnLst/>
              <a:rect l="l" t="t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048840" name="Freeform 16"/>
            <p:cNvSpPr/>
            <p:nvPr/>
          </p:nvSpPr>
          <p:spPr>
            <a:xfrm>
              <a:off x="10177260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048841" name="Freeform 17"/>
            <p:cNvSpPr/>
            <p:nvPr/>
          </p:nvSpPr>
          <p:spPr>
            <a:xfrm>
              <a:off x="10320231" y="3757422"/>
              <a:ext cx="87725" cy="252984"/>
            </a:xfrm>
            <a:custGeom>
              <a:avLst/>
              <a:gdLst/>
              <a:ahLst/>
              <a:cxnLst/>
              <a:rect l="l" t="t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048842" name="Freeform 18"/>
            <p:cNvSpPr/>
            <p:nvPr/>
          </p:nvSpPr>
          <p:spPr>
            <a:xfrm>
              <a:off x="10459962" y="3670840"/>
              <a:ext cx="94202" cy="342805"/>
            </a:xfrm>
            <a:custGeom>
              <a:avLst/>
              <a:gdLst/>
              <a:ahLst/>
              <a:cxnLst/>
              <a:rect l="l" t="t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048843" name="Freeform 19"/>
            <p:cNvSpPr/>
            <p:nvPr/>
          </p:nvSpPr>
          <p:spPr>
            <a:xfrm>
              <a:off x="10011525" y="3517678"/>
              <a:ext cx="536162" cy="342805"/>
            </a:xfrm>
            <a:custGeom>
              <a:avLst/>
              <a:gdLst/>
              <a:ahLst/>
              <a:cxnLst/>
              <a:rect l="l" t="t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  <p:sp>
          <p:nvSpPr>
            <p:cNvPr id="1048844" name="Freeform 20"/>
            <p:cNvSpPr/>
            <p:nvPr/>
          </p:nvSpPr>
          <p:spPr>
            <a:xfrm>
              <a:off x="9997333" y="3400044"/>
              <a:ext cx="685705" cy="695706"/>
            </a:xfrm>
            <a:custGeom>
              <a:avLst/>
              <a:gdLst/>
              <a:ahLst/>
              <a:cxnLst/>
              <a:rect l="l" t="t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</p:spPr>
        </p:sp>
      </p:grpSp>
      <p:sp>
        <p:nvSpPr>
          <p:cNvPr id="1048845" name="Freeform 21"/>
          <p:cNvSpPr/>
          <p:nvPr/>
        </p:nvSpPr>
        <p:spPr>
          <a:xfrm>
            <a:off x="1935480" y="1646434"/>
            <a:ext cx="719895" cy="555403"/>
          </a:xfrm>
          <a:custGeom>
            <a:avLst/>
            <a:gdLst/>
            <a:ahLst/>
            <a:cxnLst/>
            <a:rect l="l" t="t" r="r" b="b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48846" name="Freeform 22"/>
          <p:cNvSpPr/>
          <p:nvPr/>
        </p:nvSpPr>
        <p:spPr>
          <a:xfrm>
            <a:off x="1975414" y="5261363"/>
            <a:ext cx="613870" cy="61387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57" name="Group 23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847" name="AutoShape 24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48" name="AutoShape 25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49" name="AutoShape 26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50" name="AutoShape 27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51" name="AutoShape 28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52" name="AutoShape 29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53" name="AutoShape 30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54" name="AutoShape 31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55" name="AutoShape 32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56" name="AutoShape 33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57" name="AutoShape 34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58" name="AutoShape 35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59" name="AutoShape 36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60" name="AutoShape 37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61" name="AutoShape 38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62" name="AutoShape 39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63" name="AutoShape 40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64" name="AutoShape 41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65" name="AutoShape 42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66" name="AutoShape 43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67" name="TextBox 44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主要景观节点和休闲区域介绍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48868" name="TextBox 45"/>
          <p:cNvSpPr txBox="1"/>
          <p:nvPr/>
        </p:nvSpPr>
        <p:spPr>
          <a:xfrm>
            <a:off x="3314700" y="5303594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 fontScale="86667" lnSpcReduction="10000"/>
          </a:bodyPr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穿梭于树林间的小道，是校园内一条独特的风景线。两旁高大的树木形成一道天然的绿色屏障，让人在行走中感受自然的韵味。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69" name="TextBox 46"/>
          <p:cNvSpPr txBox="1"/>
          <p:nvPr/>
        </p:nvSpPr>
        <p:spPr>
          <a:xfrm>
            <a:off x="3314700" y="4838783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b" anchorCtr="0">
            <a:normAutofit fontScale="95062" lnSpcReduction="10000"/>
          </a:bodyPr>
          <a:p>
            <a:pPr algn="l">
              <a:lnSpc>
                <a:spcPct val="150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林间小道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70" name="TextBox 47"/>
          <p:cNvSpPr txBox="1"/>
          <p:nvPr/>
        </p:nvSpPr>
        <p:spPr>
          <a:xfrm>
            <a:off x="3456760" y="1771107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 fontScale="86667" lnSpcReduction="10000"/>
          </a:bodyPr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作为校园的核心区域，中心广场以开阔的视野和独特的景观设计成为师生交流、休闲的重要场所。广场四周绿树成荫，花团锦簇，构成一幅美丽的画卷。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71" name="TextBox 48"/>
          <p:cNvSpPr txBox="1"/>
          <p:nvPr/>
        </p:nvSpPr>
        <p:spPr>
          <a:xfrm>
            <a:off x="3456760" y="1395927"/>
            <a:ext cx="7293402" cy="490334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 fontScale="95062" lnSpcReduction="10000"/>
          </a:bodyPr>
          <a:p>
            <a:pPr algn="l">
              <a:lnSpc>
                <a:spcPct val="150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中心广场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72" name="TextBox 49"/>
          <p:cNvSpPr txBox="1"/>
          <p:nvPr/>
        </p:nvSpPr>
        <p:spPr>
          <a:xfrm>
            <a:off x="1704918" y="3545958"/>
            <a:ext cx="7382690" cy="863070"/>
          </a:xfrm>
          <a:prstGeom prst="rect">
            <a:avLst/>
          </a:prstGeom>
        </p:spPr>
        <p:txBody>
          <a:bodyPr vert="horz" wrap="square" lIns="66008" tIns="33052" rIns="66008" bIns="33052" rtlCol="0" anchor="ctr" anchorCtr="0">
            <a:normAutofit fontScale="86667" lnSpcReduction="10000"/>
          </a:bodyPr>
          <a:p>
            <a:pPr algn="l">
              <a:lnSpc>
                <a:spcPct val="186000"/>
              </a:lnSpc>
            </a:pPr>
            <a:r>
              <a:rPr lang="en-US" sz="150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湖畔绿地是校园内一处幽静的休闲区域，湖水清澈，绿树环绕。师生可以在此散步、晨读，享受宁静的校园时光。</a:t>
            </a:r>
            <a:endParaRPr lang="en-US" sz="150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73" name="TextBox 50"/>
          <p:cNvSpPr txBox="1"/>
          <p:nvPr/>
        </p:nvSpPr>
        <p:spPr>
          <a:xfrm>
            <a:off x="1704918" y="3081147"/>
            <a:ext cx="7382690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 fontScale="95062" lnSpcReduction="10000"/>
          </a:bodyPr>
          <a:p>
            <a:pPr algn="l">
              <a:lnSpc>
                <a:spcPct val="150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湖畔绿地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3" name="Connector 2"/>
          <p:cNvCxnSpPr/>
          <p:nvPr/>
        </p:nvCxnSpPr>
        <p:spPr>
          <a:xfrm>
            <a:off x="1209188" y="1082466"/>
            <a:ext cx="0" cy="5775534"/>
          </a:xfrm>
          <a:prstGeom prst="line">
            <a:avLst/>
          </a:prstGeom>
          <a:ln w="19050">
            <a:solidFill>
              <a:schemeClr val="accent1"/>
            </a:solidFill>
            <a:prstDash val="solid"/>
            <a:headEnd type="oval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48874" name="AutoShape 3"/>
          <p:cNvSpPr/>
          <p:nvPr/>
        </p:nvSpPr>
        <p:spPr>
          <a:xfrm>
            <a:off x="873196" y="1332346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1048875" name="AutoShape 4"/>
          <p:cNvSpPr/>
          <p:nvPr/>
        </p:nvSpPr>
        <p:spPr>
          <a:xfrm>
            <a:off x="988282" y="1447432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48876" name="AutoShape 5"/>
          <p:cNvSpPr/>
          <p:nvPr/>
        </p:nvSpPr>
        <p:spPr>
          <a:xfrm>
            <a:off x="2152036" y="1308906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77" name="AutoShape 6"/>
          <p:cNvSpPr/>
          <p:nvPr/>
        </p:nvSpPr>
        <p:spPr>
          <a:xfrm rot="-5400000">
            <a:off x="1919801" y="1473900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78" name="AutoShape 7"/>
          <p:cNvSpPr/>
          <p:nvPr/>
        </p:nvSpPr>
        <p:spPr>
          <a:xfrm>
            <a:off x="2152036" y="3067327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79" name="AutoShape 8"/>
          <p:cNvSpPr/>
          <p:nvPr/>
        </p:nvSpPr>
        <p:spPr>
          <a:xfrm rot="-5400000">
            <a:off x="1919801" y="3232320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80" name="AutoShape 9"/>
          <p:cNvSpPr/>
          <p:nvPr/>
        </p:nvSpPr>
        <p:spPr>
          <a:xfrm>
            <a:off x="2152036" y="4825747"/>
            <a:ext cx="9189734" cy="644550"/>
          </a:xfrm>
          <a:prstGeom prst="roundRect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81" name="AutoShape 10"/>
          <p:cNvSpPr/>
          <p:nvPr/>
        </p:nvSpPr>
        <p:spPr>
          <a:xfrm rot="-5400000">
            <a:off x="1919801" y="4990741"/>
            <a:ext cx="276816" cy="314563"/>
          </a:xfrm>
          <a:prstGeom prst="triangl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882" name="TextBox 11"/>
          <p:cNvSpPr txBox="1"/>
          <p:nvPr/>
        </p:nvSpPr>
        <p:spPr>
          <a:xfrm>
            <a:off x="2272111" y="1332346"/>
            <a:ext cx="8763000" cy="55439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雨水收集系统</a:t>
            </a:r>
            <a:endParaRPr lang="en-US" sz="18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83" name="TextBox 12"/>
          <p:cNvSpPr txBox="1"/>
          <p:nvPr/>
        </p:nvSpPr>
        <p:spPr>
          <a:xfrm>
            <a:off x="2260628" y="2068171"/>
            <a:ext cx="8972550" cy="76378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校园内建立了完善的雨水收集系统，通过收集、储存、净化雨水，用于校园绿化灌溉和道路清洗等，有效节约了水资源。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84" name="TextBox 13"/>
          <p:cNvSpPr txBox="1"/>
          <p:nvPr/>
        </p:nvSpPr>
        <p:spPr>
          <a:xfrm>
            <a:off x="2292537" y="3112406"/>
            <a:ext cx="8763000" cy="554392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垃圾分类与处理</a:t>
            </a:r>
            <a:endParaRPr lang="en-US" sz="18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85" name="TextBox 14"/>
          <p:cNvSpPr txBox="1"/>
          <p:nvPr/>
        </p:nvSpPr>
        <p:spPr>
          <a:xfrm>
            <a:off x="2260628" y="3840062"/>
            <a:ext cx="8972550" cy="76353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校园内实行垃圾分类制度，设置分类垃圾桶和回收站，引导师生养成良好的环保习惯。同时，对可回收垃圾进行再利用，减少对环境的污染。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86" name="TextBox 15"/>
          <p:cNvSpPr txBox="1"/>
          <p:nvPr/>
        </p:nvSpPr>
        <p:spPr>
          <a:xfrm>
            <a:off x="2329113" y="4825747"/>
            <a:ext cx="8766979" cy="64455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/>
          </a:bodyPr>
          <a:p>
            <a:pPr>
              <a:lnSpc>
                <a:spcPct val="150000"/>
              </a:lnSpc>
            </a:pPr>
            <a:r>
              <a:rPr lang="en-US" sz="1800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绿化成果展示</a:t>
            </a:r>
            <a:endParaRPr lang="en-US" sz="1800" b="1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87" name="TextBox 16"/>
          <p:cNvSpPr txBox="1"/>
          <p:nvPr/>
        </p:nvSpPr>
        <p:spPr>
          <a:xfrm>
            <a:off x="2260628" y="5562499"/>
            <a:ext cx="8972550" cy="764985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经过多年的努力，校园绿化取得了显著成果。如今，校园内绿树葱茏，花香四溢，环境优美宜人。这些成果不仅提升了师生的生活品质，也体现了学校对环保事业的高度重视。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888" name="AutoShape 17"/>
          <p:cNvSpPr/>
          <p:nvPr/>
        </p:nvSpPr>
        <p:spPr>
          <a:xfrm>
            <a:off x="873196" y="3067327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1048889" name="AutoShape 18"/>
          <p:cNvSpPr/>
          <p:nvPr/>
        </p:nvSpPr>
        <p:spPr>
          <a:xfrm>
            <a:off x="988282" y="3182413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48890" name="AutoShape 19"/>
          <p:cNvSpPr/>
          <p:nvPr/>
        </p:nvSpPr>
        <p:spPr>
          <a:xfrm>
            <a:off x="873196" y="4825747"/>
            <a:ext cx="669478" cy="669478"/>
          </a:xfrm>
          <a:prstGeom prst="ellipse">
            <a:avLst/>
          </a:prstGeom>
          <a:solidFill>
            <a:schemeClr val="accent2">
              <a:alpha val="42000"/>
            </a:schemeClr>
          </a:solidFill>
        </p:spPr>
      </p:sp>
      <p:sp>
        <p:nvSpPr>
          <p:cNvPr id="1048891" name="AutoShape 20"/>
          <p:cNvSpPr/>
          <p:nvPr/>
        </p:nvSpPr>
        <p:spPr>
          <a:xfrm>
            <a:off x="988282" y="4940833"/>
            <a:ext cx="439305" cy="439305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grpSp>
        <p:nvGrpSpPr>
          <p:cNvPr id="59" name="Group 21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892" name="AutoShape 22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93" name="AutoShape 23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94" name="AutoShape 24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895" name="AutoShape 25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896" name="AutoShape 26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897" name="AutoShape 27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898" name="AutoShape 28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899" name="AutoShape 29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900" name="AutoShape 30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901" name="AutoShape 31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902" name="AutoShape 32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903" name="AutoShape 33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904" name="AutoShape 34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905" name="AutoShape 35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906" name="AutoShape 36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907" name="AutoShape 37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908" name="AutoShape 38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909" name="AutoShape 39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910" name="AutoShape 40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911" name="AutoShape 41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912" name="TextBox 42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环境保护措施和成果展示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3" name="AutoShape 2"/>
          <p:cNvSpPr/>
          <p:nvPr/>
        </p:nvSpPr>
        <p:spPr>
          <a:xfrm>
            <a:off x="7486650" y="4659313"/>
            <a:ext cx="3448050" cy="92233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 anchorCtr="0">
            <a:noAutofit/>
          </a:bodyPr>
          <a:p>
            <a:pPr algn="l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谢谢聆听</a:t>
            </a:r>
            <a:endParaRPr lang="en-US" sz="1100"/>
          </a:p>
        </p:txBody>
      </p:sp>
      <p:cxnSp>
        <p:nvCxnSpPr>
          <p:cNvPr id="3145734" name="Connector 3"/>
          <p:cNvCxnSpPr/>
          <p:nvPr/>
        </p:nvCxnSpPr>
        <p:spPr>
          <a:xfrm>
            <a:off x="7762875" y="5581650"/>
            <a:ext cx="2895600" cy="0"/>
          </a:xfrm>
          <a:prstGeom prst="line">
            <a:avLst/>
          </a:prstGeom>
          <a:ln w="6350">
            <a:solidFill>
              <a:schemeClr val="lt1"/>
            </a:solidFill>
            <a:prstDash val="solid"/>
            <a:headEnd type="none"/>
            <a:tailEnd type="none"/>
          </a:ln>
        </p:spPr>
        <p:style>
          <a:lnRef idx="0">
            <a:schemeClr val="lt1"/>
          </a:lnRef>
          <a:fillRef idx="1">
            <a:schemeClr val="lt1"/>
          </a:fillRef>
          <a:effectRef idx="0">
            <a:schemeClr val="l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AutoShape 2"/>
          <p:cNvSpPr/>
          <p:nvPr/>
        </p:nvSpPr>
        <p:spPr>
          <a:xfrm rot="2700000">
            <a:off x="-425346" y="-2696323"/>
            <a:ext cx="4457492" cy="4457492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48588" name="AutoShape 3"/>
          <p:cNvSpPr/>
          <p:nvPr/>
        </p:nvSpPr>
        <p:spPr>
          <a:xfrm>
            <a:off x="10615613" y="1795463"/>
            <a:ext cx="1339850" cy="338137"/>
          </a:xfrm>
          <a:prstGeom prst="rect">
            <a:avLst/>
          </a:prstGeom>
          <a:noFill/>
        </p:spPr>
      </p:sp>
      <p:sp>
        <p:nvSpPr>
          <p:cNvPr id="1048589" name="TextBox 4"/>
          <p:cNvSpPr txBox="1"/>
          <p:nvPr/>
        </p:nvSpPr>
        <p:spPr>
          <a:xfrm>
            <a:off x="4788641" y="2168842"/>
            <a:ext cx="5050155" cy="2520315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p>
            <a:pPr marL="0" lvl="0" indent="0">
              <a:lnSpc>
                <a:spcPct val="150000"/>
              </a:lnSpc>
              <a:spcBef>
                <a:spcPts val="375"/>
              </a:spcBef>
              <a:buNone/>
            </a:pPr>
          </a:p>
          <a:p>
            <a:pPr marL="203200" lvl="0" indent="-203200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教学区域平面图</a:t>
            </a:r>
            <a:endParaRPr lang="en-US" sz="2400" b="1">
              <a:solidFill>
                <a:schemeClr val="accent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生活区域平面图</a:t>
            </a:r>
            <a:endParaRPr lang="en-US" sz="2400" b="1">
              <a:solidFill>
                <a:schemeClr val="accent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3200" lvl="0" indent="-203200">
              <a:lnSpc>
                <a:spcPct val="150000"/>
              </a:lnSpc>
              <a:spcBef>
                <a:spcPts val="375"/>
              </a:spcBef>
              <a:buFont typeface="Arial" panose="020B0604020202020204"/>
              <a:buChar char="•"/>
            </a:pPr>
            <a:r>
              <a:rPr lang="en-US" sz="2400" b="1">
                <a:solidFill>
                  <a:schemeClr val="accent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绿化景观与休闲空间平面图</a:t>
            </a:r>
            <a:endParaRPr lang="en-US" sz="2400" b="1">
              <a:solidFill>
                <a:schemeClr val="accent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590" name="AutoShape 5"/>
          <p:cNvSpPr/>
          <p:nvPr/>
        </p:nvSpPr>
        <p:spPr>
          <a:xfrm rot="2700000">
            <a:off x="1152099" y="3867101"/>
            <a:ext cx="1030027" cy="1030027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48591" name="AutoShape 6"/>
          <p:cNvSpPr/>
          <p:nvPr/>
        </p:nvSpPr>
        <p:spPr>
          <a:xfrm rot="2700000">
            <a:off x="2095422" y="2929440"/>
            <a:ext cx="600059" cy="600059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48592" name="TextBox 7"/>
          <p:cNvSpPr txBox="1"/>
          <p:nvPr/>
        </p:nvSpPr>
        <p:spPr>
          <a:xfrm>
            <a:off x="480239" y="693859"/>
            <a:ext cx="2646322" cy="986790"/>
          </a:xfrm>
          <a:prstGeom prst="rect">
            <a:avLst/>
          </a:prstGeom>
        </p:spPr>
        <p:txBody>
          <a:bodyPr vert="horz" wrap="square" lIns="91440" tIns="45720" rIns="91440" bIns="45720" rtlCol="0" anchor="ctr" anchorCtr="1">
            <a:normAutofit/>
          </a:bodyPr>
          <a:p>
            <a:pPr algn="ctr">
              <a:lnSpc>
                <a:spcPct val="80000"/>
              </a:lnSpc>
            </a:pPr>
            <a:r>
              <a:rPr lang="en-US" sz="5700" b="1">
                <a:solidFill>
                  <a:srgbClr val="FFFFFF">
                    <a:alpha val="100000"/>
                  </a:srgbClr>
                </a:solidFill>
                <a:latin typeface="方正正纤黑简体"/>
                <a:ea typeface="方正正纤黑简体"/>
                <a:cs typeface="方正正纤黑简体"/>
              </a:rPr>
              <a:t>目录</a:t>
            </a:r>
            <a:endParaRPr lang="en-US" sz="5700" b="1">
              <a:solidFill>
                <a:srgbClr val="FFFFFF">
                  <a:alpha val="100000"/>
                </a:srgbClr>
              </a:solidFill>
              <a:latin typeface="方正正纤黑简体"/>
              <a:ea typeface="方正正纤黑简体"/>
              <a:cs typeface="方正正纤黑简体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TextBox 2"/>
          <p:cNvSpPr txBox="1"/>
          <p:nvPr/>
        </p:nvSpPr>
        <p:spPr>
          <a:xfrm>
            <a:off x="3133474" y="2900242"/>
            <a:ext cx="1832478" cy="96385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p>
            <a:pPr algn="ctr">
              <a:lnSpc>
                <a:spcPct val="100000"/>
              </a:lnSpc>
            </a:pPr>
            <a:r>
              <a:rPr lang="en-US" sz="3000" b="1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altLang="zh-CN" sz="3000" b="1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zh-CN" altLang="en-US"/>
          </a:p>
        </p:txBody>
      </p:sp>
      <p:sp>
        <p:nvSpPr>
          <p:cNvPr id="1048594" name="TextBox 3"/>
          <p:cNvSpPr txBox="1"/>
          <p:nvPr/>
        </p:nvSpPr>
        <p:spPr>
          <a:xfrm>
            <a:off x="5162849" y="2700179"/>
            <a:ext cx="6534938" cy="70104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教学区域平面图</a:t>
            </a:r>
            <a:endParaRPr lang="en-US" sz="3600">
              <a:solidFill>
                <a:schemeClr val="accent3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2"/>
          <p:cNvPicPr>
            <a:picLocks noChangeAspect="1"/>
          </p:cNvPicPr>
          <p:nvPr/>
        </p:nvPicPr>
        <p:blipFill>
          <a:blip r:embed="rId2"/>
          <a:srcRect l="15447" r="15447"/>
          <a:stretch>
            <a:fillRect/>
          </a:stretch>
        </p:blipFill>
        <p:spPr>
          <a:xfrm>
            <a:off x="705128" y="1258733"/>
            <a:ext cx="5140490" cy="5140490"/>
          </a:xfrm>
          <a:prstGeom prst="roundRect">
            <a:avLst/>
          </a:prstGeom>
        </p:spPr>
      </p:pic>
      <p:sp>
        <p:nvSpPr>
          <p:cNvPr id="1048595" name="TextBox 3"/>
          <p:cNvSpPr txBox="1"/>
          <p:nvPr/>
        </p:nvSpPr>
        <p:spPr>
          <a:xfrm>
            <a:off x="6422466" y="1924848"/>
            <a:ext cx="5064406" cy="10287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江苏理工大学的教学楼主要分布在校区的核心区域，各教学楼之间通过合理的空间布局，既保证了教学环境的宁静，又方便了师生之间的交流与互动。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596" name="TextBox 4"/>
          <p:cNvSpPr txBox="1"/>
          <p:nvPr/>
        </p:nvSpPr>
        <p:spPr>
          <a:xfrm>
            <a:off x="6422466" y="1539657"/>
            <a:ext cx="4169507" cy="32943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77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教学楼分布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597" name="TextBox 5"/>
          <p:cNvSpPr txBox="1"/>
          <p:nvPr/>
        </p:nvSpPr>
        <p:spPr>
          <a:xfrm>
            <a:off x="6422466" y="3539953"/>
            <a:ext cx="5064406" cy="723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每座教学楼内都配备了先进的多媒体教室、宽敞的自习室以及舒适的休息区，为师生提供了良好的学习环境。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598" name="TextBox 6"/>
          <p:cNvSpPr txBox="1"/>
          <p:nvPr/>
        </p:nvSpPr>
        <p:spPr>
          <a:xfrm>
            <a:off x="6422466" y="3191338"/>
            <a:ext cx="4169507" cy="32943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77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教学设施完善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599" name="TextBox 7"/>
          <p:cNvSpPr txBox="1"/>
          <p:nvPr/>
        </p:nvSpPr>
        <p:spPr>
          <a:xfrm>
            <a:off x="6422466" y="5213997"/>
            <a:ext cx="5064406" cy="723900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教学楼采用现代简约的建筑风格，外观简洁大方，内部空间布局合理，营造出一种简约而不失格调的学习氛围。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00" name="TextBox 8"/>
          <p:cNvSpPr txBox="1"/>
          <p:nvPr/>
        </p:nvSpPr>
        <p:spPr>
          <a:xfrm>
            <a:off x="6422466" y="4823558"/>
            <a:ext cx="4169507" cy="329438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77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建筑设计风格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4" name="Group 9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601" name="AutoShape 1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02" name="AutoShape 1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03" name="AutoShape 1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04" name="AutoShape 1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05" name="AutoShape 1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06" name="AutoShape 1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07" name="AutoShape 1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08" name="AutoShape 1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09" name="AutoShape 1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10" name="AutoShape 1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11" name="AutoShape 2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12" name="AutoShape 2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13" name="AutoShape 2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14" name="AutoShape 2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15" name="AutoShape 2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16" name="AutoShape 2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17" name="AutoShape 2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18" name="AutoShape 2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19" name="AutoShape 2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20" name="AutoShape 2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21" name="TextBox 30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教学楼分布与特点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AutoShape 2"/>
          <p:cNvSpPr/>
          <p:nvPr/>
        </p:nvSpPr>
        <p:spPr>
          <a:xfrm>
            <a:off x="981837" y="1604867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  <p:txBody>
          <a:bodyPr vert="horz" wrap="square" lIns="91440" tIns="45720" rIns="91440" bIns="45720" rtlCol="0" anchor="ctr" anchorCtr="0">
            <a:noAutofit/>
          </a:bodyPr>
          <a:p>
            <a:pPr algn="ctr"/>
            <a:r>
              <a:rPr lang="en-US" sz="2940">
                <a:solidFill>
                  <a:srgbClr val="FFFFFF">
                    <a:alpha val="100000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    </a:t>
            </a:r>
            <a:endParaRPr lang="en-US" sz="1100"/>
          </a:p>
        </p:txBody>
      </p:sp>
      <p:sp>
        <p:nvSpPr>
          <p:cNvPr id="1048623" name="AutoShape 3"/>
          <p:cNvSpPr/>
          <p:nvPr/>
        </p:nvSpPr>
        <p:spPr>
          <a:xfrm>
            <a:off x="4376738" y="3721608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sp>
        <p:nvSpPr>
          <p:cNvPr id="1048624" name="AutoShape 4"/>
          <p:cNvSpPr/>
          <p:nvPr/>
        </p:nvSpPr>
        <p:spPr>
          <a:xfrm>
            <a:off x="7771733" y="1604867"/>
            <a:ext cx="3394996" cy="2116741"/>
          </a:xfrm>
          <a:prstGeom prst="rect">
            <a:avLst/>
          </a:prstGeom>
          <a:solidFill>
            <a:schemeClr val="accent1">
              <a:alpha val="100000"/>
            </a:schemeClr>
          </a:solidFill>
        </p:spPr>
      </p:sp>
      <p:pic>
        <p:nvPicPr>
          <p:cNvPr id="209715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81837" y="3694465"/>
            <a:ext cx="3394942" cy="2143864"/>
          </a:xfrm>
          <a:prstGeom prst="rect">
            <a:avLst/>
          </a:prstGeom>
        </p:spPr>
      </p:pic>
      <p:pic>
        <p:nvPicPr>
          <p:cNvPr id="2097154" name="Picture 6"/>
          <p:cNvPicPr>
            <a:picLocks noChangeAspect="1"/>
          </p:cNvPicPr>
          <p:nvPr/>
        </p:nvPicPr>
        <p:blipFill>
          <a:blip r:embed="rId3"/>
          <a:srcRect l="5481" r="5481"/>
          <a:stretch>
            <a:fillRect/>
          </a:stretch>
        </p:blipFill>
        <p:spPr>
          <a:xfrm>
            <a:off x="4376812" y="1577730"/>
            <a:ext cx="3394942" cy="2143864"/>
          </a:xfrm>
          <a:prstGeom prst="rect">
            <a:avLst/>
          </a:prstGeom>
        </p:spPr>
      </p:pic>
      <p:pic>
        <p:nvPicPr>
          <p:cNvPr id="2097155" name="Picture 7"/>
          <p:cNvPicPr>
            <a:picLocks noChangeAspect="1"/>
          </p:cNvPicPr>
          <p:nvPr/>
        </p:nvPicPr>
        <p:blipFill>
          <a:blip r:embed="rId4"/>
          <a:srcRect l="5481" r="5481"/>
          <a:stretch>
            <a:fillRect/>
          </a:stretch>
        </p:blipFill>
        <p:spPr>
          <a:xfrm>
            <a:off x="7771733" y="3721608"/>
            <a:ext cx="3394942" cy="2143864"/>
          </a:xfrm>
          <a:prstGeom prst="rect">
            <a:avLst/>
          </a:prstGeom>
        </p:spPr>
      </p:pic>
      <p:grpSp>
        <p:nvGrpSpPr>
          <p:cNvPr id="36" name="Group 8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625" name="AutoShape 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26" name="AutoShape 1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27" name="AutoShape 1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28" name="AutoShape 1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29" name="AutoShape 1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30" name="AutoShape 1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31" name="AutoShape 1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32" name="AutoShape 1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33" name="AutoShape 1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34" name="AutoShape 1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35" name="AutoShape 1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36" name="AutoShape 2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37" name="AutoShape 2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38" name="AutoShape 2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39" name="AutoShape 2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40" name="AutoShape 2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41" name="AutoShape 2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42" name="AutoShape 2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43" name="AutoShape 2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44" name="AutoShape 2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45" name="TextBox 29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zh-CN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教</a:t>
              </a:r>
              <a:r>
                <a:rPr lang="zh-CN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</a:t>
              </a:r>
              <a:r>
                <a:rPr lang="zh-CN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楼</a:t>
              </a: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及研究设施布局</a:t>
              </a:r>
              <a:endParaRPr lang="zh-CN" altLang="en-US"/>
            </a:p>
          </p:txBody>
        </p:sp>
      </p:grpSp>
      <p:sp>
        <p:nvSpPr>
          <p:cNvPr id="1048646" name="TextBox 30"/>
          <p:cNvSpPr txBox="1"/>
          <p:nvPr/>
        </p:nvSpPr>
        <p:spPr>
          <a:xfrm>
            <a:off x="981837" y="1604867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 fontScale="95062" lnSpcReduction="10000"/>
          </a:bodyPr>
          <a:p>
            <a:pPr algn="ctr">
              <a:lnSpc>
                <a:spcPct val="150000"/>
              </a:lnSpc>
            </a:pPr>
            <a:r>
              <a:rPr lang="zh-CN" altLang="en-US"/>
              <a:t>教学楼</a:t>
            </a:r>
            <a:r>
              <a:rPr lang="zh-CN" altLang="en-US"/>
              <a:t>分</a:t>
            </a:r>
            <a:r>
              <a:rPr lang="zh-CN" altLang="en-US"/>
              <a:t>部</a:t>
            </a:r>
            <a:endParaRPr lang="zh-CN" altLang="en-US"/>
          </a:p>
        </p:txBody>
      </p:sp>
      <p:sp>
        <p:nvSpPr>
          <p:cNvPr id="1048647" name="TextBox 31"/>
          <p:cNvSpPr txBox="1"/>
          <p:nvPr/>
        </p:nvSpPr>
        <p:spPr>
          <a:xfrm>
            <a:off x="1090562" y="2039620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 fontScale="86667" lnSpcReduction="10000"/>
          </a:bodyPr>
          <a:p>
            <a:pPr algn="l">
              <a:lnSpc>
                <a:spcPct val="188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江苏理工大学的实验室主要分布在各学院楼内，涵盖了工、理、管、文等多个学科领域，为师生的科研实验提供了有力支持。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48" name="TextBox 32"/>
          <p:cNvSpPr txBox="1"/>
          <p:nvPr/>
        </p:nvSpPr>
        <p:spPr>
          <a:xfrm>
            <a:off x="4376833" y="3748751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 fontScale="95062" lnSpcReduction="10000"/>
          </a:bodyPr>
          <a:p>
            <a:pPr algn="ctr">
              <a:lnSpc>
                <a:spcPct val="150000"/>
              </a:lnSpc>
            </a:pPr>
            <a:r>
              <a:rPr lang="zh-CN" altLang="en-US" sz="20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先进的教学设置</a:t>
            </a:r>
            <a:endParaRPr lang="zh-CN" altLang="en-US"/>
          </a:p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1048649" name="TextBox 33"/>
          <p:cNvSpPr txBox="1"/>
          <p:nvPr/>
        </p:nvSpPr>
        <p:spPr>
          <a:xfrm>
            <a:off x="4485558" y="4183504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p>
            <a:pPr algn="l">
              <a:lnSpc>
                <a:spcPct val="188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实验室内配备了各种先进的实验设备和仪器，能够满足不同学科领域的科研需求，提升学校的整体科研实力。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50" name="TextBox 34"/>
          <p:cNvSpPr txBox="1"/>
          <p:nvPr/>
        </p:nvSpPr>
        <p:spPr>
          <a:xfrm>
            <a:off x="7771733" y="1604867"/>
            <a:ext cx="3394996" cy="490334"/>
          </a:xfrm>
          <a:prstGeom prst="rect">
            <a:avLst/>
          </a:prstGeom>
        </p:spPr>
        <p:txBody>
          <a:bodyPr vert="horz" wrap="square" lIns="66008" tIns="33052" rIns="66008" bIns="33052" rtlCol="0" anchor="t" anchorCtr="0">
            <a:normAutofit fontScale="95062" lnSpcReduction="10000"/>
          </a:bodyPr>
          <a:p>
            <a:pPr algn="ctr">
              <a:lnSpc>
                <a:spcPct val="150000"/>
              </a:lnSpc>
            </a:pPr>
            <a:r>
              <a:rPr lang="en-US" sz="2025" b="1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安全管理措施</a:t>
            </a:r>
            <a:endParaRPr lang="en-US" sz="2025" b="1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51" name="TextBox 35"/>
          <p:cNvSpPr txBox="1"/>
          <p:nvPr/>
        </p:nvSpPr>
        <p:spPr>
          <a:xfrm>
            <a:off x="7880459" y="2039620"/>
            <a:ext cx="3286271" cy="165484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rmAutofit/>
          </a:bodyPr>
          <a:p>
            <a:pPr algn="l">
              <a:lnSpc>
                <a:spcPct val="188000"/>
              </a:lnSpc>
            </a:pPr>
            <a:r>
              <a:rPr lang="en-US" sz="1500">
                <a:solidFill>
                  <a:srgbClr val="FFFDFD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学校高度重视实验室的安全管理工作，制定了严格的实验室安全管理制度和应急预案，确保师生在实验室的安全。</a:t>
            </a:r>
            <a:endParaRPr lang="en-US" sz="1500">
              <a:solidFill>
                <a:srgbClr val="FFFDFD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AutoShape 2"/>
          <p:cNvSpPr/>
          <p:nvPr/>
        </p:nvSpPr>
        <p:spPr>
          <a:xfrm>
            <a:off x="3629637" y="1434871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048653" name="AutoShape 3"/>
          <p:cNvSpPr/>
          <p:nvPr/>
        </p:nvSpPr>
        <p:spPr>
          <a:xfrm>
            <a:off x="3764381" y="1569615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3145730" name="Connector 4"/>
          <p:cNvCxnSpPr/>
          <p:nvPr/>
        </p:nvCxnSpPr>
        <p:spPr>
          <a:xfrm>
            <a:off x="3948703" y="2073002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48654" name="TextBox 5"/>
          <p:cNvSpPr txBox="1"/>
          <p:nvPr/>
        </p:nvSpPr>
        <p:spPr>
          <a:xfrm>
            <a:off x="4406789" y="1220516"/>
            <a:ext cx="6891292" cy="666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图书馆位置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55" name="TextBox 6"/>
          <p:cNvSpPr txBox="1"/>
          <p:nvPr/>
        </p:nvSpPr>
        <p:spPr>
          <a:xfrm>
            <a:off x="4406789" y="1769156"/>
            <a:ext cx="6891292" cy="9334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江苏理工大学的图书馆位于校区的中心位置，交通便利，环境优雅，是师生学习、研究的重要场所。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56" name="AutoShape 7"/>
          <p:cNvSpPr/>
          <p:nvPr/>
        </p:nvSpPr>
        <p:spPr>
          <a:xfrm>
            <a:off x="-545608" y="2453663"/>
            <a:ext cx="3870955" cy="3870955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pic>
        <p:nvPicPr>
          <p:cNvPr id="2097156" name="Picture 8"/>
          <p:cNvPicPr>
            <a:picLocks noChangeAspect="1"/>
          </p:cNvPicPr>
          <p:nvPr/>
        </p:nvPicPr>
        <p:blipFill>
          <a:blip r:embed="rId2">
            <a:alphaModFix amt="100000"/>
          </a:blip>
          <a:srcRect l="18763" r="18763"/>
          <a:stretch>
            <a:fillRect/>
          </a:stretch>
        </p:blipFill>
        <p:spPr>
          <a:xfrm>
            <a:off x="-344549" y="2654723"/>
            <a:ext cx="3468836" cy="3468836"/>
          </a:xfrm>
          <a:prstGeom prst="ellipse">
            <a:avLst/>
          </a:prstGeom>
        </p:spPr>
      </p:pic>
      <p:sp>
        <p:nvSpPr>
          <p:cNvPr id="1048657" name="AutoShape 9"/>
          <p:cNvSpPr/>
          <p:nvPr/>
        </p:nvSpPr>
        <p:spPr>
          <a:xfrm>
            <a:off x="3629637" y="3155196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048658" name="AutoShape 10"/>
          <p:cNvSpPr/>
          <p:nvPr/>
        </p:nvSpPr>
        <p:spPr>
          <a:xfrm>
            <a:off x="3764381" y="3289940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3145731" name="Connector 11"/>
          <p:cNvCxnSpPr/>
          <p:nvPr/>
        </p:nvCxnSpPr>
        <p:spPr>
          <a:xfrm>
            <a:off x="3948703" y="3793327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48659" name="TextBox 12"/>
          <p:cNvSpPr txBox="1"/>
          <p:nvPr/>
        </p:nvSpPr>
        <p:spPr>
          <a:xfrm>
            <a:off x="4406789" y="2940841"/>
            <a:ext cx="6891292" cy="666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馆藏资源丰富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60" name="TextBox 13"/>
          <p:cNvSpPr txBox="1"/>
          <p:nvPr/>
        </p:nvSpPr>
        <p:spPr>
          <a:xfrm>
            <a:off x="4406789" y="3489481"/>
            <a:ext cx="6891292" cy="933451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图书馆内收藏了大量的纸质图书和电子资源，涵盖了各个学科领域，为师生的学习和研究提供了丰富的知识宝库。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61" name="AutoShape 14"/>
          <p:cNvSpPr/>
          <p:nvPr/>
        </p:nvSpPr>
        <p:spPr>
          <a:xfrm>
            <a:off x="3629637" y="4875521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</p:sp>
      <p:sp>
        <p:nvSpPr>
          <p:cNvPr id="1048662" name="AutoShape 15"/>
          <p:cNvSpPr/>
          <p:nvPr/>
        </p:nvSpPr>
        <p:spPr>
          <a:xfrm>
            <a:off x="3764381" y="5010265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</p:sp>
      <p:cxnSp>
        <p:nvCxnSpPr>
          <p:cNvPr id="3145732" name="Connector 16"/>
          <p:cNvCxnSpPr/>
          <p:nvPr/>
        </p:nvCxnSpPr>
        <p:spPr>
          <a:xfrm>
            <a:off x="3948703" y="5513651"/>
            <a:ext cx="0" cy="872548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none"/>
            <a:tailEnd type="non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48663" name="TextBox 17"/>
          <p:cNvSpPr txBox="1"/>
          <p:nvPr/>
        </p:nvSpPr>
        <p:spPr>
          <a:xfrm>
            <a:off x="4406789" y="4661166"/>
            <a:ext cx="6891292" cy="6667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60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现代化服务设施</a:t>
            </a:r>
            <a:endParaRPr lang="en-US" sz="160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64" name="TextBox 18"/>
          <p:cNvSpPr txBox="1"/>
          <p:nvPr/>
        </p:nvSpPr>
        <p:spPr>
          <a:xfrm>
            <a:off x="4406789" y="5209806"/>
            <a:ext cx="6891292" cy="127635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p>
            <a:pPr>
              <a:lnSpc>
                <a:spcPct val="150000"/>
              </a:lnSpc>
            </a:pPr>
            <a:r>
              <a:rPr lang="en-US" sz="135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图书馆内配备了先进的自助借还系统、电子阅览室等现代化服务设施，为师生提供了便捷、高效的服务体验。同时，图书馆还定期举办各种学术讲座和读书活动，丰富师生的校园文化生活。</a:t>
            </a:r>
            <a:endParaRPr lang="en-US" sz="135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8" name="Group 19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665" name="AutoShape 20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66" name="AutoShape 21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67" name="AutoShape 22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68" name="AutoShape 23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69" name="AutoShape 24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70" name="AutoShape 25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71" name="AutoShape 26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72" name="AutoShape 27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73" name="AutoShape 28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74" name="AutoShape 29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75" name="AutoShape 30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76" name="AutoShape 31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77" name="AutoShape 32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78" name="AutoShape 33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79" name="AutoShape 34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80" name="AutoShape 35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681" name="AutoShape 36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682" name="AutoShape 37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683" name="AutoShape 38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684" name="AutoShape 39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685" name="TextBox 40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图书馆位置及功能介绍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TextBox 2"/>
          <p:cNvSpPr txBox="1"/>
          <p:nvPr/>
        </p:nvSpPr>
        <p:spPr>
          <a:xfrm>
            <a:off x="3133474" y="2900242"/>
            <a:ext cx="1832478" cy="963855"/>
          </a:xfrm>
          <a:prstGeom prst="rect">
            <a:avLst/>
          </a:prstGeom>
        </p:spPr>
        <p:txBody>
          <a:bodyPr vert="horz" wrap="square" lIns="66008" tIns="33052" rIns="66008" bIns="33052" rtlCol="0" anchor="ctr" anchorCtr="1">
            <a:noAutofit/>
          </a:bodyPr>
          <a:p>
            <a:pPr algn="ctr">
              <a:lnSpc>
                <a:spcPct val="100000"/>
              </a:lnSpc>
            </a:pPr>
            <a:r>
              <a:rPr lang="en-US" sz="3000" b="1">
                <a:solidFill>
                  <a:srgbClr val="FFFEFE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en-US" sz="3000" b="1">
              <a:solidFill>
                <a:srgbClr val="FFFEFE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87" name="TextBox 3"/>
          <p:cNvSpPr txBox="1"/>
          <p:nvPr/>
        </p:nvSpPr>
        <p:spPr>
          <a:xfrm>
            <a:off x="5162849" y="2700179"/>
            <a:ext cx="6534938" cy="701040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p>
            <a:pPr>
              <a:lnSpc>
                <a:spcPct val="100000"/>
              </a:lnSpc>
              <a:spcBef>
                <a:spcPts val="375"/>
              </a:spcBef>
            </a:pPr>
            <a:r>
              <a:rPr lang="en-US" sz="3600">
                <a:solidFill>
                  <a:schemeClr val="accent3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生活区域平面图</a:t>
            </a:r>
            <a:endParaRPr lang="en-US" sz="3600">
              <a:solidFill>
                <a:schemeClr val="accent3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4963" y="1569535"/>
            <a:ext cx="4219249" cy="4219249"/>
          </a:xfrm>
          <a:prstGeom prst="ellipse">
            <a:avLst/>
          </a:prstGeom>
        </p:spPr>
      </p:pic>
      <p:grpSp>
        <p:nvGrpSpPr>
          <p:cNvPr id="41" name="Group 3"/>
          <p:cNvGrpSpPr/>
          <p:nvPr/>
        </p:nvGrpSpPr>
        <p:grpSpPr>
          <a:xfrm rot="0">
            <a:off x="5163133" y="1294832"/>
            <a:ext cx="6264882" cy="1468186"/>
            <a:chOff x="5163133" y="1294832"/>
            <a:chExt cx="6264882" cy="1468186"/>
          </a:xfrm>
        </p:grpSpPr>
        <p:sp>
          <p:nvSpPr>
            <p:cNvPr id="1048688" name="AutoShape 4"/>
            <p:cNvSpPr/>
            <p:nvPr/>
          </p:nvSpPr>
          <p:spPr>
            <a:xfrm>
              <a:off x="5328795" y="1294832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048689" name="TextBox 5"/>
            <p:cNvSpPr txBox="1"/>
            <p:nvPr/>
          </p:nvSpPr>
          <p:spPr>
            <a:xfrm>
              <a:off x="5632910" y="1424361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宿舍楼群分布</a:t>
              </a:r>
              <a:endPara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8690" name="TextBox 6"/>
            <p:cNvSpPr txBox="1"/>
            <p:nvPr/>
          </p:nvSpPr>
          <p:spPr>
            <a:xfrm>
              <a:off x="5632910" y="1910708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学生宿舍楼群按学院及年级划分，分布于校园各个区域，便于学生管理与交流。</a:t>
              </a:r>
              <a:endPara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8691" name="AutoShape 7"/>
            <p:cNvSpPr/>
            <p:nvPr/>
          </p:nvSpPr>
          <p:spPr>
            <a:xfrm>
              <a:off x="5163133" y="1294832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42" name="Group 8"/>
          <p:cNvGrpSpPr/>
          <p:nvPr/>
        </p:nvGrpSpPr>
        <p:grpSpPr>
          <a:xfrm rot="0">
            <a:off x="5163133" y="2945066"/>
            <a:ext cx="6264882" cy="1468186"/>
            <a:chOff x="5163133" y="2945066"/>
            <a:chExt cx="6264882" cy="1468186"/>
          </a:xfrm>
        </p:grpSpPr>
        <p:sp>
          <p:nvSpPr>
            <p:cNvPr id="1048692" name="AutoShape 9"/>
            <p:cNvSpPr/>
            <p:nvPr/>
          </p:nvSpPr>
          <p:spPr>
            <a:xfrm>
              <a:off x="5328795" y="2945066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048693" name="TextBox 10"/>
            <p:cNvSpPr txBox="1"/>
            <p:nvPr/>
          </p:nvSpPr>
          <p:spPr>
            <a:xfrm>
              <a:off x="5632910" y="3074595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住宿环境</a:t>
              </a:r>
              <a:endPara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8694" name="TextBox 11"/>
            <p:cNvSpPr txBox="1"/>
            <p:nvPr/>
          </p:nvSpPr>
          <p:spPr>
            <a:xfrm>
              <a:off x="5632910" y="3560941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宿舍内部设施完善，配有空调、热水器等生活必需品，提供舒适、安全的住宿环境。</a:t>
              </a:r>
              <a:endPara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8695" name="AutoShape 12"/>
            <p:cNvSpPr/>
            <p:nvPr/>
          </p:nvSpPr>
          <p:spPr>
            <a:xfrm>
              <a:off x="5163133" y="2945066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43" name="Group 13"/>
          <p:cNvGrpSpPr/>
          <p:nvPr/>
        </p:nvGrpSpPr>
        <p:grpSpPr>
          <a:xfrm rot="0">
            <a:off x="5163133" y="4595300"/>
            <a:ext cx="6264882" cy="1468186"/>
            <a:chOff x="5163133" y="4595300"/>
            <a:chExt cx="6264882" cy="1468186"/>
          </a:xfrm>
        </p:grpSpPr>
        <p:sp>
          <p:nvSpPr>
            <p:cNvPr id="1048696" name="AutoShape 14"/>
            <p:cNvSpPr/>
            <p:nvPr/>
          </p:nvSpPr>
          <p:spPr>
            <a:xfrm>
              <a:off x="5328795" y="4595300"/>
              <a:ext cx="6099220" cy="1468186"/>
            </a:xfrm>
            <a:prstGeom prst="rect">
              <a:avLst/>
            </a:prstGeom>
            <a:solidFill>
              <a:schemeClr val="accent2">
                <a:alpha val="100000"/>
              </a:schemeClr>
            </a:solidFill>
          </p:spPr>
        </p:sp>
        <p:sp>
          <p:nvSpPr>
            <p:cNvPr id="1048697" name="TextBox 15"/>
            <p:cNvSpPr txBox="1"/>
            <p:nvPr/>
          </p:nvSpPr>
          <p:spPr>
            <a:xfrm>
              <a:off x="5632910" y="4724828"/>
              <a:ext cx="3055242" cy="398526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p>
              <a:pPr>
                <a:lnSpc>
                  <a:spcPct val="77000"/>
                </a:lnSpc>
                <a:spcBef>
                  <a:spcPts val="450"/>
                </a:spcBef>
              </a:pPr>
              <a:r>
                <a:rPr lang="en-US" sz="2325" b="1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安全管理</a:t>
              </a:r>
              <a:endParaRPr lang="en-US" sz="2325" b="1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8698" name="TextBox 16"/>
            <p:cNvSpPr txBox="1"/>
            <p:nvPr/>
          </p:nvSpPr>
          <p:spPr>
            <a:xfrm>
              <a:off x="5632910" y="5211175"/>
              <a:ext cx="5568066" cy="702183"/>
            </a:xfrm>
            <a:prstGeom prst="rect">
              <a:avLst/>
            </a:prstGeom>
          </p:spPr>
          <p:txBody>
            <a:bodyPr vert="horz" wrap="square" lIns="114300" tIns="57150" rIns="114300" bIns="57150" rtlCol="0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en-US" sz="150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宿舍区域实行严格的门禁制度，配备监控设施，确保学生人身与财产安全。</a:t>
              </a:r>
              <a:endParaRPr lang="en-US" sz="150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48699" name="AutoShape 17"/>
            <p:cNvSpPr/>
            <p:nvPr/>
          </p:nvSpPr>
          <p:spPr>
            <a:xfrm>
              <a:off x="5163133" y="4595300"/>
              <a:ext cx="165663" cy="1468186"/>
            </a:xfrm>
            <a:prstGeom prst="rect">
              <a:avLst/>
            </a:prstGeom>
            <a:solidFill>
              <a:schemeClr val="accent1">
                <a:alpha val="100000"/>
              </a:schemeClr>
            </a:solidFill>
          </p:spPr>
        </p:sp>
      </p:grpSp>
      <p:grpSp>
        <p:nvGrpSpPr>
          <p:cNvPr id="44" name="Group 18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700" name="AutoShape 19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01" name="AutoShape 20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02" name="AutoShape 21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03" name="AutoShape 22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04" name="AutoShape 23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05" name="AutoShape 24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06" name="AutoShape 25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07" name="AutoShape 26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08" name="AutoShape 27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09" name="AutoShape 28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10" name="AutoShape 29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11" name="AutoShape 30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12" name="AutoShape 31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13" name="AutoShape 32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14" name="AutoShape 33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15" name="AutoShape 34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16" name="AutoShape 35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17" name="AutoShape 36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18" name="AutoShape 37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19" name="AutoShape 38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20" name="TextBox 39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学生宿舍楼群分布情况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0"/>
          </a:blip>
          <a:srcRect/>
          <a:stretch>
            <a:fillRect l="-47" r="-47"/>
          </a:stretch>
        </a:blipFill>
        <a:effectLst/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AutoShape 2"/>
          <p:cNvSpPr/>
          <p:nvPr/>
        </p:nvSpPr>
        <p:spPr>
          <a:xfrm>
            <a:off x="7150141" y="2021983"/>
            <a:ext cx="3939528" cy="3939528"/>
          </a:xfrm>
          <a:prstGeom prst="ellipse">
            <a:avLst/>
          </a:prstGeom>
          <a:solidFill>
            <a:schemeClr val="accent2">
              <a:lumMod val="60000"/>
              <a:lumOff val="40000"/>
              <a:alpha val="100000"/>
            </a:schemeClr>
          </a:solidFill>
        </p:spPr>
      </p:sp>
      <p:sp>
        <p:nvSpPr>
          <p:cNvPr id="1048722" name="TextBox 3"/>
          <p:cNvSpPr txBox="1"/>
          <p:nvPr/>
        </p:nvSpPr>
        <p:spPr>
          <a:xfrm>
            <a:off x="454963" y="2034175"/>
            <a:ext cx="5826389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餐饮服务中心位于校园核心区域，毗邻教学楼与宿舍区，方便师生就餐。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23" name="TextBox 4"/>
          <p:cNvSpPr txBox="1"/>
          <p:nvPr/>
        </p:nvSpPr>
        <p:spPr>
          <a:xfrm>
            <a:off x="454963" y="1575832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中心位置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24" name="TextBox 5"/>
          <p:cNvSpPr txBox="1"/>
          <p:nvPr/>
        </p:nvSpPr>
        <p:spPr>
          <a:xfrm>
            <a:off x="454963" y="3530045"/>
            <a:ext cx="5826389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餐饮服务中心提供多种餐饮选择，包括中式餐厅、西式餐厅、快餐店等，满足师生不同口味需求。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25" name="TextBox 6"/>
          <p:cNvSpPr txBox="1"/>
          <p:nvPr/>
        </p:nvSpPr>
        <p:spPr>
          <a:xfrm>
            <a:off x="454963" y="3071702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规模与种类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26" name="TextBox 7"/>
          <p:cNvSpPr txBox="1"/>
          <p:nvPr/>
        </p:nvSpPr>
        <p:spPr>
          <a:xfrm>
            <a:off x="454963" y="5118981"/>
            <a:ext cx="6018344" cy="7021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12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餐饮服务中心严格执行食品卫生标准，加强食材采购与加工过程的监管，确保师生饮食安全。</a:t>
            </a:r>
            <a:endParaRPr lang="en-US" sz="1500">
              <a:solidFill>
                <a:schemeClr val="dk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727" name="TextBox 8"/>
          <p:cNvSpPr txBox="1"/>
          <p:nvPr/>
        </p:nvSpPr>
        <p:spPr>
          <a:xfrm>
            <a:off x="454963" y="4660638"/>
            <a:ext cx="2703493" cy="363283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p>
            <a:pPr>
              <a:lnSpc>
                <a:spcPct val="77000"/>
              </a:lnSpc>
            </a:pPr>
            <a:r>
              <a:rPr lang="en-US" sz="2025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卫生管理</a:t>
            </a:r>
            <a:endParaRPr lang="en-US" sz="2025" b="1">
              <a:solidFill>
                <a:schemeClr val="accent1"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58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676035" y="2524948"/>
            <a:ext cx="2887741" cy="2887741"/>
          </a:xfrm>
          <a:prstGeom prst="ellipse">
            <a:avLst/>
          </a:prstGeom>
        </p:spPr>
      </p:pic>
      <p:sp>
        <p:nvSpPr>
          <p:cNvPr id="1048728" name="AutoShape 10"/>
          <p:cNvSpPr/>
          <p:nvPr/>
        </p:nvSpPr>
        <p:spPr>
          <a:xfrm>
            <a:off x="8663168" y="1482987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729" name="AutoShape 11"/>
          <p:cNvSpPr/>
          <p:nvPr/>
        </p:nvSpPr>
        <p:spPr>
          <a:xfrm>
            <a:off x="6921648" y="4618441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730" name="AutoShape 12"/>
          <p:cNvSpPr/>
          <p:nvPr/>
        </p:nvSpPr>
        <p:spPr>
          <a:xfrm>
            <a:off x="10386775" y="4618441"/>
            <a:ext cx="913476" cy="913476"/>
          </a:xfrm>
          <a:prstGeom prst="ellipse">
            <a:avLst/>
          </a:prstGeom>
          <a:solidFill>
            <a:schemeClr val="accent2">
              <a:alpha val="100000"/>
            </a:schemeClr>
          </a:solidFill>
        </p:spPr>
      </p:sp>
      <p:sp>
        <p:nvSpPr>
          <p:cNvPr id="1048731" name="Freeform 13"/>
          <p:cNvSpPr/>
          <p:nvPr/>
        </p:nvSpPr>
        <p:spPr>
          <a:xfrm>
            <a:off x="8906663" y="1691796"/>
            <a:ext cx="426486" cy="426486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48732" name="Freeform 14"/>
          <p:cNvSpPr/>
          <p:nvPr/>
        </p:nvSpPr>
        <p:spPr>
          <a:xfrm>
            <a:off x="10639092" y="4837698"/>
            <a:ext cx="426194" cy="42619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190500"/>
                </a:moveTo>
                <a:cubicBezTo>
                  <a:pt x="152400" y="169459"/>
                  <a:pt x="169459" y="152400"/>
                  <a:pt x="190500" y="152400"/>
                </a:cubicBezTo>
                <a:cubicBezTo>
                  <a:pt x="211541" y="152400"/>
                  <a:pt x="228600" y="169459"/>
                  <a:pt x="228600" y="190500"/>
                </a:cubicBezTo>
                <a:cubicBezTo>
                  <a:pt x="228600" y="211541"/>
                  <a:pt x="211541" y="228600"/>
                  <a:pt x="190500" y="228600"/>
                </a:cubicBezTo>
                <a:cubicBezTo>
                  <a:pt x="169459" y="228600"/>
                  <a:pt x="152400" y="211541"/>
                  <a:pt x="152400" y="190500"/>
                </a:cubicBezTo>
                <a:close/>
                <a:moveTo>
                  <a:pt x="266700" y="76200"/>
                </a:moveTo>
                <a:lnTo>
                  <a:pt x="235372" y="12925"/>
                </a:lnTo>
                <a:cubicBezTo>
                  <a:pt x="232801" y="5410"/>
                  <a:pt x="225695" y="0"/>
                  <a:pt x="217284" y="0"/>
                </a:cubicBezTo>
                <a:lnTo>
                  <a:pt x="164973" y="0"/>
                </a:lnTo>
                <a:cubicBezTo>
                  <a:pt x="156467" y="0"/>
                  <a:pt x="149295" y="5544"/>
                  <a:pt x="146837" y="13192"/>
                </a:cubicBezTo>
                <a:lnTo>
                  <a:pt x="114338" y="76200"/>
                </a:lnTo>
                <a:lnTo>
                  <a:pt x="38100" y="76200"/>
                </a:lnTo>
                <a:cubicBezTo>
                  <a:pt x="17059" y="76200"/>
                  <a:pt x="0" y="93259"/>
                  <a:pt x="0" y="114300"/>
                </a:cubicBezTo>
                <a:lnTo>
                  <a:pt x="0" y="304800"/>
                </a:lnTo>
                <a:lnTo>
                  <a:pt x="304800" y="304800"/>
                </a:lnTo>
                <a:lnTo>
                  <a:pt x="304800" y="114300"/>
                </a:lnTo>
                <a:cubicBezTo>
                  <a:pt x="304800" y="93259"/>
                  <a:pt x="287760" y="76200"/>
                  <a:pt x="266700" y="76200"/>
                </a:cubicBezTo>
                <a:close/>
                <a:moveTo>
                  <a:pt x="57150" y="152400"/>
                </a:moveTo>
                <a:cubicBezTo>
                  <a:pt x="46625" y="152400"/>
                  <a:pt x="38100" y="143875"/>
                  <a:pt x="38100" y="133350"/>
                </a:cubicBezTo>
                <a:cubicBezTo>
                  <a:pt x="38100" y="122825"/>
                  <a:pt x="46625" y="114300"/>
                  <a:pt x="57150" y="114300"/>
                </a:cubicBezTo>
                <a:cubicBezTo>
                  <a:pt x="67675" y="114300"/>
                  <a:pt x="76200" y="122825"/>
                  <a:pt x="76200" y="133350"/>
                </a:cubicBezTo>
                <a:cubicBezTo>
                  <a:pt x="76200" y="143875"/>
                  <a:pt x="67675" y="152400"/>
                  <a:pt x="57150" y="152400"/>
                </a:cubicBezTo>
                <a:close/>
                <a:moveTo>
                  <a:pt x="190500" y="266700"/>
                </a:moveTo>
                <a:cubicBezTo>
                  <a:pt x="148419" y="266700"/>
                  <a:pt x="114300" y="232581"/>
                  <a:pt x="114300" y="190500"/>
                </a:cubicBezTo>
                <a:cubicBezTo>
                  <a:pt x="114300" y="148419"/>
                  <a:pt x="148419" y="114300"/>
                  <a:pt x="190500" y="114300"/>
                </a:cubicBezTo>
                <a:cubicBezTo>
                  <a:pt x="232581" y="114300"/>
                  <a:pt x="266700" y="148419"/>
                  <a:pt x="266700" y="190500"/>
                </a:cubicBezTo>
                <a:cubicBezTo>
                  <a:pt x="266700" y="232581"/>
                  <a:pt x="232581" y="266700"/>
                  <a:pt x="190500" y="26670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sp>
        <p:nvSpPr>
          <p:cNvPr id="1048733" name="Freeform 15"/>
          <p:cNvSpPr/>
          <p:nvPr/>
        </p:nvSpPr>
        <p:spPr>
          <a:xfrm>
            <a:off x="7137949" y="4833774"/>
            <a:ext cx="482811" cy="482811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04800" y="171155"/>
                </a:moveTo>
                <a:lnTo>
                  <a:pt x="304800" y="133055"/>
                </a:lnTo>
                <a:lnTo>
                  <a:pt x="259261" y="114081"/>
                </a:lnTo>
                <a:cubicBezTo>
                  <a:pt x="257994" y="110509"/>
                  <a:pt x="256661" y="107051"/>
                  <a:pt x="255022" y="103661"/>
                </a:cubicBezTo>
                <a:lnTo>
                  <a:pt x="273406" y="57893"/>
                </a:lnTo>
                <a:lnTo>
                  <a:pt x="246459" y="30956"/>
                </a:lnTo>
                <a:lnTo>
                  <a:pt x="201101" y="49635"/>
                </a:lnTo>
                <a:cubicBezTo>
                  <a:pt x="197644" y="47958"/>
                  <a:pt x="194110" y="46549"/>
                  <a:pt x="190462" y="45244"/>
                </a:cubicBezTo>
                <a:lnTo>
                  <a:pt x="171155" y="0"/>
                </a:lnTo>
                <a:lnTo>
                  <a:pt x="133055" y="0"/>
                </a:lnTo>
                <a:lnTo>
                  <a:pt x="114224" y="45091"/>
                </a:lnTo>
                <a:cubicBezTo>
                  <a:pt x="110433" y="46434"/>
                  <a:pt x="106785" y="47844"/>
                  <a:pt x="103175" y="49559"/>
                </a:cubicBezTo>
                <a:lnTo>
                  <a:pt x="57893" y="31366"/>
                </a:lnTo>
                <a:lnTo>
                  <a:pt x="30956" y="58303"/>
                </a:lnTo>
                <a:lnTo>
                  <a:pt x="49416" y="103175"/>
                </a:lnTo>
                <a:cubicBezTo>
                  <a:pt x="47625" y="106861"/>
                  <a:pt x="46177" y="110614"/>
                  <a:pt x="44796" y="114491"/>
                </a:cubicBezTo>
                <a:lnTo>
                  <a:pt x="0" y="133645"/>
                </a:lnTo>
                <a:lnTo>
                  <a:pt x="0" y="171745"/>
                </a:lnTo>
                <a:lnTo>
                  <a:pt x="44834" y="190424"/>
                </a:lnTo>
                <a:cubicBezTo>
                  <a:pt x="46215" y="194291"/>
                  <a:pt x="47701" y="198053"/>
                  <a:pt x="49482" y="201740"/>
                </a:cubicBezTo>
                <a:lnTo>
                  <a:pt x="31366" y="246907"/>
                </a:lnTo>
                <a:lnTo>
                  <a:pt x="58303" y="273844"/>
                </a:lnTo>
                <a:lnTo>
                  <a:pt x="103289" y="255318"/>
                </a:lnTo>
                <a:cubicBezTo>
                  <a:pt x="106899" y="257032"/>
                  <a:pt x="110585" y="258404"/>
                  <a:pt x="114376" y="259709"/>
                </a:cubicBezTo>
                <a:lnTo>
                  <a:pt x="133645" y="304800"/>
                </a:lnTo>
                <a:lnTo>
                  <a:pt x="171745" y="304800"/>
                </a:lnTo>
                <a:lnTo>
                  <a:pt x="190605" y="259480"/>
                </a:lnTo>
                <a:cubicBezTo>
                  <a:pt x="194215" y="258137"/>
                  <a:pt x="197787" y="256727"/>
                  <a:pt x="201206" y="255089"/>
                </a:cubicBezTo>
                <a:lnTo>
                  <a:pt x="246898" y="273396"/>
                </a:lnTo>
                <a:lnTo>
                  <a:pt x="273834" y="246459"/>
                </a:lnTo>
                <a:lnTo>
                  <a:pt x="255079" y="200997"/>
                </a:lnTo>
                <a:cubicBezTo>
                  <a:pt x="256680" y="197577"/>
                  <a:pt x="257985" y="194110"/>
                  <a:pt x="259251" y="190576"/>
                </a:cubicBezTo>
                <a:lnTo>
                  <a:pt x="304800" y="171155"/>
                </a:lnTo>
                <a:close/>
                <a:moveTo>
                  <a:pt x="152105" y="209550"/>
                </a:moveTo>
                <a:cubicBezTo>
                  <a:pt x="120558" y="209550"/>
                  <a:pt x="94955" y="183947"/>
                  <a:pt x="94955" y="152400"/>
                </a:cubicBezTo>
                <a:cubicBezTo>
                  <a:pt x="94955" y="120853"/>
                  <a:pt x="120558" y="95250"/>
                  <a:pt x="152105" y="95250"/>
                </a:cubicBezTo>
                <a:cubicBezTo>
                  <a:pt x="183652" y="95250"/>
                  <a:pt x="209255" y="120853"/>
                  <a:pt x="209255" y="152400"/>
                </a:cubicBezTo>
                <a:cubicBezTo>
                  <a:pt x="209255" y="183947"/>
                  <a:pt x="183652" y="209550"/>
                  <a:pt x="152105" y="20955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</p:spPr>
      </p:sp>
      <p:grpSp>
        <p:nvGrpSpPr>
          <p:cNvPr id="46" name="Group 16"/>
          <p:cNvGrpSpPr/>
          <p:nvPr/>
        </p:nvGrpSpPr>
        <p:grpSpPr>
          <a:xfrm rot="0">
            <a:off x="454963" y="93878"/>
            <a:ext cx="10641129" cy="941070"/>
            <a:chOff x="454963" y="93878"/>
            <a:chExt cx="10641129" cy="941070"/>
          </a:xfrm>
        </p:grpSpPr>
        <p:sp>
          <p:nvSpPr>
            <p:cNvPr id="1048734" name="AutoShape 17"/>
            <p:cNvSpPr/>
            <p:nvPr/>
          </p:nvSpPr>
          <p:spPr>
            <a:xfrm>
              <a:off x="454963" y="3311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35" name="AutoShape 18"/>
            <p:cNvSpPr/>
            <p:nvPr/>
          </p:nvSpPr>
          <p:spPr>
            <a:xfrm>
              <a:off x="575049" y="33774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36" name="AutoShape 19"/>
            <p:cNvSpPr/>
            <p:nvPr/>
          </p:nvSpPr>
          <p:spPr>
            <a:xfrm>
              <a:off x="689125" y="33946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37" name="AutoShape 20"/>
            <p:cNvSpPr/>
            <p:nvPr/>
          </p:nvSpPr>
          <p:spPr>
            <a:xfrm>
              <a:off x="799768" y="34843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38" name="AutoShape 21"/>
            <p:cNvSpPr/>
            <p:nvPr/>
          </p:nvSpPr>
          <p:spPr>
            <a:xfrm>
              <a:off x="904945" y="34429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39" name="AutoShape 22"/>
            <p:cNvSpPr/>
            <p:nvPr/>
          </p:nvSpPr>
          <p:spPr>
            <a:xfrm>
              <a:off x="454963" y="448942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40" name="AutoShape 23"/>
            <p:cNvSpPr/>
            <p:nvPr/>
          </p:nvSpPr>
          <p:spPr>
            <a:xfrm>
              <a:off x="575049" y="45551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41" name="AutoShape 24"/>
            <p:cNvSpPr/>
            <p:nvPr/>
          </p:nvSpPr>
          <p:spPr>
            <a:xfrm>
              <a:off x="689125" y="457233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42" name="AutoShape 25"/>
            <p:cNvSpPr/>
            <p:nvPr/>
          </p:nvSpPr>
          <p:spPr>
            <a:xfrm>
              <a:off x="799768" y="466203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43" name="AutoShape 26"/>
            <p:cNvSpPr/>
            <p:nvPr/>
          </p:nvSpPr>
          <p:spPr>
            <a:xfrm>
              <a:off x="904945" y="462070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44" name="AutoShape 27"/>
            <p:cNvSpPr/>
            <p:nvPr/>
          </p:nvSpPr>
          <p:spPr>
            <a:xfrm>
              <a:off x="454963" y="5667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45" name="AutoShape 28"/>
            <p:cNvSpPr/>
            <p:nvPr/>
          </p:nvSpPr>
          <p:spPr>
            <a:xfrm>
              <a:off x="575049" y="5732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46" name="AutoShape 29"/>
            <p:cNvSpPr/>
            <p:nvPr/>
          </p:nvSpPr>
          <p:spPr>
            <a:xfrm>
              <a:off x="689125" y="57500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47" name="AutoShape 30"/>
            <p:cNvSpPr/>
            <p:nvPr/>
          </p:nvSpPr>
          <p:spPr>
            <a:xfrm>
              <a:off x="799768" y="58397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48" name="AutoShape 31"/>
            <p:cNvSpPr/>
            <p:nvPr/>
          </p:nvSpPr>
          <p:spPr>
            <a:xfrm>
              <a:off x="904945" y="57984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49" name="AutoShape 32"/>
            <p:cNvSpPr/>
            <p:nvPr/>
          </p:nvSpPr>
          <p:spPr>
            <a:xfrm>
              <a:off x="454963" y="6844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</p:sp>
        <p:sp>
          <p:nvSpPr>
            <p:cNvPr id="1048750" name="AutoShape 33"/>
            <p:cNvSpPr/>
            <p:nvPr/>
          </p:nvSpPr>
          <p:spPr>
            <a:xfrm>
              <a:off x="575049" y="69106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</p:sp>
        <p:sp>
          <p:nvSpPr>
            <p:cNvPr id="1048751" name="AutoShape 34"/>
            <p:cNvSpPr/>
            <p:nvPr/>
          </p:nvSpPr>
          <p:spPr>
            <a:xfrm>
              <a:off x="689125" y="69278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</p:sp>
        <p:sp>
          <p:nvSpPr>
            <p:cNvPr id="1048752" name="AutoShape 35"/>
            <p:cNvSpPr/>
            <p:nvPr/>
          </p:nvSpPr>
          <p:spPr>
            <a:xfrm>
              <a:off x="799768" y="70175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</p:sp>
        <p:sp>
          <p:nvSpPr>
            <p:cNvPr id="1048753" name="AutoShape 36"/>
            <p:cNvSpPr/>
            <p:nvPr/>
          </p:nvSpPr>
          <p:spPr>
            <a:xfrm>
              <a:off x="904945" y="69761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</p:sp>
        <p:sp>
          <p:nvSpPr>
            <p:cNvPr id="1048754" name="TextBox 37"/>
            <p:cNvSpPr txBox="1"/>
            <p:nvPr/>
          </p:nvSpPr>
          <p:spPr>
            <a:xfrm>
              <a:off x="1094842" y="93878"/>
              <a:ext cx="10001250" cy="941070"/>
            </a:xfrm>
            <a:prstGeom prst="rect">
              <a:avLst/>
            </a:prstGeom>
          </p:spPr>
          <p:txBody>
            <a:bodyPr vert="horz" wrap="square" lIns="123825" tIns="123825" rIns="57150" bIns="123825" rtlCol="0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sz="3000" b="1">
                  <a:solidFill>
                    <a:schemeClr val="accent1">
                      <a:alpha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餐饮服务中心位置及规模</a:t>
              </a:r>
              <a:endParaRPr lang="en-US" sz="3000" b="1">
                <a:solidFill>
                  <a:schemeClr val="accent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BEF"/>
      </a:lt1>
      <a:dk2>
        <a:srgbClr val="351E00"/>
      </a:dk2>
      <a:lt2>
        <a:srgbClr val="FFFFFF"/>
      </a:lt2>
      <a:accent1>
        <a:srgbClr val="FF6D1B"/>
      </a:accent1>
      <a:accent2>
        <a:srgbClr val="FF9000"/>
      </a:accent2>
      <a:accent3>
        <a:srgbClr val="C76900"/>
      </a:accent3>
      <a:accent4>
        <a:srgbClr val="FF6E40"/>
      </a:accent4>
      <a:accent5>
        <a:srgbClr val="FF855E"/>
      </a:accent5>
      <a:accent6>
        <a:srgbClr val="B993D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1730</Words>
  <Application>WPS 演示</Application>
  <PresentationFormat/>
  <Paragraphs>167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</vt:lpstr>
      <vt:lpstr>方正正纤黑简体</vt:lpstr>
      <vt:lpstr>黑体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23043RP34C</dc:creator>
  <cp:lastModifiedBy>伍予欣</cp:lastModifiedBy>
  <cp:revision>1</cp:revision>
  <dcterms:created xsi:type="dcterms:W3CDTF">2024-05-27T13:45:11Z</dcterms:created>
  <dcterms:modified xsi:type="dcterms:W3CDTF">2024-05-27T13:45:11Z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C54C6C7E71BE4845AEFBC1222104543A_13</vt:lpwstr>
  </property>
  <property fmtid="{D5CDD505-2E9C-101B-9397-08002B2CF9AE}" pid="3" name="KSOProductBuildVer">
    <vt:lpwstr>2052-12.1.0.16412</vt:lpwstr>
  </property>
</Properties>
</file>