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52" r:id="rId3"/>
  </p:sldMasterIdLst>
  <p:notesMasterIdLst>
    <p:notesMasterId r:id="rId5"/>
  </p:notesMasterIdLst>
  <p:sldIdLst>
    <p:sldId id="256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83" r:id="rId13"/>
    <p:sldId id="265" r:id="rId14"/>
    <p:sldId id="284" r:id="rId15"/>
    <p:sldId id="266" r:id="rId16"/>
    <p:sldId id="267" r:id="rId17"/>
    <p:sldId id="281" r:id="rId18"/>
    <p:sldId id="268" r:id="rId19"/>
    <p:sldId id="269" r:id="rId20"/>
    <p:sldId id="279" r:id="rId21"/>
    <p:sldId id="270" r:id="rId22"/>
    <p:sldId id="271" r:id="rId23"/>
    <p:sldId id="280" r:id="rId24"/>
    <p:sldId id="272" r:id="rId25"/>
    <p:sldId id="273" r:id="rId26"/>
    <p:sldId id="275" r:id="rId27"/>
    <p:sldId id="274" r:id="rId28"/>
    <p:sldId id="276" r:id="rId29"/>
    <p:sldId id="277" r:id="rId30"/>
    <p:sldId id="282" r:id="rId31"/>
    <p:sldId id="278" r:id="rId32"/>
  </p:sldIdLst>
  <p:sldSz cx="12192000" cy="6858000"/>
  <p:notesSz cx="6858000" cy="12192000"/>
  <p:embeddedFontLst>
    <p:embeddedFont>
      <p:font typeface="MiSans" pitchFamily="34" charset="-122"/>
      <p:regular r:id="rId37"/>
    </p:embeddedFont>
    <p:embeddedFont>
      <p:font typeface="MiSans" pitchFamily="34" charset="-120"/>
      <p:regular r:id="rId38"/>
    </p:embeddedFont>
    <p:embeddedFont>
      <p:font typeface="黑体" panose="02010609060101010101" charset="-122"/>
      <p:regular r:id="rId39"/>
    </p:embeddedFont>
    <p:embeddedFont>
      <p:font typeface="仿宋" panose="02010609060101010101" charset="-122"/>
      <p:regular r:id="rId40"/>
    </p:embeddedFont>
    <p:embeddedFont>
      <p:font typeface="Calibri" panose="020F0502020204030204" charset="0"/>
      <p:regular r:id="rId41"/>
      <p:bold r:id="rId42"/>
      <p:italic r:id="rId43"/>
      <p:boldItalic r:id="rId44"/>
    </p:embeddedFont>
    <p:embeddedFont>
      <p:font typeface="等线" panose="02010600030101010101" charset="-122"/>
      <p:regular r:id="rId45"/>
    </p:embeddedFont>
    <p:embeddedFont>
      <p:font typeface="Calibri Light" panose="020F0302020204030204" charset="0"/>
      <p:regular r:id="rId46"/>
      <p:italic r:id="rId47"/>
    </p:embeddedFont>
    <p:embeddedFont>
      <p:font typeface="等线 Light" panose="02010600030101010101" charset="-122"/>
      <p:regular r:id="rId48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ating 曾" initials="S曾" lastIdx="0" clrIdx="0"/>
  <p:cmAuthor id="2" name="作者" initials="A" lastIdx="0" clrIdx="1"/>
  <p:cmAuthor id="3" name="Administrator" initials="A" lastIdx="0" clrIdx="2"/>
  <p:cmAuthor id="4" name="CHINESE-BC06F90" initials="C" lastIdx="0" clrIdx="3"/>
  <p:cmAuthor id="5" name="杨一鸣" initials="杨" lastIdx="0" clrIdx="4"/>
  <p:cmAuthor id="6" name="lixinru" initials="l" lastIdx="0" clrIdx="5"/>
  <p:cmAuthor id="7" name="lenovo" initials="l" lastIdx="0" clrIdx="6"/>
  <p:cmAuthor id="8" name="dongyu" initials="d" lastIdx="0" clrIdx="7"/>
  <p:cmAuthor id="9" name="MyPC" initials="M" lastIdx="0" clrIdx="8"/>
  <p:cmAuthor id="10" name="jinli" initials="j" lastIdx="0" clrIdx="9"/>
  <p:cmAuthor id="11" name="PC" initials="P" lastIdx="0" clrIdx="10"/>
  <p:cmAuthor id="12" name="user" initials="u" lastIdx="0" clrIdx="11"/>
  <p:cmAuthor id="13" name="Nicole Li  李倩" initials="N" lastIdx="0" clrIdx="12"/>
  <p:cmAuthor id="14" name="admin" initials="a" lastIdx="0" clrIdx="13"/>
  <p:cmAuthor id="15" name="www.xkb1.com" initials="w" lastIdx="0" clrIdx="14"/>
  <p:cmAuthor id="16" name="新课标第一网" initials="新" lastIdx="0" clrIdx="15"/>
  <p:cmAuthor id="17" name="八九年" initials="八" lastIdx="0" clrIdx="16"/>
  <p:cmAuthor id="18" name="李丽" initials="李" lastIdx="0" clrIdx="17"/>
  <p:cmAuthor id="19" name="刘浩" initials="刘" lastIdx="0" clrIdx="18"/>
  <p:cmAuthor id="20" name="Vivian Liu" initials="V" lastIdx="0" clrIdx="19"/>
  <p:cmAuthor id="21" name="微软用户" initials="微" lastIdx="0" clrIdx="20"/>
  <p:cmAuthor id="22" name="Windows 用户" initials="W" lastIdx="0" clrIdx="21"/>
  <p:cmAuthor id="23" name="孙宇婷" initials="孙" lastIdx="0" clrIdx="22"/>
  <p:cmAuthor id="24" name="杜B格小生" initials="杜" lastIdx="0" clrIdx="23"/>
  <p:cmAuthor id="25" name="张 林娜" initials="张" lastIdx="0" clrIdx="24"/>
  <p:cmAuthor id="26" name="Mia Vida Villanueva" initials="M" lastIdx="0" clrIdx="25"/>
  <p:cmAuthor id="27" name="李彦利" initials="李" lastIdx="0" clrIdx="26"/>
  <p:cmAuthor id="28" name="LJH" initials="L" lastIdx="0" clrIdx="27"/>
  <p:cmAuthor id="29" name="未知用户1" initials="未" lastIdx="0" clrIdx="28"/>
  <p:cmAuthor id="30" name="ASUS" initials="A" lastIdx="0" clrIdx="29"/>
  <p:cmAuthor id="31" name="阮 幸云" initials="阮" lastIdx="0" clrIdx="30"/>
  <p:cmAuthor id="32" name="张瑞霞" initials="authorId_524709945" lastIdx="0" clrIdx="31"/>
  <p:cmAuthor id="33" name="刘刘" initials="" lastIdx="0" clrIdx="32"/>
  <p:cmAuthor id="34" name="Dino._6ZFrB7nA" initials="authorId_1257418890" lastIdx="0" clrIdx="33"/>
  <p:cmAuthor id="35" name="陈庆" initials="陈" lastIdx="0" clrIdx="34"/>
  <p:cmAuthor id="36" name="a'su's" initials="a" lastIdx="0" clrIdx="35"/>
  <p:cmAuthor id="37" name="陈芳" initials="A" lastIdx="0" clrIdx="3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9" d="100"/>
          <a:sy n="69" d="100"/>
        </p:scale>
        <p:origin x="360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8" Type="http://schemas.openxmlformats.org/officeDocument/2006/relationships/font" Target="fonts/font12.fntdata"/><Relationship Id="rId47" Type="http://schemas.openxmlformats.org/officeDocument/2006/relationships/font" Target="fonts/font11.fntdata"/><Relationship Id="rId46" Type="http://schemas.openxmlformats.org/officeDocument/2006/relationships/font" Target="fonts/font10.fntdata"/><Relationship Id="rId45" Type="http://schemas.openxmlformats.org/officeDocument/2006/relationships/font" Target="fonts/font9.fntdata"/><Relationship Id="rId44" Type="http://schemas.openxmlformats.org/officeDocument/2006/relationships/font" Target="fonts/font8.fntdata"/><Relationship Id="rId43" Type="http://schemas.openxmlformats.org/officeDocument/2006/relationships/font" Target="fonts/font7.fntdata"/><Relationship Id="rId42" Type="http://schemas.openxmlformats.org/officeDocument/2006/relationships/font" Target="fonts/font6.fntdata"/><Relationship Id="rId41" Type="http://schemas.openxmlformats.org/officeDocument/2006/relationships/font" Target="fonts/font5.fntdata"/><Relationship Id="rId40" Type="http://schemas.openxmlformats.org/officeDocument/2006/relationships/font" Target="fonts/font4.fntdata"/><Relationship Id="rId4" Type="http://schemas.openxmlformats.org/officeDocument/2006/relationships/slide" Target="slides/slide1.xml"/><Relationship Id="rId39" Type="http://schemas.openxmlformats.org/officeDocument/2006/relationships/font" Target="fonts/font3.fntdata"/><Relationship Id="rId38" Type="http://schemas.openxmlformats.org/officeDocument/2006/relationships/font" Target="fonts/font2.fntdata"/><Relationship Id="rId37" Type="http://schemas.openxmlformats.org/officeDocument/2006/relationships/font" Target="fonts/font1.fntdata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image" Target="../media/image3.png"/><Relationship Id="rId3" Type="http://schemas.openxmlformats.org/officeDocument/2006/relationships/tags" Target="../tags/tag6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3" Type="http://schemas.openxmlformats.org/officeDocument/2006/relationships/notesSlide" Target="../notesSlides/notesSlide9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tags" Target="../tags/tag36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7" Type="http://schemas.openxmlformats.org/officeDocument/2006/relationships/notesSlide" Target="../notesSlides/notesSlide17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image" Target="../media/image14.png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tags" Target="../tags/tag3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2" Type="http://schemas.openxmlformats.org/officeDocument/2006/relationships/notesSlide" Target="../notesSlides/notesSlide19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2" Type="http://schemas.openxmlformats.org/officeDocument/2006/relationships/notesSlide" Target="../notesSlides/notesSlide24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69.xml"/><Relationship Id="rId1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1.xml"/><Relationship Id="rId4" Type="http://schemas.openxmlformats.org/officeDocument/2006/relationships/image" Target="../media/image3.png"/><Relationship Id="rId3" Type="http://schemas.openxmlformats.org/officeDocument/2006/relationships/tags" Target="../tags/tag70.xml"/><Relationship Id="rId2" Type="http://schemas.openxmlformats.org/officeDocument/2006/relationships/image" Target="../media/image17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39:37-d2v5s2dnfo2stf9dk1c0.jpg"/>
          <p:cNvPicPr>
            <a:picLocks noChangeAspect="1"/>
          </p:cNvPicPr>
          <p:nvPr/>
        </p:nvPicPr>
        <p:blipFill>
          <a:blip r:embed="rId2"/>
          <a:srcRect l="11986" t="12744" r="11986" b="6298"/>
          <a:stretch>
            <a:fillRect/>
          </a:stretch>
        </p:blipFill>
        <p:spPr>
          <a:xfrm>
            <a:off x="0" y="-20320"/>
            <a:ext cx="12192000" cy="68980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620645" y="1739900"/>
            <a:ext cx="7174230" cy="211010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5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第七课</a:t>
            </a:r>
            <a:r>
              <a:rPr lang="en-US" altLang="zh-CN" sz="5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</a:t>
            </a:r>
            <a:r>
              <a:rPr lang="zh-CN" altLang="en-US" sz="5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追求自由平等第一框</a:t>
            </a:r>
            <a:r>
              <a:rPr lang="en-US" altLang="zh-CN" sz="5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</a:t>
            </a:r>
            <a:r>
              <a:rPr lang="zh-CN" altLang="en-US" sz="5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珍视</a:t>
            </a:r>
            <a:r>
              <a:rPr lang="en-US" sz="58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自由</a:t>
            </a:r>
            <a:endParaRPr lang="en-US" sz="1600" dirty="0"/>
          </a:p>
        </p:txBody>
      </p:sp>
      <p:pic>
        <p:nvPicPr>
          <p:cNvPr id="4" name="Image 1" descr="https://kimi-img.moonshot.cn/pub/slides/slides_tmpl/image/25-09-08-12:39:31-d2v5s0tnfo2stf9dk180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82670" y="4451985"/>
            <a:ext cx="2297430" cy="549275"/>
          </a:xfrm>
          <a:prstGeom prst="rect">
            <a:avLst/>
          </a:prstGeom>
        </p:spPr>
      </p:pic>
      <p:sp>
        <p:nvSpPr>
          <p:cNvPr id="5" name="Text 1"/>
          <p:cNvSpPr/>
          <p:nvPr>
            <p:custDataLst>
              <p:tags r:id="rId5"/>
            </p:custDataLst>
          </p:nvPr>
        </p:nvSpPr>
        <p:spPr>
          <a:xfrm>
            <a:off x="3582670" y="4542790"/>
            <a:ext cx="2298065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1800" b="1" dirty="0">
                <a:solidFill>
                  <a:srgbClr val="5B91C5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授课</a:t>
            </a:r>
            <a:r>
              <a:rPr lang="en-US" sz="1800" b="1" dirty="0">
                <a:solidFill>
                  <a:srgbClr val="5B91C5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人：</a:t>
            </a:r>
            <a:r>
              <a:rPr lang="zh-CN" altLang="en-US" sz="1800" b="1" dirty="0">
                <a:solidFill>
                  <a:srgbClr val="5B91C5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乔含斐</a:t>
            </a:r>
            <a:endParaRPr lang="zh-CN" altLang="en-US" sz="1800" b="1" dirty="0">
              <a:solidFill>
                <a:srgbClr val="5B91C5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6" name="Image 2" descr="https://kimi-img.moonshot.cn/pub/slides/slides_tmpl/image/25-09-08-12:39:31-d2v5s0tnfo2stf9dk180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240780" y="4451985"/>
            <a:ext cx="2567305" cy="549275"/>
          </a:xfrm>
          <a:prstGeom prst="rect">
            <a:avLst/>
          </a:prstGeom>
        </p:spPr>
      </p:pic>
      <p:sp>
        <p:nvSpPr>
          <p:cNvPr id="7" name="Text 2"/>
          <p:cNvSpPr/>
          <p:nvPr>
            <p:custDataLst>
              <p:tags r:id="rId7"/>
            </p:custDataLst>
          </p:nvPr>
        </p:nvSpPr>
        <p:spPr>
          <a:xfrm>
            <a:off x="6240145" y="4542790"/>
            <a:ext cx="2567940" cy="3683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5B91C5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时间：2025/10/30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254000"/>
            <a:ext cx="12192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hlinkClick r:id="rId1" action="ppaction://hlinksldjump"/>
              </a:rPr>
              <a:t>辩论：</a:t>
            </a:r>
            <a:r>
              <a:rPr 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hlinkClick r:id="rId1" action="ppaction://hlinksldjump"/>
              </a:rPr>
              <a:t>罚单开不开？</a:t>
            </a:r>
            <a:endParaRPr lang="en-US" sz="1600" dirty="0"/>
          </a:p>
        </p:txBody>
      </p:sp>
      <p:sp>
        <p:nvSpPr>
          <p:cNvPr id="3" name="Shape 1"/>
          <p:cNvSpPr/>
          <p:nvPr/>
        </p:nvSpPr>
        <p:spPr>
          <a:xfrm>
            <a:off x="254000" y="965200"/>
            <a:ext cx="11684000" cy="762000"/>
          </a:xfrm>
          <a:custGeom>
            <a:avLst/>
            <a:gdLst/>
            <a:ahLst/>
            <a:cxnLst/>
            <a:rect l="l" t="t" r="r" b="b"/>
            <a:pathLst>
              <a:path w="11684000" h="762000">
                <a:moveTo>
                  <a:pt x="101597" y="0"/>
                </a:moveTo>
                <a:lnTo>
                  <a:pt x="11582403" y="0"/>
                </a:lnTo>
                <a:cubicBezTo>
                  <a:pt x="11638513" y="0"/>
                  <a:pt x="11684000" y="45487"/>
                  <a:pt x="11684000" y="101597"/>
                </a:cubicBezTo>
                <a:lnTo>
                  <a:pt x="11684000" y="660403"/>
                </a:lnTo>
                <a:cubicBezTo>
                  <a:pt x="11684000" y="716513"/>
                  <a:pt x="11638513" y="762000"/>
                  <a:pt x="11582403" y="762000"/>
                </a:cubicBezTo>
                <a:lnTo>
                  <a:pt x="101597" y="762000"/>
                </a:lnTo>
                <a:cubicBezTo>
                  <a:pt x="45487" y="762000"/>
                  <a:pt x="0" y="716513"/>
                  <a:pt x="0" y="6604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4" name="Text 2"/>
          <p:cNvSpPr/>
          <p:nvPr/>
        </p:nvSpPr>
        <p:spPr>
          <a:xfrm>
            <a:off x="457200" y="1168400"/>
            <a:ext cx="112776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18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停车场爆满，李先生</a:t>
            </a:r>
            <a:r>
              <a:rPr lang="zh-CN" altLang="en-US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想着半小时内就会将车开走，</a:t>
            </a:r>
            <a:r>
              <a:rPr lang="en-US" sz="18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无奈将车</a:t>
            </a:r>
            <a:r>
              <a:rPr lang="en-US" sz="1800" dirty="0">
                <a:solidFill>
                  <a:srgbClr val="333333"/>
                </a:solidFill>
                <a:highlight>
                  <a:srgbClr val="8EC5F5">
                    <a:alpha val="3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稍压盲道 </a:t>
            </a:r>
            <a:r>
              <a:rPr lang="en-US" sz="18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，被路人拍照举报。如果你是交警，这张罚单你开不开？</a:t>
            </a:r>
            <a:endParaRPr lang="en-US" sz="1600" dirty="0"/>
          </a:p>
        </p:txBody>
      </p:sp>
      <p:sp>
        <p:nvSpPr>
          <p:cNvPr id="5" name="Shape 3"/>
          <p:cNvSpPr/>
          <p:nvPr>
            <p:custDataLst>
              <p:tags r:id="rId2"/>
            </p:custDataLst>
          </p:nvPr>
        </p:nvSpPr>
        <p:spPr>
          <a:xfrm>
            <a:off x="254000" y="2032000"/>
            <a:ext cx="0" cy="4064000"/>
          </a:xfrm>
          <a:prstGeom prst="line">
            <a:avLst/>
          </a:prstGeom>
          <a:noFill/>
          <a:ln w="50800">
            <a:solidFill>
              <a:srgbClr val="2D7FE4"/>
            </a:solidFill>
            <a:prstDash val="solid"/>
            <a:headEnd type="none"/>
            <a:tailEnd type="none"/>
          </a:ln>
        </p:spPr>
      </p:sp>
      <p:sp>
        <p:nvSpPr>
          <p:cNvPr id="6" name="Shape 4"/>
          <p:cNvSpPr/>
          <p:nvPr>
            <p:custDataLst>
              <p:tags r:id="rId3"/>
            </p:custDataLst>
          </p:nvPr>
        </p:nvSpPr>
        <p:spPr>
          <a:xfrm>
            <a:off x="254000" y="2032000"/>
            <a:ext cx="5638800" cy="4064000"/>
          </a:xfrm>
          <a:custGeom>
            <a:avLst/>
            <a:gdLst/>
            <a:ahLst/>
            <a:cxnLst/>
            <a:rect l="l" t="t" r="r" b="b"/>
            <a:pathLst>
              <a:path w="5638800" h="4064000">
                <a:moveTo>
                  <a:pt x="0" y="0"/>
                </a:moveTo>
                <a:lnTo>
                  <a:pt x="5537200" y="0"/>
                </a:lnTo>
                <a:cubicBezTo>
                  <a:pt x="5593275" y="0"/>
                  <a:pt x="5638800" y="45525"/>
                  <a:pt x="5638800" y="101600"/>
                </a:cubicBezTo>
                <a:lnTo>
                  <a:pt x="5638800" y="3962400"/>
                </a:lnTo>
                <a:cubicBezTo>
                  <a:pt x="5638800" y="4018475"/>
                  <a:pt x="5593275" y="4064000"/>
                  <a:pt x="5537200" y="4064000"/>
                </a:cubicBezTo>
                <a:lnTo>
                  <a:pt x="0" y="4064000"/>
                </a:lnTo>
                <a:lnTo>
                  <a:pt x="0" y="0"/>
                </a:lnTo>
                <a:close/>
              </a:path>
            </a:pathLst>
          </a:custGeom>
          <a:solidFill>
            <a:srgbClr val="2D7FE4">
              <a:alpha val="10196"/>
            </a:srgbClr>
          </a:solidFill>
        </p:spPr>
      </p:sp>
      <p:sp>
        <p:nvSpPr>
          <p:cNvPr id="7" name="Shape 5"/>
          <p:cNvSpPr/>
          <p:nvPr>
            <p:custDataLst>
              <p:tags r:id="rId4"/>
            </p:custDataLst>
          </p:nvPr>
        </p:nvSpPr>
        <p:spPr>
          <a:xfrm>
            <a:off x="523875" y="2286000"/>
            <a:ext cx="285750" cy="254000"/>
          </a:xfrm>
          <a:custGeom>
            <a:avLst/>
            <a:gdLst/>
            <a:ahLst/>
            <a:cxnLst/>
            <a:rect l="l" t="t" r="r" b="b"/>
            <a:pathLst>
              <a:path w="285750" h="254000">
                <a:moveTo>
                  <a:pt x="84138" y="76101"/>
                </a:moveTo>
                <a:lnTo>
                  <a:pt x="74861" y="66824"/>
                </a:lnTo>
                <a:cubicBezTo>
                  <a:pt x="68659" y="60623"/>
                  <a:pt x="68659" y="50552"/>
                  <a:pt x="74861" y="44351"/>
                </a:cubicBezTo>
                <a:lnTo>
                  <a:pt x="131763" y="-12601"/>
                </a:lnTo>
                <a:cubicBezTo>
                  <a:pt x="137964" y="-18802"/>
                  <a:pt x="148034" y="-18802"/>
                  <a:pt x="154236" y="-12601"/>
                </a:cubicBezTo>
                <a:lnTo>
                  <a:pt x="163513" y="-3274"/>
                </a:lnTo>
                <a:cubicBezTo>
                  <a:pt x="169714" y="2927"/>
                  <a:pt x="169714" y="12998"/>
                  <a:pt x="163513" y="19199"/>
                </a:cubicBezTo>
                <a:lnTo>
                  <a:pt x="106611" y="76101"/>
                </a:lnTo>
                <a:cubicBezTo>
                  <a:pt x="100409" y="82302"/>
                  <a:pt x="90339" y="82302"/>
                  <a:pt x="84138" y="76101"/>
                </a:cubicBezTo>
                <a:close/>
                <a:moveTo>
                  <a:pt x="136922" y="105023"/>
                </a:moveTo>
                <a:lnTo>
                  <a:pt x="121345" y="89446"/>
                </a:lnTo>
                <a:lnTo>
                  <a:pt x="176907" y="33883"/>
                </a:lnTo>
                <a:lnTo>
                  <a:pt x="236141" y="93117"/>
                </a:lnTo>
                <a:lnTo>
                  <a:pt x="180578" y="148679"/>
                </a:lnTo>
                <a:lnTo>
                  <a:pt x="165001" y="133102"/>
                </a:lnTo>
                <a:lnTo>
                  <a:pt x="49907" y="248196"/>
                </a:lnTo>
                <a:cubicBezTo>
                  <a:pt x="42168" y="255935"/>
                  <a:pt x="29617" y="255935"/>
                  <a:pt x="21828" y="248196"/>
                </a:cubicBezTo>
                <a:cubicBezTo>
                  <a:pt x="14039" y="240457"/>
                  <a:pt x="14089" y="227905"/>
                  <a:pt x="21828" y="220117"/>
                </a:cubicBezTo>
                <a:lnTo>
                  <a:pt x="136922" y="105023"/>
                </a:lnTo>
                <a:close/>
                <a:moveTo>
                  <a:pt x="193923" y="185837"/>
                </a:moveTo>
                <a:cubicBezTo>
                  <a:pt x="187722" y="179636"/>
                  <a:pt x="187722" y="169565"/>
                  <a:pt x="193923" y="163364"/>
                </a:cubicBezTo>
                <a:lnTo>
                  <a:pt x="250825" y="106462"/>
                </a:lnTo>
                <a:cubicBezTo>
                  <a:pt x="257026" y="100261"/>
                  <a:pt x="267097" y="100261"/>
                  <a:pt x="273298" y="106462"/>
                </a:cubicBezTo>
                <a:lnTo>
                  <a:pt x="282575" y="115739"/>
                </a:lnTo>
                <a:cubicBezTo>
                  <a:pt x="288776" y="121940"/>
                  <a:pt x="288776" y="132011"/>
                  <a:pt x="282575" y="138212"/>
                </a:cubicBezTo>
                <a:lnTo>
                  <a:pt x="225673" y="195163"/>
                </a:lnTo>
                <a:cubicBezTo>
                  <a:pt x="219472" y="201364"/>
                  <a:pt x="209401" y="201364"/>
                  <a:pt x="203200" y="195163"/>
                </a:cubicBezTo>
                <a:lnTo>
                  <a:pt x="193923" y="185886"/>
                </a:lnTo>
                <a:close/>
              </a:path>
            </a:pathLst>
          </a:custGeom>
          <a:solidFill>
            <a:srgbClr val="2D7FE4"/>
          </a:solidFill>
        </p:spPr>
      </p:sp>
      <p:sp>
        <p:nvSpPr>
          <p:cNvPr id="8" name="Text 6"/>
          <p:cNvSpPr/>
          <p:nvPr>
            <p:custDataLst>
              <p:tags r:id="rId5"/>
            </p:custDataLst>
          </p:nvPr>
        </p:nvSpPr>
        <p:spPr>
          <a:xfrm>
            <a:off x="927100" y="2235200"/>
            <a:ext cx="48133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28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正方：开罚单</a:t>
            </a:r>
            <a:r>
              <a:rPr lang="zh-CN" altLang="en-US" sz="28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，罚多少？</a:t>
            </a:r>
            <a:endParaRPr lang="zh-CN" altLang="en-US" sz="2800" b="1" dirty="0">
              <a:solidFill>
                <a:srgbClr val="2D7FE4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9" name="Text 7"/>
          <p:cNvSpPr/>
          <p:nvPr>
            <p:custDataLst>
              <p:tags r:id="rId6"/>
            </p:custDataLst>
          </p:nvPr>
        </p:nvSpPr>
        <p:spPr>
          <a:xfrm>
            <a:off x="342900" y="2916555"/>
            <a:ext cx="5232400" cy="14249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法不容情，规则就是底线。</a:t>
            </a:r>
            <a:endParaRPr lang="en-US" sz="28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压占盲道就是违法，应一视同仁。</a:t>
            </a:r>
            <a:endParaRPr lang="en-US" sz="28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今天放过一辆，明天盲道就成停车场。</a:t>
            </a:r>
            <a:endParaRPr lang="en-US" sz="2400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Shape 8"/>
          <p:cNvSpPr/>
          <p:nvPr>
            <p:custDataLst>
              <p:tags r:id="rId7"/>
            </p:custDataLst>
          </p:nvPr>
        </p:nvSpPr>
        <p:spPr>
          <a:xfrm>
            <a:off x="6248400" y="2032000"/>
            <a:ext cx="0" cy="4064000"/>
          </a:xfrm>
          <a:prstGeom prst="line">
            <a:avLst/>
          </a:prstGeom>
          <a:noFill/>
          <a:ln w="50800">
            <a:solidFill>
              <a:srgbClr val="4F6476"/>
            </a:solidFill>
            <a:prstDash val="solid"/>
            <a:headEnd type="none"/>
            <a:tailEnd type="none"/>
          </a:ln>
        </p:spPr>
      </p:sp>
      <p:sp>
        <p:nvSpPr>
          <p:cNvPr id="11" name="Shape 9"/>
          <p:cNvSpPr/>
          <p:nvPr>
            <p:custDataLst>
              <p:tags r:id="rId8"/>
            </p:custDataLst>
          </p:nvPr>
        </p:nvSpPr>
        <p:spPr>
          <a:xfrm>
            <a:off x="6248400" y="2032000"/>
            <a:ext cx="5638800" cy="4064000"/>
          </a:xfrm>
          <a:custGeom>
            <a:avLst/>
            <a:gdLst/>
            <a:ahLst/>
            <a:cxnLst/>
            <a:rect l="l" t="t" r="r" b="b"/>
            <a:pathLst>
              <a:path w="5638800" h="4064000">
                <a:moveTo>
                  <a:pt x="0" y="0"/>
                </a:moveTo>
                <a:lnTo>
                  <a:pt x="5537200" y="0"/>
                </a:lnTo>
                <a:cubicBezTo>
                  <a:pt x="5593275" y="0"/>
                  <a:pt x="5638800" y="45525"/>
                  <a:pt x="5638800" y="101600"/>
                </a:cubicBezTo>
                <a:lnTo>
                  <a:pt x="5638800" y="3962400"/>
                </a:lnTo>
                <a:cubicBezTo>
                  <a:pt x="5638800" y="4018475"/>
                  <a:pt x="5593275" y="4064000"/>
                  <a:pt x="5537200" y="4064000"/>
                </a:cubicBezTo>
                <a:lnTo>
                  <a:pt x="0" y="4064000"/>
                </a:lnTo>
                <a:lnTo>
                  <a:pt x="0" y="0"/>
                </a:lnTo>
                <a:close/>
              </a:path>
            </a:pathLst>
          </a:custGeom>
          <a:solidFill>
            <a:srgbClr val="4F6476">
              <a:alpha val="10196"/>
            </a:srgbClr>
          </a:solidFill>
        </p:spPr>
      </p:sp>
      <p:sp>
        <p:nvSpPr>
          <p:cNvPr id="12" name="Shape 10"/>
          <p:cNvSpPr/>
          <p:nvPr>
            <p:custDataLst>
              <p:tags r:id="rId9"/>
            </p:custDataLst>
          </p:nvPr>
        </p:nvSpPr>
        <p:spPr>
          <a:xfrm>
            <a:off x="6518275" y="2286000"/>
            <a:ext cx="285750" cy="254000"/>
          </a:xfrm>
          <a:custGeom>
            <a:avLst/>
            <a:gdLst/>
            <a:ahLst/>
            <a:cxnLst/>
            <a:rect l="l" t="t" r="r" b="b"/>
            <a:pathLst>
              <a:path w="285750" h="254000">
                <a:moveTo>
                  <a:pt x="119559" y="43210"/>
                </a:moveTo>
                <a:lnTo>
                  <a:pt x="127000" y="53479"/>
                </a:lnTo>
                <a:lnTo>
                  <a:pt x="134441" y="43210"/>
                </a:lnTo>
                <a:cubicBezTo>
                  <a:pt x="146844" y="26045"/>
                  <a:pt x="166787" y="15875"/>
                  <a:pt x="187970" y="15875"/>
                </a:cubicBezTo>
                <a:cubicBezTo>
                  <a:pt x="224433" y="15875"/>
                  <a:pt x="254000" y="45442"/>
                  <a:pt x="254000" y="81905"/>
                </a:cubicBezTo>
                <a:lnTo>
                  <a:pt x="254000" y="83195"/>
                </a:lnTo>
                <a:cubicBezTo>
                  <a:pt x="254000" y="91926"/>
                  <a:pt x="252313" y="100856"/>
                  <a:pt x="249287" y="109835"/>
                </a:cubicBezTo>
                <a:cubicBezTo>
                  <a:pt x="238472" y="105569"/>
                  <a:pt x="226665" y="103187"/>
                  <a:pt x="214313" y="103187"/>
                </a:cubicBezTo>
                <a:cubicBezTo>
                  <a:pt x="161727" y="103187"/>
                  <a:pt x="119063" y="145852"/>
                  <a:pt x="119063" y="198438"/>
                </a:cubicBezTo>
                <a:cubicBezTo>
                  <a:pt x="119063" y="212576"/>
                  <a:pt x="122138" y="226020"/>
                  <a:pt x="127695" y="238125"/>
                </a:cubicBezTo>
                <a:cubicBezTo>
                  <a:pt x="127446" y="238125"/>
                  <a:pt x="127248" y="238125"/>
                  <a:pt x="127000" y="238125"/>
                </a:cubicBezTo>
                <a:cubicBezTo>
                  <a:pt x="119311" y="238125"/>
                  <a:pt x="111720" y="235843"/>
                  <a:pt x="105618" y="231130"/>
                </a:cubicBezTo>
                <a:cubicBezTo>
                  <a:pt x="69404" y="203498"/>
                  <a:pt x="0" y="138857"/>
                  <a:pt x="0" y="83195"/>
                </a:cubicBezTo>
                <a:lnTo>
                  <a:pt x="0" y="81905"/>
                </a:lnTo>
                <a:cubicBezTo>
                  <a:pt x="0" y="45442"/>
                  <a:pt x="29567" y="15875"/>
                  <a:pt x="66030" y="15875"/>
                </a:cubicBezTo>
                <a:cubicBezTo>
                  <a:pt x="87213" y="15875"/>
                  <a:pt x="107156" y="26045"/>
                  <a:pt x="119559" y="43210"/>
                </a:cubicBezTo>
                <a:close/>
                <a:moveTo>
                  <a:pt x="214313" y="127000"/>
                </a:moveTo>
                <a:cubicBezTo>
                  <a:pt x="253740" y="127000"/>
                  <a:pt x="285750" y="159010"/>
                  <a:pt x="285750" y="198438"/>
                </a:cubicBezTo>
                <a:cubicBezTo>
                  <a:pt x="285750" y="237865"/>
                  <a:pt x="253740" y="269875"/>
                  <a:pt x="214313" y="269875"/>
                </a:cubicBezTo>
                <a:cubicBezTo>
                  <a:pt x="174885" y="269875"/>
                  <a:pt x="142875" y="237865"/>
                  <a:pt x="142875" y="198438"/>
                </a:cubicBezTo>
                <a:cubicBezTo>
                  <a:pt x="142875" y="159010"/>
                  <a:pt x="174885" y="127000"/>
                  <a:pt x="214313" y="127000"/>
                </a:cubicBezTo>
                <a:close/>
                <a:moveTo>
                  <a:pt x="214313" y="240109"/>
                </a:moveTo>
                <a:cubicBezTo>
                  <a:pt x="219789" y="240109"/>
                  <a:pt x="224234" y="235664"/>
                  <a:pt x="224234" y="230188"/>
                </a:cubicBezTo>
                <a:cubicBezTo>
                  <a:pt x="224234" y="224711"/>
                  <a:pt x="219789" y="220266"/>
                  <a:pt x="214313" y="220266"/>
                </a:cubicBezTo>
                <a:cubicBezTo>
                  <a:pt x="208836" y="220266"/>
                  <a:pt x="204391" y="224711"/>
                  <a:pt x="204391" y="230188"/>
                </a:cubicBezTo>
                <a:cubicBezTo>
                  <a:pt x="204391" y="235664"/>
                  <a:pt x="208836" y="240109"/>
                  <a:pt x="214313" y="240109"/>
                </a:cubicBezTo>
                <a:close/>
                <a:moveTo>
                  <a:pt x="214313" y="150813"/>
                </a:moveTo>
                <a:cubicBezTo>
                  <a:pt x="209947" y="150813"/>
                  <a:pt x="206375" y="154384"/>
                  <a:pt x="206375" y="158750"/>
                </a:cubicBezTo>
                <a:lnTo>
                  <a:pt x="206375" y="198438"/>
                </a:lnTo>
                <a:cubicBezTo>
                  <a:pt x="206375" y="202803"/>
                  <a:pt x="209947" y="206375"/>
                  <a:pt x="214313" y="206375"/>
                </a:cubicBezTo>
                <a:cubicBezTo>
                  <a:pt x="218678" y="206375"/>
                  <a:pt x="222250" y="202803"/>
                  <a:pt x="222250" y="198438"/>
                </a:cubicBezTo>
                <a:lnTo>
                  <a:pt x="222250" y="158750"/>
                </a:lnTo>
                <a:cubicBezTo>
                  <a:pt x="222250" y="154384"/>
                  <a:pt x="218678" y="150813"/>
                  <a:pt x="214313" y="150813"/>
                </a:cubicBezTo>
                <a:close/>
              </a:path>
            </a:pathLst>
          </a:custGeom>
          <a:solidFill>
            <a:srgbClr val="4F6476"/>
          </a:solidFill>
        </p:spPr>
      </p:sp>
      <p:sp>
        <p:nvSpPr>
          <p:cNvPr id="13" name="Text 11"/>
          <p:cNvSpPr/>
          <p:nvPr>
            <p:custDataLst>
              <p:tags r:id="rId10"/>
            </p:custDataLst>
          </p:nvPr>
        </p:nvSpPr>
        <p:spPr>
          <a:xfrm>
            <a:off x="6921500" y="2235200"/>
            <a:ext cx="48133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2800" b="1" dirty="0">
                <a:solidFill>
                  <a:srgbClr val="4F6476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反方：不开罚单</a:t>
            </a:r>
            <a:endParaRPr lang="en-US" sz="2800" b="1" dirty="0">
              <a:solidFill>
                <a:srgbClr val="4F6476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14" name="Text 12"/>
          <p:cNvSpPr/>
          <p:nvPr>
            <p:custDataLst>
              <p:tags r:id="rId11"/>
            </p:custDataLst>
          </p:nvPr>
        </p:nvSpPr>
        <p:spPr>
          <a:xfrm>
            <a:off x="6604000" y="2903220"/>
            <a:ext cx="5232400" cy="135001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情有可原，李先生是无奈之举。</a:t>
            </a:r>
            <a:endParaRPr lang="en-US" sz="28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并未造成实际伤害，可以警告教育。</a:t>
            </a:r>
            <a:endParaRPr lang="en-US" sz="28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执法应有温度，不能机械无情。</a:t>
            </a:r>
            <a:endParaRPr lang="en-US" sz="2400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254000" y="6299200"/>
            <a:ext cx="116840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600" b="1" dirty="0">
                <a:solidFill>
                  <a:srgbClr val="2D7FE4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核心冲突：</a:t>
            </a:r>
            <a:r>
              <a:rPr lang="en-US" sz="1600" b="1" dirty="0">
                <a:solidFill>
                  <a:srgbClr val="2D7FE4"/>
                </a:solidFill>
                <a:highlight>
                  <a:srgbClr val="8EC5F5">
                    <a:alpha val="3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</a:t>
            </a:r>
            <a:r>
              <a:rPr lang="zh-CN" altLang="en-US" sz="1600" b="1" dirty="0">
                <a:solidFill>
                  <a:srgbClr val="2D7FE4"/>
                </a:solidFill>
                <a:highlight>
                  <a:srgbClr val="8EC5F5">
                    <a:alpha val="3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司机</a:t>
            </a:r>
            <a:r>
              <a:rPr lang="en-US" sz="1600" b="1" dirty="0">
                <a:solidFill>
                  <a:srgbClr val="2D7FE4"/>
                </a:solidFill>
                <a:highlight>
                  <a:srgbClr val="8EC5F5">
                    <a:alpha val="3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停车自由 </a:t>
            </a:r>
            <a:r>
              <a:rPr lang="en-US" sz="1600" b="1" dirty="0">
                <a:solidFill>
                  <a:srgbClr val="2D7FE4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与 </a:t>
            </a:r>
            <a:r>
              <a:rPr lang="zh-CN" altLang="en-US" sz="1600" b="1" dirty="0">
                <a:solidFill>
                  <a:srgbClr val="2D7FE4"/>
                </a:solidFill>
                <a:highlight>
                  <a:srgbClr val="8EC5F5">
                    <a:alpha val="3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盲人</a:t>
            </a:r>
            <a:r>
              <a:rPr lang="en-US" sz="1600" b="1" dirty="0">
                <a:solidFill>
                  <a:srgbClr val="2D7FE4"/>
                </a:solidFill>
                <a:highlight>
                  <a:srgbClr val="8EC5F5">
                    <a:alpha val="3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出行自由 </a:t>
            </a:r>
            <a:r>
              <a:rPr lang="en-US" sz="1600" b="1" dirty="0">
                <a:solidFill>
                  <a:srgbClr val="2D7FE4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在此刻狭路相逢。</a:t>
            </a:r>
            <a:endParaRPr lang="en-US" sz="1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3" grpId="0"/>
      <p:bldP spid="13" grpId="1"/>
      <p:bldP spid="14" grpId="0"/>
      <p:bldP spid="14" grpId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" name="盲人男孩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17" y="0"/>
            <a:ext cx="12192318" cy="685831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4000" y="1679575"/>
            <a:ext cx="12192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遵守社会规则，</a:t>
            </a:r>
            <a:r>
              <a:rPr 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不损害他人权利</a:t>
            </a:r>
            <a:endParaRPr lang="en-US" sz="1600" dirty="0"/>
          </a:p>
        </p:txBody>
      </p:sp>
      <p:sp>
        <p:nvSpPr>
          <p:cNvPr id="3" name="Shape 1"/>
          <p:cNvSpPr/>
          <p:nvPr/>
        </p:nvSpPr>
        <p:spPr>
          <a:xfrm>
            <a:off x="4216400" y="2593975"/>
            <a:ext cx="762000" cy="609600"/>
          </a:xfrm>
          <a:custGeom>
            <a:avLst/>
            <a:gdLst/>
            <a:ahLst/>
            <a:cxnLst/>
            <a:rect l="l" t="t" r="r" b="b"/>
            <a:pathLst>
              <a:path w="762000" h="609600">
                <a:moveTo>
                  <a:pt x="175022" y="127040"/>
                </a:moveTo>
                <a:lnTo>
                  <a:pt x="139541" y="228600"/>
                </a:lnTo>
                <a:lnTo>
                  <a:pt x="285869" y="228600"/>
                </a:lnTo>
                <a:lnTo>
                  <a:pt x="285869" y="114300"/>
                </a:lnTo>
                <a:lnTo>
                  <a:pt x="193119" y="114300"/>
                </a:lnTo>
                <a:cubicBezTo>
                  <a:pt x="185023" y="114300"/>
                  <a:pt x="177760" y="119420"/>
                  <a:pt x="175141" y="127040"/>
                </a:cubicBezTo>
                <a:close/>
                <a:moveTo>
                  <a:pt x="57864" y="230862"/>
                </a:moveTo>
                <a:lnTo>
                  <a:pt x="102989" y="101918"/>
                </a:lnTo>
                <a:cubicBezTo>
                  <a:pt x="116443" y="63698"/>
                  <a:pt x="152519" y="38100"/>
                  <a:pt x="193000" y="38100"/>
                </a:cubicBezTo>
                <a:lnTo>
                  <a:pt x="428625" y="38100"/>
                </a:lnTo>
                <a:cubicBezTo>
                  <a:pt x="458629" y="38100"/>
                  <a:pt x="486847" y="52268"/>
                  <a:pt x="504825" y="76200"/>
                </a:cubicBezTo>
                <a:lnTo>
                  <a:pt x="619363" y="228957"/>
                </a:lnTo>
                <a:cubicBezTo>
                  <a:pt x="699016" y="233958"/>
                  <a:pt x="762000" y="300157"/>
                  <a:pt x="762000" y="381000"/>
                </a:cubicBezTo>
                <a:lnTo>
                  <a:pt x="762000" y="400050"/>
                </a:lnTo>
                <a:cubicBezTo>
                  <a:pt x="762000" y="442079"/>
                  <a:pt x="727829" y="476250"/>
                  <a:pt x="685800" y="476250"/>
                </a:cubicBezTo>
                <a:lnTo>
                  <a:pt x="666274" y="476250"/>
                </a:lnTo>
                <a:cubicBezTo>
                  <a:pt x="661511" y="529709"/>
                  <a:pt x="616625" y="571500"/>
                  <a:pt x="561975" y="571500"/>
                </a:cubicBezTo>
                <a:cubicBezTo>
                  <a:pt x="507325" y="571500"/>
                  <a:pt x="462439" y="529709"/>
                  <a:pt x="457676" y="476250"/>
                </a:cubicBezTo>
                <a:lnTo>
                  <a:pt x="285393" y="476250"/>
                </a:lnTo>
                <a:cubicBezTo>
                  <a:pt x="280630" y="529709"/>
                  <a:pt x="235744" y="571500"/>
                  <a:pt x="181094" y="571500"/>
                </a:cubicBezTo>
                <a:cubicBezTo>
                  <a:pt x="126444" y="571500"/>
                  <a:pt x="81558" y="529709"/>
                  <a:pt x="76795" y="476250"/>
                </a:cubicBezTo>
                <a:lnTo>
                  <a:pt x="76319" y="476250"/>
                </a:lnTo>
                <a:cubicBezTo>
                  <a:pt x="34290" y="476250"/>
                  <a:pt x="119" y="442079"/>
                  <a:pt x="119" y="400050"/>
                </a:cubicBezTo>
                <a:lnTo>
                  <a:pt x="119" y="304800"/>
                </a:lnTo>
                <a:cubicBezTo>
                  <a:pt x="119" y="268962"/>
                  <a:pt x="24765" y="238958"/>
                  <a:pt x="57983" y="230862"/>
                </a:cubicBezTo>
                <a:close/>
                <a:moveTo>
                  <a:pt x="523875" y="228600"/>
                </a:moveTo>
                <a:lnTo>
                  <a:pt x="443865" y="121920"/>
                </a:lnTo>
                <a:cubicBezTo>
                  <a:pt x="440293" y="117157"/>
                  <a:pt x="434578" y="114300"/>
                  <a:pt x="428625" y="114300"/>
                </a:cubicBezTo>
                <a:lnTo>
                  <a:pt x="342900" y="114300"/>
                </a:lnTo>
                <a:lnTo>
                  <a:pt x="342900" y="228600"/>
                </a:lnTo>
                <a:lnTo>
                  <a:pt x="523875" y="228600"/>
                </a:lnTo>
                <a:close/>
                <a:moveTo>
                  <a:pt x="180975" y="514350"/>
                </a:moveTo>
                <a:cubicBezTo>
                  <a:pt x="207260" y="514350"/>
                  <a:pt x="228600" y="493010"/>
                  <a:pt x="228600" y="466725"/>
                </a:cubicBezTo>
                <a:cubicBezTo>
                  <a:pt x="228600" y="440440"/>
                  <a:pt x="207260" y="419100"/>
                  <a:pt x="180975" y="419100"/>
                </a:cubicBezTo>
                <a:cubicBezTo>
                  <a:pt x="154690" y="419100"/>
                  <a:pt x="133350" y="440440"/>
                  <a:pt x="133350" y="466725"/>
                </a:cubicBezTo>
                <a:cubicBezTo>
                  <a:pt x="133350" y="493010"/>
                  <a:pt x="154690" y="514350"/>
                  <a:pt x="180975" y="514350"/>
                </a:cubicBezTo>
                <a:close/>
                <a:moveTo>
                  <a:pt x="609600" y="466725"/>
                </a:moveTo>
                <a:cubicBezTo>
                  <a:pt x="609600" y="440440"/>
                  <a:pt x="588260" y="419100"/>
                  <a:pt x="561975" y="419100"/>
                </a:cubicBezTo>
                <a:cubicBezTo>
                  <a:pt x="535690" y="419100"/>
                  <a:pt x="514350" y="440440"/>
                  <a:pt x="514350" y="466725"/>
                </a:cubicBezTo>
                <a:cubicBezTo>
                  <a:pt x="514350" y="493010"/>
                  <a:pt x="535690" y="514350"/>
                  <a:pt x="561975" y="514350"/>
                </a:cubicBezTo>
                <a:cubicBezTo>
                  <a:pt x="588260" y="514350"/>
                  <a:pt x="609600" y="493010"/>
                  <a:pt x="609600" y="466725"/>
                </a:cubicBezTo>
                <a:close/>
              </a:path>
            </a:pathLst>
          </a:custGeom>
          <a:solidFill>
            <a:srgbClr val="4F6476"/>
          </a:solidFill>
        </p:spPr>
      </p:sp>
      <p:sp>
        <p:nvSpPr>
          <p:cNvPr id="4" name="Text 2"/>
          <p:cNvSpPr/>
          <p:nvPr/>
        </p:nvSpPr>
        <p:spPr>
          <a:xfrm>
            <a:off x="3530600" y="3317875"/>
            <a:ext cx="213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6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李先生的停车自由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5854700" y="2797175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685800" h="609600">
                <a:moveTo>
                  <a:pt x="560308" y="446008"/>
                </a:moveTo>
                <a:lnTo>
                  <a:pt x="674608" y="331708"/>
                </a:lnTo>
                <a:cubicBezTo>
                  <a:pt x="689491" y="316825"/>
                  <a:pt x="689491" y="292656"/>
                  <a:pt x="674608" y="277773"/>
                </a:cubicBezTo>
                <a:lnTo>
                  <a:pt x="560308" y="163473"/>
                </a:lnTo>
                <a:cubicBezTo>
                  <a:pt x="545425" y="148590"/>
                  <a:pt x="521256" y="148590"/>
                  <a:pt x="506373" y="163473"/>
                </a:cubicBezTo>
                <a:cubicBezTo>
                  <a:pt x="491490" y="178356"/>
                  <a:pt x="491490" y="202525"/>
                  <a:pt x="506373" y="217408"/>
                </a:cubicBezTo>
                <a:lnTo>
                  <a:pt x="555665" y="266700"/>
                </a:lnTo>
                <a:lnTo>
                  <a:pt x="130016" y="266700"/>
                </a:lnTo>
                <a:lnTo>
                  <a:pt x="179308" y="217408"/>
                </a:lnTo>
                <a:cubicBezTo>
                  <a:pt x="194191" y="202525"/>
                  <a:pt x="194191" y="178356"/>
                  <a:pt x="179308" y="163473"/>
                </a:cubicBezTo>
                <a:cubicBezTo>
                  <a:pt x="164425" y="148590"/>
                  <a:pt x="140256" y="148590"/>
                  <a:pt x="125373" y="163473"/>
                </a:cubicBezTo>
                <a:lnTo>
                  <a:pt x="11073" y="277773"/>
                </a:lnTo>
                <a:cubicBezTo>
                  <a:pt x="3929" y="284917"/>
                  <a:pt x="-119" y="294561"/>
                  <a:pt x="-119" y="304681"/>
                </a:cubicBezTo>
                <a:cubicBezTo>
                  <a:pt x="-119" y="314801"/>
                  <a:pt x="3929" y="324445"/>
                  <a:pt x="11073" y="331589"/>
                </a:cubicBezTo>
                <a:lnTo>
                  <a:pt x="125373" y="445889"/>
                </a:lnTo>
                <a:cubicBezTo>
                  <a:pt x="140256" y="460772"/>
                  <a:pt x="164425" y="460772"/>
                  <a:pt x="179308" y="445889"/>
                </a:cubicBezTo>
                <a:cubicBezTo>
                  <a:pt x="194191" y="431006"/>
                  <a:pt x="194191" y="406837"/>
                  <a:pt x="179308" y="391954"/>
                </a:cubicBezTo>
                <a:lnTo>
                  <a:pt x="130016" y="342662"/>
                </a:lnTo>
                <a:lnTo>
                  <a:pt x="555665" y="342662"/>
                </a:lnTo>
                <a:lnTo>
                  <a:pt x="506373" y="391954"/>
                </a:lnTo>
                <a:cubicBezTo>
                  <a:pt x="491490" y="406837"/>
                  <a:pt x="491490" y="431006"/>
                  <a:pt x="506373" y="445889"/>
                </a:cubicBezTo>
                <a:cubicBezTo>
                  <a:pt x="521256" y="460772"/>
                  <a:pt x="545425" y="460772"/>
                  <a:pt x="560308" y="445889"/>
                </a:cubicBezTo>
                <a:close/>
              </a:path>
            </a:pathLst>
          </a:custGeom>
          <a:solidFill>
            <a:srgbClr val="8EC5F5"/>
          </a:solidFill>
        </p:spPr>
      </p:sp>
      <p:sp>
        <p:nvSpPr>
          <p:cNvPr id="6" name="Shape 4"/>
          <p:cNvSpPr/>
          <p:nvPr/>
        </p:nvSpPr>
        <p:spPr>
          <a:xfrm>
            <a:off x="7467600" y="2593975"/>
            <a:ext cx="457200" cy="609600"/>
          </a:xfrm>
          <a:custGeom>
            <a:avLst/>
            <a:gdLst/>
            <a:ahLst/>
            <a:cxnLst/>
            <a:rect l="l" t="t" r="r" b="b"/>
            <a:pathLst>
              <a:path w="457200" h="609600">
                <a:moveTo>
                  <a:pt x="228600" y="95250"/>
                </a:moveTo>
                <a:cubicBezTo>
                  <a:pt x="265399" y="95250"/>
                  <a:pt x="295275" y="65374"/>
                  <a:pt x="295275" y="28575"/>
                </a:cubicBezTo>
                <a:cubicBezTo>
                  <a:pt x="295275" y="-8224"/>
                  <a:pt x="265399" y="-38100"/>
                  <a:pt x="228600" y="-38100"/>
                </a:cubicBezTo>
                <a:cubicBezTo>
                  <a:pt x="191801" y="-38100"/>
                  <a:pt x="161925" y="-8224"/>
                  <a:pt x="161925" y="28575"/>
                </a:cubicBezTo>
                <a:cubicBezTo>
                  <a:pt x="161925" y="65374"/>
                  <a:pt x="191801" y="95250"/>
                  <a:pt x="228600" y="95250"/>
                </a:cubicBezTo>
                <a:close/>
                <a:moveTo>
                  <a:pt x="125492" y="271343"/>
                </a:moveTo>
                <a:lnTo>
                  <a:pt x="152400" y="244435"/>
                </a:lnTo>
                <a:lnTo>
                  <a:pt x="152400" y="326946"/>
                </a:lnTo>
                <a:cubicBezTo>
                  <a:pt x="152400" y="360283"/>
                  <a:pt x="166926" y="392073"/>
                  <a:pt x="192286" y="413742"/>
                </a:cubicBezTo>
                <a:lnTo>
                  <a:pt x="277297" y="486608"/>
                </a:lnTo>
                <a:cubicBezTo>
                  <a:pt x="284321" y="492681"/>
                  <a:pt x="288965" y="501015"/>
                  <a:pt x="290274" y="510183"/>
                </a:cubicBezTo>
                <a:lnTo>
                  <a:pt x="305276" y="615077"/>
                </a:lnTo>
                <a:cubicBezTo>
                  <a:pt x="308253" y="635913"/>
                  <a:pt x="327541" y="650438"/>
                  <a:pt x="348377" y="647462"/>
                </a:cubicBezTo>
                <a:cubicBezTo>
                  <a:pt x="369213" y="644485"/>
                  <a:pt x="383738" y="625197"/>
                  <a:pt x="380762" y="604361"/>
                </a:cubicBezTo>
                <a:lnTo>
                  <a:pt x="365760" y="499467"/>
                </a:lnTo>
                <a:cubicBezTo>
                  <a:pt x="361831" y="471964"/>
                  <a:pt x="348020" y="446961"/>
                  <a:pt x="326946" y="428863"/>
                </a:cubicBezTo>
                <a:lnTo>
                  <a:pt x="285869" y="393621"/>
                </a:lnTo>
                <a:lnTo>
                  <a:pt x="285869" y="256461"/>
                </a:lnTo>
                <a:lnTo>
                  <a:pt x="290393" y="262057"/>
                </a:lnTo>
                <a:cubicBezTo>
                  <a:pt x="312063" y="289203"/>
                  <a:pt x="344924" y="304919"/>
                  <a:pt x="379690" y="304919"/>
                </a:cubicBezTo>
                <a:lnTo>
                  <a:pt x="419219" y="304919"/>
                </a:lnTo>
                <a:cubicBezTo>
                  <a:pt x="440293" y="304919"/>
                  <a:pt x="457319" y="287893"/>
                  <a:pt x="457319" y="266819"/>
                </a:cubicBezTo>
                <a:cubicBezTo>
                  <a:pt x="457319" y="245745"/>
                  <a:pt x="440293" y="228719"/>
                  <a:pt x="419219" y="228719"/>
                </a:cubicBezTo>
                <a:lnTo>
                  <a:pt x="379690" y="228719"/>
                </a:lnTo>
                <a:cubicBezTo>
                  <a:pt x="368141" y="228719"/>
                  <a:pt x="357188" y="223480"/>
                  <a:pt x="349925" y="214432"/>
                </a:cubicBezTo>
                <a:lnTo>
                  <a:pt x="328613" y="187762"/>
                </a:lnTo>
                <a:cubicBezTo>
                  <a:pt x="301228" y="153472"/>
                  <a:pt x="259675" y="133469"/>
                  <a:pt x="215741" y="133469"/>
                </a:cubicBezTo>
                <a:cubicBezTo>
                  <a:pt x="177403" y="133469"/>
                  <a:pt x="140613" y="148709"/>
                  <a:pt x="113586" y="175855"/>
                </a:cubicBezTo>
                <a:lnTo>
                  <a:pt x="71557" y="217408"/>
                </a:lnTo>
                <a:cubicBezTo>
                  <a:pt x="50125" y="238839"/>
                  <a:pt x="38100" y="267891"/>
                  <a:pt x="38100" y="298252"/>
                </a:cubicBezTo>
                <a:lnTo>
                  <a:pt x="38100" y="342900"/>
                </a:lnTo>
                <a:cubicBezTo>
                  <a:pt x="38100" y="363974"/>
                  <a:pt x="55126" y="381000"/>
                  <a:pt x="76200" y="381000"/>
                </a:cubicBezTo>
                <a:cubicBezTo>
                  <a:pt x="97274" y="381000"/>
                  <a:pt x="114300" y="363974"/>
                  <a:pt x="114300" y="342900"/>
                </a:cubicBezTo>
                <a:lnTo>
                  <a:pt x="114300" y="298252"/>
                </a:lnTo>
                <a:cubicBezTo>
                  <a:pt x="114300" y="288131"/>
                  <a:pt x="118348" y="278487"/>
                  <a:pt x="125492" y="271343"/>
                </a:cubicBezTo>
                <a:close/>
                <a:moveTo>
                  <a:pt x="140256" y="484942"/>
                </a:moveTo>
                <a:cubicBezTo>
                  <a:pt x="138470" y="491133"/>
                  <a:pt x="135136" y="496848"/>
                  <a:pt x="130612" y="501372"/>
                </a:cubicBezTo>
                <a:lnTo>
                  <a:pt x="49292" y="582692"/>
                </a:lnTo>
                <a:cubicBezTo>
                  <a:pt x="34409" y="597575"/>
                  <a:pt x="34409" y="621744"/>
                  <a:pt x="49292" y="636627"/>
                </a:cubicBezTo>
                <a:cubicBezTo>
                  <a:pt x="64175" y="651510"/>
                  <a:pt x="88344" y="651510"/>
                  <a:pt x="103227" y="636627"/>
                </a:cubicBezTo>
                <a:lnTo>
                  <a:pt x="184547" y="555307"/>
                </a:lnTo>
                <a:cubicBezTo>
                  <a:pt x="198239" y="541615"/>
                  <a:pt x="208240" y="524589"/>
                  <a:pt x="213598" y="505897"/>
                </a:cubicBezTo>
                <a:lnTo>
                  <a:pt x="216218" y="496848"/>
                </a:lnTo>
                <a:lnTo>
                  <a:pt x="161449" y="449937"/>
                </a:lnTo>
                <a:cubicBezTo>
                  <a:pt x="158472" y="447318"/>
                  <a:pt x="155496" y="444698"/>
                  <a:pt x="152638" y="441841"/>
                </a:cubicBezTo>
                <a:lnTo>
                  <a:pt x="140256" y="484942"/>
                </a:lnTo>
                <a:close/>
              </a:path>
            </a:pathLst>
          </a:custGeom>
          <a:solidFill>
            <a:srgbClr val="2D7FE4"/>
          </a:solidFill>
        </p:spPr>
      </p:sp>
      <p:sp>
        <p:nvSpPr>
          <p:cNvPr id="7" name="Text 5"/>
          <p:cNvSpPr/>
          <p:nvPr/>
        </p:nvSpPr>
        <p:spPr>
          <a:xfrm>
            <a:off x="6731000" y="3317875"/>
            <a:ext cx="1930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6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盲人的出行自由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254000" y="3825875"/>
            <a:ext cx="11684000" cy="2927985"/>
          </a:xfrm>
          <a:custGeom>
            <a:avLst/>
            <a:gdLst/>
            <a:ahLst/>
            <a:cxnLst/>
            <a:rect l="l" t="t" r="r" b="b"/>
            <a:pathLst>
              <a:path w="11684000" h="1358900">
                <a:moveTo>
                  <a:pt x="101605" y="0"/>
                </a:moveTo>
                <a:lnTo>
                  <a:pt x="11582395" y="0"/>
                </a:lnTo>
                <a:cubicBezTo>
                  <a:pt x="11638510" y="0"/>
                  <a:pt x="11684000" y="45490"/>
                  <a:pt x="11684000" y="101605"/>
                </a:cubicBezTo>
                <a:lnTo>
                  <a:pt x="11684000" y="1257295"/>
                </a:lnTo>
                <a:cubicBezTo>
                  <a:pt x="11684000" y="1313410"/>
                  <a:pt x="11638510" y="1358900"/>
                  <a:pt x="11582395" y="1358900"/>
                </a:cubicBezTo>
                <a:lnTo>
                  <a:pt x="101605" y="1358900"/>
                </a:lnTo>
                <a:cubicBezTo>
                  <a:pt x="45490" y="1358900"/>
                  <a:pt x="0" y="1313410"/>
                  <a:pt x="0" y="1257295"/>
                </a:cubicBezTo>
                <a:lnTo>
                  <a:pt x="0" y="101605"/>
                </a:lnTo>
                <a:cubicBezTo>
                  <a:pt x="0" y="45490"/>
                  <a:pt x="45490" y="0"/>
                  <a:pt x="101605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9" name="Text 7"/>
          <p:cNvSpPr/>
          <p:nvPr/>
        </p:nvSpPr>
        <p:spPr>
          <a:xfrm>
            <a:off x="558800" y="4130675"/>
            <a:ext cx="11074400" cy="217360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40000"/>
              </a:lnSpc>
              <a:buNone/>
            </a:pPr>
            <a:r>
              <a:rPr lang="en-US" altLang="zh-CN" sz="2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1.</a:t>
            </a:r>
            <a:r>
              <a:rPr lang="zh-CN" altLang="en-US" sz="2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自由的内涵：自由意味着在遵守道德、纪律、法律等社会规则和</a:t>
            </a:r>
            <a:r>
              <a:rPr lang="en-US" sz="2400" b="1" dirty="0">
                <a:solidFill>
                  <a:srgbClr val="2D7FE4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不损害他人的合法权利</a:t>
            </a:r>
            <a:r>
              <a:rPr lang="zh-CN" altLang="en-US" sz="2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的前提下，人们能够依照自己的意志活动、在思想、言论和行为等方面具有充分的自主性，拥有广阔的发展空间。</a:t>
            </a:r>
            <a:r>
              <a:rPr lang="en-US" altLang="zh-CN" sz="2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p58-59</a:t>
            </a:r>
            <a:endParaRPr lang="en-US" altLang="zh-CN" sz="2400" b="1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39:34-d2v5s1lnfo2stf9dk1b0.jpg"/>
          <p:cNvPicPr>
            <a:picLocks noChangeAspect="1"/>
          </p:cNvPicPr>
          <p:nvPr/>
        </p:nvPicPr>
        <p:blipFill>
          <a:blip r:embed="rId2"/>
          <a:srcRect l="1013" r="1013"/>
          <a:stretch>
            <a:fillRect/>
          </a:stretch>
        </p:blipFill>
        <p:spPr>
          <a:xfrm>
            <a:off x="0" y="-20320"/>
            <a:ext cx="12192000" cy="68980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822825" y="1445578"/>
            <a:ext cx="4409440" cy="147701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9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第二幕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3972560" y="3218815"/>
            <a:ext cx="6109970" cy="18065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48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小的群体与大的价值</a:t>
            </a:r>
            <a:endParaRPr lang="zh-CN" altLang="en-US" sz="48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5" name="Image 1" descr="https://kimi-img.moonshot.cn/pub/slides/slides_tmpl/image/25-09-08-12:39:32-d2v5s15nfo2stf9dk1a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97300"/>
            <a:ext cx="5143500" cy="30607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-58121" y="4981203"/>
            <a:ext cx="12192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zh-CN" altLang="en-US" sz="2800" dirty="0">
                <a:solidFill>
                  <a:srgbClr val="333333"/>
                </a:solidFill>
                <a:highlight>
                  <a:srgbClr val="FFFF00"/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为什么要为视障人群开发这么多创新产品</a:t>
            </a:r>
            <a:r>
              <a:rPr lang="en-US" sz="2800" dirty="0">
                <a:solidFill>
                  <a:srgbClr val="333333"/>
                </a:solidFill>
                <a:highlight>
                  <a:srgbClr val="FFFF00"/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？</a:t>
            </a:r>
            <a:endParaRPr lang="en-US" sz="2800" dirty="0">
              <a:solidFill>
                <a:srgbClr val="333333"/>
              </a:solidFill>
              <a:highlight>
                <a:srgbClr val="FFFF00"/>
              </a:highlight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" y="921123"/>
            <a:ext cx="3869568" cy="217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1318" y="807484"/>
            <a:ext cx="3209363" cy="24070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3168" y="692524"/>
            <a:ext cx="3751450" cy="252198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90126" y="3381741"/>
            <a:ext cx="22624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i="0" dirty="0">
                <a:solidFill>
                  <a:srgbClr val="191919"/>
                </a:solidFill>
                <a:effectLst/>
                <a:latin typeface="PingFang SC"/>
              </a:rPr>
              <a:t>UNTAPPY</a:t>
            </a:r>
            <a:r>
              <a:rPr lang="zh-CN" altLang="en-US" sz="2400" b="1" i="0" dirty="0">
                <a:solidFill>
                  <a:srgbClr val="191919"/>
                </a:solidFill>
                <a:effectLst/>
                <a:latin typeface="PingFang SC"/>
              </a:rPr>
              <a:t>盲杖</a:t>
            </a:r>
            <a:endParaRPr lang="zh-CN" altLang="en-US" sz="2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8878421" y="3394043"/>
            <a:ext cx="24305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0" dirty="0">
                <a:solidFill>
                  <a:srgbClr val="191919"/>
                </a:solidFill>
                <a:effectLst/>
                <a:latin typeface="PingFang SC"/>
              </a:rPr>
              <a:t>“耳机眼镜一体化”功能的可穿戴设备</a:t>
            </a:r>
            <a:endParaRPr lang="zh-CN" altLang="en-US" sz="24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5328397" y="3337560"/>
            <a:ext cx="22624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i="0" dirty="0">
                <a:solidFill>
                  <a:srgbClr val="191919"/>
                </a:solidFill>
                <a:effectLst/>
                <a:latin typeface="PingFang SC"/>
              </a:rPr>
              <a:t>无障碍盲文板</a:t>
            </a:r>
            <a:endParaRPr lang="zh-CN" altLang="en-US" sz="24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8420" y="279400"/>
            <a:ext cx="12192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1.7万人的路，为何关乎538万颗心？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-132080" y="4987925"/>
            <a:ext cx="12192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2800" dirty="0">
                <a:solidFill>
                  <a:srgbClr val="333333"/>
                </a:solidFill>
                <a:highlight>
                  <a:srgbClr val="FFFF00"/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保障“少数人”的自由，仅仅是为他们吗？这对整个社会意味着什么？</a:t>
            </a:r>
            <a:endParaRPr lang="en-US" sz="2800" dirty="0">
              <a:solidFill>
                <a:srgbClr val="333333"/>
              </a:solidFill>
              <a:highlight>
                <a:srgbClr val="FFFF00"/>
              </a:highlight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305" y="1595755"/>
            <a:ext cx="3739515" cy="2571750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5009515" y="1553210"/>
            <a:ext cx="2753360" cy="26689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5690" y="1522730"/>
            <a:ext cx="2668905" cy="266890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709295"/>
            <a:ext cx="12192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自由的价值：从个人到社会p59</a:t>
            </a:r>
            <a:endParaRPr lang="en-US" sz="1600" dirty="0"/>
          </a:p>
        </p:txBody>
      </p:sp>
      <p:sp>
        <p:nvSpPr>
          <p:cNvPr id="3" name="Shape 1"/>
          <p:cNvSpPr/>
          <p:nvPr/>
        </p:nvSpPr>
        <p:spPr>
          <a:xfrm>
            <a:off x="254000" y="2254250"/>
            <a:ext cx="5689600" cy="1930400"/>
          </a:xfrm>
          <a:custGeom>
            <a:avLst/>
            <a:gdLst/>
            <a:ahLst/>
            <a:cxnLst/>
            <a:rect l="l" t="t" r="r" b="b"/>
            <a:pathLst>
              <a:path w="5689600" h="1930400">
                <a:moveTo>
                  <a:pt x="101597" y="0"/>
                </a:moveTo>
                <a:lnTo>
                  <a:pt x="5588003" y="0"/>
                </a:lnTo>
                <a:cubicBezTo>
                  <a:pt x="5644113" y="0"/>
                  <a:pt x="5689600" y="45487"/>
                  <a:pt x="5689600" y="101597"/>
                </a:cubicBezTo>
                <a:lnTo>
                  <a:pt x="5689600" y="1828803"/>
                </a:lnTo>
                <a:cubicBezTo>
                  <a:pt x="5689600" y="1884913"/>
                  <a:pt x="5644113" y="1930400"/>
                  <a:pt x="5588003" y="1930400"/>
                </a:cubicBezTo>
                <a:lnTo>
                  <a:pt x="101597" y="1930400"/>
                </a:lnTo>
                <a:cubicBezTo>
                  <a:pt x="45487" y="1930400"/>
                  <a:pt x="0" y="1884913"/>
                  <a:pt x="0" y="18288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4" name="Shape 2"/>
          <p:cNvSpPr/>
          <p:nvPr/>
        </p:nvSpPr>
        <p:spPr>
          <a:xfrm>
            <a:off x="615950" y="2609850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133350" y="147638"/>
                </a:moveTo>
                <a:cubicBezTo>
                  <a:pt x="172777" y="147638"/>
                  <a:pt x="204787" y="115627"/>
                  <a:pt x="204787" y="76200"/>
                </a:cubicBezTo>
                <a:cubicBezTo>
                  <a:pt x="204787" y="36773"/>
                  <a:pt x="172777" y="4763"/>
                  <a:pt x="133350" y="4763"/>
                </a:cubicBezTo>
                <a:cubicBezTo>
                  <a:pt x="93923" y="4763"/>
                  <a:pt x="61913" y="36773"/>
                  <a:pt x="61912" y="76200"/>
                </a:cubicBezTo>
                <a:cubicBezTo>
                  <a:pt x="61912" y="115627"/>
                  <a:pt x="93923" y="147638"/>
                  <a:pt x="133350" y="147638"/>
                </a:cubicBezTo>
                <a:close/>
                <a:moveTo>
                  <a:pt x="115669" y="180975"/>
                </a:moveTo>
                <a:cubicBezTo>
                  <a:pt x="57031" y="180975"/>
                  <a:pt x="9525" y="228481"/>
                  <a:pt x="9525" y="287119"/>
                </a:cubicBezTo>
                <a:cubicBezTo>
                  <a:pt x="9525" y="296882"/>
                  <a:pt x="17443" y="304800"/>
                  <a:pt x="27206" y="304800"/>
                </a:cubicBezTo>
                <a:lnTo>
                  <a:pt x="239494" y="304800"/>
                </a:lnTo>
                <a:cubicBezTo>
                  <a:pt x="249257" y="304800"/>
                  <a:pt x="257175" y="296882"/>
                  <a:pt x="257175" y="287119"/>
                </a:cubicBezTo>
                <a:cubicBezTo>
                  <a:pt x="257175" y="228481"/>
                  <a:pt x="209669" y="180975"/>
                  <a:pt x="151031" y="180975"/>
                </a:cubicBezTo>
                <a:lnTo>
                  <a:pt x="115669" y="180975"/>
                </a:lnTo>
                <a:close/>
              </a:path>
            </a:pathLst>
          </a:custGeom>
          <a:solidFill>
            <a:srgbClr val="2D7FE4"/>
          </a:solidFill>
        </p:spPr>
      </p:sp>
      <p:sp>
        <p:nvSpPr>
          <p:cNvPr id="5" name="Text 3"/>
          <p:cNvSpPr/>
          <p:nvPr/>
        </p:nvSpPr>
        <p:spPr>
          <a:xfrm>
            <a:off x="1092200" y="2511425"/>
            <a:ext cx="5132705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28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对个人的价值</a:t>
            </a:r>
            <a:r>
              <a:rPr lang="zh-CN" altLang="en-US" sz="28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：促进全面发展</a:t>
            </a:r>
            <a:endParaRPr lang="zh-CN" altLang="en-US" sz="2800" b="1" dirty="0">
              <a:solidFill>
                <a:srgbClr val="2D7FE4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6" name="Shape 4"/>
          <p:cNvSpPr/>
          <p:nvPr/>
        </p:nvSpPr>
        <p:spPr>
          <a:xfrm>
            <a:off x="584200" y="3168650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203200" h="203200">
                <a:moveTo>
                  <a:pt x="101600" y="0"/>
                </a:moveTo>
                <a:cubicBezTo>
                  <a:pt x="103426" y="0"/>
                  <a:pt x="105251" y="397"/>
                  <a:pt x="106918" y="1151"/>
                </a:cubicBezTo>
                <a:lnTo>
                  <a:pt x="181689" y="32861"/>
                </a:lnTo>
                <a:cubicBezTo>
                  <a:pt x="190421" y="36552"/>
                  <a:pt x="196929" y="45164"/>
                  <a:pt x="196890" y="55563"/>
                </a:cubicBezTo>
                <a:cubicBezTo>
                  <a:pt x="196691" y="94932"/>
                  <a:pt x="180499" y="166965"/>
                  <a:pt x="112117" y="199708"/>
                </a:cubicBezTo>
                <a:cubicBezTo>
                  <a:pt x="105489" y="202883"/>
                  <a:pt x="97790" y="202883"/>
                  <a:pt x="91162" y="199708"/>
                </a:cubicBezTo>
                <a:cubicBezTo>
                  <a:pt x="22741" y="166965"/>
                  <a:pt x="6588" y="94932"/>
                  <a:pt x="6390" y="55563"/>
                </a:cubicBezTo>
                <a:cubicBezTo>
                  <a:pt x="6350" y="45164"/>
                  <a:pt x="12859" y="36552"/>
                  <a:pt x="21590" y="32861"/>
                </a:cubicBezTo>
                <a:lnTo>
                  <a:pt x="96322" y="1151"/>
                </a:lnTo>
                <a:cubicBezTo>
                  <a:pt x="97988" y="397"/>
                  <a:pt x="99774" y="0"/>
                  <a:pt x="101600" y="0"/>
                </a:cubicBezTo>
                <a:close/>
                <a:moveTo>
                  <a:pt x="101600" y="26511"/>
                </a:moveTo>
                <a:lnTo>
                  <a:pt x="101600" y="176570"/>
                </a:lnTo>
                <a:cubicBezTo>
                  <a:pt x="156369" y="150058"/>
                  <a:pt x="171093" y="91321"/>
                  <a:pt x="171450" y="56158"/>
                </a:cubicBezTo>
                <a:lnTo>
                  <a:pt x="101600" y="26551"/>
                </a:lnTo>
                <a:lnTo>
                  <a:pt x="101600" y="26551"/>
                </a:lnTo>
                <a:close/>
              </a:path>
            </a:pathLst>
          </a:custGeom>
          <a:solidFill>
            <a:srgbClr val="4F6476"/>
          </a:solidFill>
        </p:spPr>
      </p:sp>
      <p:sp>
        <p:nvSpPr>
          <p:cNvPr id="7" name="Text 5"/>
          <p:cNvSpPr/>
          <p:nvPr/>
        </p:nvSpPr>
        <p:spPr>
          <a:xfrm>
            <a:off x="965200" y="3070225"/>
            <a:ext cx="4816475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免于恐惧与羞辱：</a:t>
            </a:r>
            <a:r>
              <a:rPr lang="en-US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过有尊严、有安全感的生活。</a:t>
            </a:r>
            <a:endParaRPr lang="en-US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Shape 6"/>
          <p:cNvSpPr/>
          <p:nvPr/>
        </p:nvSpPr>
        <p:spPr>
          <a:xfrm>
            <a:off x="609600" y="3625850"/>
            <a:ext cx="152400" cy="203200"/>
          </a:xfrm>
          <a:custGeom>
            <a:avLst/>
            <a:gdLst/>
            <a:ahLst/>
            <a:cxnLst/>
            <a:rect l="l" t="t" r="r" b="b"/>
            <a:pathLst>
              <a:path w="152400" h="203200">
                <a:moveTo>
                  <a:pt x="116245" y="152400"/>
                </a:moveTo>
                <a:cubicBezTo>
                  <a:pt x="119142" y="143550"/>
                  <a:pt x="124936" y="135533"/>
                  <a:pt x="131485" y="128627"/>
                </a:cubicBezTo>
                <a:cubicBezTo>
                  <a:pt x="144462" y="114975"/>
                  <a:pt x="152400" y="96520"/>
                  <a:pt x="152400" y="76200"/>
                </a:cubicBezTo>
                <a:cubicBezTo>
                  <a:pt x="152400" y="34131"/>
                  <a:pt x="118269" y="0"/>
                  <a:pt x="76200" y="0"/>
                </a:cubicBezTo>
                <a:cubicBezTo>
                  <a:pt x="34131" y="0"/>
                  <a:pt x="0" y="34131"/>
                  <a:pt x="0" y="76200"/>
                </a:cubicBezTo>
                <a:cubicBezTo>
                  <a:pt x="0" y="96520"/>
                  <a:pt x="7938" y="114975"/>
                  <a:pt x="20915" y="128627"/>
                </a:cubicBezTo>
                <a:cubicBezTo>
                  <a:pt x="27464" y="135533"/>
                  <a:pt x="33298" y="143550"/>
                  <a:pt x="36155" y="152400"/>
                </a:cubicBezTo>
                <a:lnTo>
                  <a:pt x="116205" y="152400"/>
                </a:lnTo>
                <a:close/>
                <a:moveTo>
                  <a:pt x="114300" y="171450"/>
                </a:moveTo>
                <a:lnTo>
                  <a:pt x="38100" y="171450"/>
                </a:lnTo>
                <a:lnTo>
                  <a:pt x="38100" y="177800"/>
                </a:lnTo>
                <a:cubicBezTo>
                  <a:pt x="38100" y="195342"/>
                  <a:pt x="52308" y="209550"/>
                  <a:pt x="69850" y="209550"/>
                </a:cubicBezTo>
                <a:lnTo>
                  <a:pt x="82550" y="209550"/>
                </a:lnTo>
                <a:cubicBezTo>
                  <a:pt x="100092" y="209550"/>
                  <a:pt x="114300" y="195342"/>
                  <a:pt x="114300" y="177800"/>
                </a:cubicBezTo>
                <a:lnTo>
                  <a:pt x="114300" y="171450"/>
                </a:lnTo>
                <a:close/>
                <a:moveTo>
                  <a:pt x="73025" y="44450"/>
                </a:moveTo>
                <a:cubicBezTo>
                  <a:pt x="57229" y="44450"/>
                  <a:pt x="44450" y="57229"/>
                  <a:pt x="44450" y="73025"/>
                </a:cubicBezTo>
                <a:cubicBezTo>
                  <a:pt x="44450" y="78303"/>
                  <a:pt x="40203" y="82550"/>
                  <a:pt x="34925" y="82550"/>
                </a:cubicBezTo>
                <a:cubicBezTo>
                  <a:pt x="29647" y="82550"/>
                  <a:pt x="25400" y="78303"/>
                  <a:pt x="25400" y="73025"/>
                </a:cubicBezTo>
                <a:cubicBezTo>
                  <a:pt x="25400" y="46712"/>
                  <a:pt x="46712" y="25400"/>
                  <a:pt x="73025" y="25400"/>
                </a:cubicBezTo>
                <a:cubicBezTo>
                  <a:pt x="78303" y="25400"/>
                  <a:pt x="82550" y="29647"/>
                  <a:pt x="82550" y="34925"/>
                </a:cubicBezTo>
                <a:cubicBezTo>
                  <a:pt x="82550" y="40203"/>
                  <a:pt x="78303" y="44450"/>
                  <a:pt x="73025" y="44450"/>
                </a:cubicBezTo>
                <a:close/>
              </a:path>
            </a:pathLst>
          </a:custGeom>
          <a:solidFill>
            <a:srgbClr val="4F6476"/>
          </a:solidFill>
        </p:spPr>
      </p:sp>
      <p:sp>
        <p:nvSpPr>
          <p:cNvPr id="9" name="Text 7"/>
          <p:cNvSpPr/>
          <p:nvPr/>
        </p:nvSpPr>
        <p:spPr>
          <a:xfrm>
            <a:off x="965200" y="3527425"/>
            <a:ext cx="5274945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激发潜能与创新：</a:t>
            </a:r>
            <a:r>
              <a:rPr lang="en-US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拥有发展个性、实现梦想的机会。</a:t>
            </a:r>
            <a:endParaRPr lang="en-US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6248400" y="2254250"/>
            <a:ext cx="5689600" cy="1930400"/>
          </a:xfrm>
          <a:custGeom>
            <a:avLst/>
            <a:gdLst/>
            <a:ahLst/>
            <a:cxnLst/>
            <a:rect l="l" t="t" r="r" b="b"/>
            <a:pathLst>
              <a:path w="5689600" h="1930400">
                <a:moveTo>
                  <a:pt x="101597" y="0"/>
                </a:moveTo>
                <a:lnTo>
                  <a:pt x="5588003" y="0"/>
                </a:lnTo>
                <a:cubicBezTo>
                  <a:pt x="5644113" y="0"/>
                  <a:pt x="5689600" y="45487"/>
                  <a:pt x="5689600" y="101597"/>
                </a:cubicBezTo>
                <a:lnTo>
                  <a:pt x="5689600" y="1828803"/>
                </a:lnTo>
                <a:cubicBezTo>
                  <a:pt x="5689600" y="1884913"/>
                  <a:pt x="5644113" y="1930400"/>
                  <a:pt x="5588003" y="1930400"/>
                </a:cubicBezTo>
                <a:lnTo>
                  <a:pt x="101597" y="1930400"/>
                </a:lnTo>
                <a:cubicBezTo>
                  <a:pt x="45487" y="1930400"/>
                  <a:pt x="0" y="1884913"/>
                  <a:pt x="0" y="18288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11" name="Shape 9"/>
          <p:cNvSpPr/>
          <p:nvPr/>
        </p:nvSpPr>
        <p:spPr>
          <a:xfrm>
            <a:off x="6553200" y="2609850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190500" y="9525"/>
                </a:moveTo>
                <a:cubicBezTo>
                  <a:pt x="224670" y="9525"/>
                  <a:pt x="252413" y="37267"/>
                  <a:pt x="252413" y="71438"/>
                </a:cubicBezTo>
                <a:cubicBezTo>
                  <a:pt x="252413" y="105608"/>
                  <a:pt x="224670" y="133350"/>
                  <a:pt x="190500" y="133350"/>
                </a:cubicBezTo>
                <a:cubicBezTo>
                  <a:pt x="156330" y="133350"/>
                  <a:pt x="128588" y="105608"/>
                  <a:pt x="128588" y="71438"/>
                </a:cubicBezTo>
                <a:cubicBezTo>
                  <a:pt x="128588" y="37267"/>
                  <a:pt x="156330" y="9525"/>
                  <a:pt x="190500" y="9525"/>
                </a:cubicBezTo>
                <a:close/>
                <a:moveTo>
                  <a:pt x="57150" y="52388"/>
                </a:moveTo>
                <a:cubicBezTo>
                  <a:pt x="80806" y="52388"/>
                  <a:pt x="100013" y="71594"/>
                  <a:pt x="100013" y="95250"/>
                </a:cubicBezTo>
                <a:cubicBezTo>
                  <a:pt x="100013" y="118906"/>
                  <a:pt x="80806" y="138113"/>
                  <a:pt x="57150" y="138113"/>
                </a:cubicBezTo>
                <a:cubicBezTo>
                  <a:pt x="33494" y="138113"/>
                  <a:pt x="14288" y="118906"/>
                  <a:pt x="14288" y="95250"/>
                </a:cubicBezTo>
                <a:cubicBezTo>
                  <a:pt x="14288" y="71594"/>
                  <a:pt x="33494" y="52388"/>
                  <a:pt x="57150" y="52388"/>
                </a:cubicBezTo>
                <a:close/>
                <a:moveTo>
                  <a:pt x="0" y="247650"/>
                </a:moveTo>
                <a:cubicBezTo>
                  <a:pt x="0" y="205561"/>
                  <a:pt x="34111" y="171450"/>
                  <a:pt x="76200" y="171450"/>
                </a:cubicBezTo>
                <a:cubicBezTo>
                  <a:pt x="83820" y="171450"/>
                  <a:pt x="91202" y="172581"/>
                  <a:pt x="98167" y="174665"/>
                </a:cubicBezTo>
                <a:cubicBezTo>
                  <a:pt x="78581" y="196572"/>
                  <a:pt x="66675" y="225504"/>
                  <a:pt x="66675" y="257175"/>
                </a:cubicBezTo>
                <a:lnTo>
                  <a:pt x="66675" y="266700"/>
                </a:lnTo>
                <a:cubicBezTo>
                  <a:pt x="66675" y="273487"/>
                  <a:pt x="68104" y="279916"/>
                  <a:pt x="70664" y="285750"/>
                </a:cubicBezTo>
                <a:lnTo>
                  <a:pt x="19050" y="285750"/>
                </a:lnTo>
                <a:cubicBezTo>
                  <a:pt x="8513" y="285750"/>
                  <a:pt x="0" y="277237"/>
                  <a:pt x="0" y="266700"/>
                </a:cubicBezTo>
                <a:lnTo>
                  <a:pt x="0" y="247650"/>
                </a:lnTo>
                <a:close/>
                <a:moveTo>
                  <a:pt x="310336" y="285750"/>
                </a:moveTo>
                <a:cubicBezTo>
                  <a:pt x="312896" y="279916"/>
                  <a:pt x="314325" y="273487"/>
                  <a:pt x="314325" y="266700"/>
                </a:cubicBezTo>
                <a:lnTo>
                  <a:pt x="314325" y="257175"/>
                </a:lnTo>
                <a:cubicBezTo>
                  <a:pt x="314325" y="225504"/>
                  <a:pt x="302419" y="196572"/>
                  <a:pt x="282833" y="174665"/>
                </a:cubicBezTo>
                <a:cubicBezTo>
                  <a:pt x="289798" y="172581"/>
                  <a:pt x="297180" y="171450"/>
                  <a:pt x="304800" y="171450"/>
                </a:cubicBezTo>
                <a:cubicBezTo>
                  <a:pt x="346889" y="171450"/>
                  <a:pt x="381000" y="205561"/>
                  <a:pt x="381000" y="247650"/>
                </a:cubicBezTo>
                <a:lnTo>
                  <a:pt x="381000" y="266700"/>
                </a:lnTo>
                <a:cubicBezTo>
                  <a:pt x="381000" y="277237"/>
                  <a:pt x="372487" y="285750"/>
                  <a:pt x="361950" y="285750"/>
                </a:cubicBezTo>
                <a:lnTo>
                  <a:pt x="310336" y="285750"/>
                </a:lnTo>
                <a:close/>
                <a:moveTo>
                  <a:pt x="280987" y="95250"/>
                </a:moveTo>
                <a:cubicBezTo>
                  <a:pt x="280987" y="71594"/>
                  <a:pt x="300194" y="52388"/>
                  <a:pt x="323850" y="52388"/>
                </a:cubicBezTo>
                <a:cubicBezTo>
                  <a:pt x="347506" y="52388"/>
                  <a:pt x="366712" y="71594"/>
                  <a:pt x="366712" y="95250"/>
                </a:cubicBezTo>
                <a:cubicBezTo>
                  <a:pt x="366712" y="118906"/>
                  <a:pt x="347506" y="138113"/>
                  <a:pt x="323850" y="138113"/>
                </a:cubicBezTo>
                <a:cubicBezTo>
                  <a:pt x="300194" y="138113"/>
                  <a:pt x="280987" y="118906"/>
                  <a:pt x="280987" y="95250"/>
                </a:cubicBezTo>
                <a:close/>
                <a:moveTo>
                  <a:pt x="95250" y="257175"/>
                </a:moveTo>
                <a:cubicBezTo>
                  <a:pt x="95250" y="204549"/>
                  <a:pt x="137874" y="161925"/>
                  <a:pt x="190500" y="161925"/>
                </a:cubicBezTo>
                <a:cubicBezTo>
                  <a:pt x="243126" y="161925"/>
                  <a:pt x="285750" y="204549"/>
                  <a:pt x="285750" y="257175"/>
                </a:cubicBezTo>
                <a:lnTo>
                  <a:pt x="285750" y="266700"/>
                </a:lnTo>
                <a:cubicBezTo>
                  <a:pt x="285750" y="277237"/>
                  <a:pt x="277237" y="285750"/>
                  <a:pt x="266700" y="285750"/>
                </a:cubicBezTo>
                <a:lnTo>
                  <a:pt x="114300" y="285750"/>
                </a:lnTo>
                <a:cubicBezTo>
                  <a:pt x="103763" y="285750"/>
                  <a:pt x="95250" y="277237"/>
                  <a:pt x="95250" y="266700"/>
                </a:cubicBezTo>
                <a:lnTo>
                  <a:pt x="95250" y="257175"/>
                </a:lnTo>
                <a:close/>
              </a:path>
            </a:pathLst>
          </a:custGeom>
          <a:solidFill>
            <a:srgbClr val="2D7FE4"/>
          </a:solidFill>
        </p:spPr>
      </p:sp>
      <p:sp>
        <p:nvSpPr>
          <p:cNvPr id="12" name="Text 10"/>
          <p:cNvSpPr/>
          <p:nvPr/>
        </p:nvSpPr>
        <p:spPr>
          <a:xfrm>
            <a:off x="7086600" y="2511425"/>
            <a:ext cx="5132705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28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对社会的价值</a:t>
            </a:r>
            <a:r>
              <a:rPr lang="zh-CN" altLang="en-US" sz="28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：推动社会进步</a:t>
            </a:r>
            <a:endParaRPr lang="zh-CN" altLang="en-US" sz="2800" b="1" dirty="0">
              <a:solidFill>
                <a:srgbClr val="2D7FE4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13" name="Shape 11"/>
          <p:cNvSpPr/>
          <p:nvPr/>
        </p:nvSpPr>
        <p:spPr>
          <a:xfrm>
            <a:off x="6565900" y="3168650"/>
            <a:ext cx="228600" cy="203200"/>
          </a:xfrm>
          <a:custGeom>
            <a:avLst/>
            <a:gdLst/>
            <a:ahLst/>
            <a:cxnLst/>
            <a:rect l="l" t="t" r="r" b="b"/>
            <a:pathLst>
              <a:path w="228600" h="203200">
                <a:moveTo>
                  <a:pt x="152400" y="57150"/>
                </a:moveTo>
                <a:cubicBezTo>
                  <a:pt x="152400" y="95726"/>
                  <a:pt x="118269" y="127000"/>
                  <a:pt x="76200" y="127000"/>
                </a:cubicBezTo>
                <a:cubicBezTo>
                  <a:pt x="65603" y="127000"/>
                  <a:pt x="55523" y="125016"/>
                  <a:pt x="46355" y="121444"/>
                </a:cubicBezTo>
                <a:lnTo>
                  <a:pt x="13970" y="138589"/>
                </a:lnTo>
                <a:cubicBezTo>
                  <a:pt x="10279" y="140533"/>
                  <a:pt x="5755" y="139859"/>
                  <a:pt x="2778" y="136922"/>
                </a:cubicBezTo>
                <a:cubicBezTo>
                  <a:pt x="-198" y="133985"/>
                  <a:pt x="-873" y="129421"/>
                  <a:pt x="1111" y="125730"/>
                </a:cubicBezTo>
                <a:lnTo>
                  <a:pt x="15240" y="99060"/>
                </a:lnTo>
                <a:cubicBezTo>
                  <a:pt x="5675" y="87392"/>
                  <a:pt x="0" y="72866"/>
                  <a:pt x="0" y="57150"/>
                </a:cubicBezTo>
                <a:cubicBezTo>
                  <a:pt x="0" y="18574"/>
                  <a:pt x="34131" y="-12700"/>
                  <a:pt x="76200" y="-12700"/>
                </a:cubicBezTo>
                <a:cubicBezTo>
                  <a:pt x="118269" y="-12700"/>
                  <a:pt x="152400" y="18574"/>
                  <a:pt x="152400" y="57150"/>
                </a:cubicBezTo>
                <a:close/>
                <a:moveTo>
                  <a:pt x="152400" y="203200"/>
                </a:moveTo>
                <a:cubicBezTo>
                  <a:pt x="115054" y="203200"/>
                  <a:pt x="83979" y="178554"/>
                  <a:pt x="77470" y="146050"/>
                </a:cubicBezTo>
                <a:cubicBezTo>
                  <a:pt x="125095" y="145455"/>
                  <a:pt x="166489" y="111562"/>
                  <a:pt x="171053" y="65603"/>
                </a:cubicBezTo>
                <a:cubicBezTo>
                  <a:pt x="204113" y="73223"/>
                  <a:pt x="228600" y="100648"/>
                  <a:pt x="228600" y="133350"/>
                </a:cubicBezTo>
                <a:cubicBezTo>
                  <a:pt x="228600" y="149066"/>
                  <a:pt x="222925" y="163592"/>
                  <a:pt x="213360" y="175260"/>
                </a:cubicBezTo>
                <a:lnTo>
                  <a:pt x="227489" y="201930"/>
                </a:lnTo>
                <a:cubicBezTo>
                  <a:pt x="229433" y="205621"/>
                  <a:pt x="228759" y="210145"/>
                  <a:pt x="225822" y="213122"/>
                </a:cubicBezTo>
                <a:cubicBezTo>
                  <a:pt x="222885" y="216098"/>
                  <a:pt x="218321" y="216773"/>
                  <a:pt x="214630" y="214789"/>
                </a:cubicBezTo>
                <a:lnTo>
                  <a:pt x="182245" y="197644"/>
                </a:lnTo>
                <a:cubicBezTo>
                  <a:pt x="173077" y="201216"/>
                  <a:pt x="162997" y="203200"/>
                  <a:pt x="152400" y="203200"/>
                </a:cubicBezTo>
                <a:close/>
              </a:path>
            </a:pathLst>
          </a:custGeom>
          <a:solidFill>
            <a:srgbClr val="4F6476"/>
          </a:solidFill>
        </p:spPr>
      </p:sp>
      <p:sp>
        <p:nvSpPr>
          <p:cNvPr id="14" name="Text 12"/>
          <p:cNvSpPr/>
          <p:nvPr/>
        </p:nvSpPr>
        <p:spPr>
          <a:xfrm>
            <a:off x="6959600" y="3070225"/>
            <a:ext cx="5274945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营造和谐氛围：</a:t>
            </a:r>
            <a:r>
              <a:rPr lang="en-US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培育民主、宽容、创新的社会土壤。</a:t>
            </a:r>
            <a:endParaRPr lang="en-US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5" name="Shape 13"/>
          <p:cNvSpPr/>
          <p:nvPr/>
        </p:nvSpPr>
        <p:spPr>
          <a:xfrm>
            <a:off x="6578600" y="3625850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203200" h="203200">
                <a:moveTo>
                  <a:pt x="50800" y="127000"/>
                </a:moveTo>
                <a:lnTo>
                  <a:pt x="9723" y="127000"/>
                </a:lnTo>
                <a:cubicBezTo>
                  <a:pt x="-159" y="127000"/>
                  <a:pt x="-6231" y="116245"/>
                  <a:pt x="-1151" y="107752"/>
                </a:cubicBezTo>
                <a:lnTo>
                  <a:pt x="19844" y="72747"/>
                </a:lnTo>
                <a:cubicBezTo>
                  <a:pt x="23297" y="66993"/>
                  <a:pt x="29488" y="63500"/>
                  <a:pt x="36195" y="63500"/>
                </a:cubicBezTo>
                <a:lnTo>
                  <a:pt x="73898" y="63500"/>
                </a:lnTo>
                <a:cubicBezTo>
                  <a:pt x="104100" y="12343"/>
                  <a:pt x="149146" y="9763"/>
                  <a:pt x="179268" y="14168"/>
                </a:cubicBezTo>
                <a:cubicBezTo>
                  <a:pt x="184348" y="14923"/>
                  <a:pt x="188317" y="18891"/>
                  <a:pt x="189032" y="23932"/>
                </a:cubicBezTo>
                <a:cubicBezTo>
                  <a:pt x="193437" y="54054"/>
                  <a:pt x="190857" y="99100"/>
                  <a:pt x="139700" y="129302"/>
                </a:cubicBezTo>
                <a:lnTo>
                  <a:pt x="139700" y="167005"/>
                </a:lnTo>
                <a:cubicBezTo>
                  <a:pt x="139700" y="173712"/>
                  <a:pt x="136208" y="179903"/>
                  <a:pt x="130453" y="183356"/>
                </a:cubicBezTo>
                <a:lnTo>
                  <a:pt x="95448" y="204351"/>
                </a:lnTo>
                <a:cubicBezTo>
                  <a:pt x="86995" y="209431"/>
                  <a:pt x="76200" y="203319"/>
                  <a:pt x="76200" y="193477"/>
                </a:cubicBezTo>
                <a:lnTo>
                  <a:pt x="76200" y="152400"/>
                </a:lnTo>
                <a:cubicBezTo>
                  <a:pt x="76200" y="138390"/>
                  <a:pt x="64810" y="127000"/>
                  <a:pt x="50800" y="127000"/>
                </a:cubicBezTo>
                <a:lnTo>
                  <a:pt x="50760" y="127000"/>
                </a:lnTo>
                <a:close/>
                <a:moveTo>
                  <a:pt x="158750" y="63500"/>
                </a:moveTo>
                <a:cubicBezTo>
                  <a:pt x="158750" y="52986"/>
                  <a:pt x="150214" y="44450"/>
                  <a:pt x="139700" y="44450"/>
                </a:cubicBezTo>
                <a:cubicBezTo>
                  <a:pt x="129186" y="44450"/>
                  <a:pt x="120650" y="52986"/>
                  <a:pt x="120650" y="63500"/>
                </a:cubicBezTo>
                <a:cubicBezTo>
                  <a:pt x="120650" y="74014"/>
                  <a:pt x="129186" y="82550"/>
                  <a:pt x="139700" y="82550"/>
                </a:cubicBezTo>
                <a:cubicBezTo>
                  <a:pt x="150214" y="82550"/>
                  <a:pt x="158750" y="74014"/>
                  <a:pt x="158750" y="63500"/>
                </a:cubicBezTo>
                <a:close/>
              </a:path>
            </a:pathLst>
          </a:custGeom>
          <a:solidFill>
            <a:srgbClr val="4F6476"/>
          </a:solidFill>
        </p:spPr>
      </p:sp>
      <p:sp>
        <p:nvSpPr>
          <p:cNvPr id="16" name="Text 14"/>
          <p:cNvSpPr/>
          <p:nvPr/>
        </p:nvSpPr>
        <p:spPr>
          <a:xfrm>
            <a:off x="6959600" y="3527425"/>
            <a:ext cx="504571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推动繁荣进步：</a:t>
            </a:r>
            <a:r>
              <a:rPr lang="en-US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激发全体成员的积极性与创造力。</a:t>
            </a:r>
            <a:endParaRPr lang="en-US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9" grpId="1"/>
      <p:bldP spid="12" grpId="0"/>
      <p:bldP spid="12" grpId="1"/>
      <p:bldP spid="14" grpId="0"/>
      <p:bldP spid="14" grpId="1"/>
      <p:bldP spid="16" grpId="0"/>
      <p:bldP spid="1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535940"/>
            <a:ext cx="12192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社会主义核心价值观倡导的自由</a:t>
            </a:r>
            <a:endParaRPr lang="zh-CN" alt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254000" y="1742440"/>
            <a:ext cx="11684000" cy="2927985"/>
          </a:xfrm>
          <a:custGeom>
            <a:avLst/>
            <a:gdLst/>
            <a:ahLst/>
            <a:cxnLst/>
            <a:rect l="l" t="t" r="r" b="b"/>
            <a:pathLst>
              <a:path w="11684000" h="1358900">
                <a:moveTo>
                  <a:pt x="101605" y="0"/>
                </a:moveTo>
                <a:lnTo>
                  <a:pt x="11582395" y="0"/>
                </a:lnTo>
                <a:cubicBezTo>
                  <a:pt x="11638510" y="0"/>
                  <a:pt x="11684000" y="45490"/>
                  <a:pt x="11684000" y="101605"/>
                </a:cubicBezTo>
                <a:lnTo>
                  <a:pt x="11684000" y="1257295"/>
                </a:lnTo>
                <a:cubicBezTo>
                  <a:pt x="11684000" y="1313410"/>
                  <a:pt x="11638510" y="1358900"/>
                  <a:pt x="11582395" y="1358900"/>
                </a:cubicBezTo>
                <a:lnTo>
                  <a:pt x="101605" y="1358900"/>
                </a:lnTo>
                <a:cubicBezTo>
                  <a:pt x="45490" y="1358900"/>
                  <a:pt x="0" y="1313410"/>
                  <a:pt x="0" y="1257295"/>
                </a:cubicBezTo>
                <a:lnTo>
                  <a:pt x="0" y="101605"/>
                </a:lnTo>
                <a:cubicBezTo>
                  <a:pt x="0" y="45490"/>
                  <a:pt x="45490" y="0"/>
                  <a:pt x="101605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9" name="Text 7"/>
          <p:cNvSpPr/>
          <p:nvPr/>
        </p:nvSpPr>
        <p:spPr>
          <a:xfrm>
            <a:off x="558800" y="2047240"/>
            <a:ext cx="11074400" cy="217360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40000"/>
              </a:lnSpc>
              <a:buNone/>
            </a:pPr>
            <a:r>
              <a:rPr lang="zh-CN" altLang="en-US" sz="2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不是少数人的、虚伪的自由，而是</a:t>
            </a:r>
            <a:r>
              <a:rPr lang="zh-CN" altLang="en-US" sz="2400" b="1" dirty="0">
                <a:solidFill>
                  <a:srgbClr val="FF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绝大多数人的、真实的</a:t>
            </a:r>
            <a:r>
              <a:rPr lang="zh-CN" altLang="en-US" sz="2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自由；不是凌驾于社会利益之上的、绝对的个人自由，而是</a:t>
            </a:r>
            <a:r>
              <a:rPr lang="zh-CN" altLang="en-US" sz="2400" b="1" dirty="0">
                <a:solidFill>
                  <a:srgbClr val="FF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受到法律和规范制的、权利和义务对等的</a:t>
            </a:r>
            <a:r>
              <a:rPr lang="zh-CN" altLang="en-US" sz="2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自由；不是超越社会发展阶段和现实承受能力的自由，而是</a:t>
            </a:r>
            <a:r>
              <a:rPr lang="zh-CN" altLang="en-US" sz="2400" b="1" dirty="0">
                <a:solidFill>
                  <a:srgbClr val="FF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与一定的经济社会发展条件相适应的</a:t>
            </a:r>
            <a:r>
              <a:rPr lang="zh-CN" altLang="en-US" sz="2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自由。</a:t>
            </a:r>
            <a:r>
              <a:rPr lang="en-US" altLang="zh-CN" sz="2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p58-59</a:t>
            </a:r>
            <a:endParaRPr lang="en-US" altLang="zh-CN" sz="2400" b="1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39:34-d2v5s1lnfo2stf9dk1b0.jpg"/>
          <p:cNvPicPr>
            <a:picLocks noChangeAspect="1"/>
          </p:cNvPicPr>
          <p:nvPr/>
        </p:nvPicPr>
        <p:blipFill>
          <a:blip r:embed="rId2"/>
          <a:srcRect l="1013" r="1013"/>
          <a:stretch>
            <a:fillRect/>
          </a:stretch>
        </p:blipFill>
        <p:spPr>
          <a:xfrm>
            <a:off x="0" y="-20320"/>
            <a:ext cx="12192000" cy="68980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434840" y="1601153"/>
            <a:ext cx="5185410" cy="147701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9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第三幕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2847340" y="3169920"/>
            <a:ext cx="8448675" cy="18065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48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权利的回响</a:t>
            </a:r>
            <a:endParaRPr lang="zh-CN" altLang="en-US" sz="48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altLang="zh-CN" sz="48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——</a:t>
            </a:r>
            <a:r>
              <a:rPr lang="zh-CN" altLang="en-US" sz="48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从法律条文到行动自觉</a:t>
            </a:r>
            <a:endParaRPr lang="zh-CN" altLang="en-US" sz="48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5" name="Image 1" descr="https://kimi-img.moonshot.cn/pub/slides/slides_tmpl/image/25-09-08-12:39:32-d2v5s15nfo2stf9dk1a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97300"/>
            <a:ext cx="5143500" cy="30607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524000" y="4143375"/>
            <a:ext cx="1219200" cy="1219200"/>
          </a:xfrm>
          <a:custGeom>
            <a:avLst/>
            <a:gdLst/>
            <a:ahLst/>
            <a:cxnLst/>
            <a:rect l="l" t="t" r="r" b="b"/>
            <a:pathLst>
              <a:path w="1219200" h="1219200">
                <a:moveTo>
                  <a:pt x="609600" y="0"/>
                </a:moveTo>
                <a:cubicBezTo>
                  <a:pt x="620554" y="0"/>
                  <a:pt x="631507" y="2381"/>
                  <a:pt x="641509" y="6906"/>
                </a:cubicBezTo>
                <a:lnTo>
                  <a:pt x="1090136" y="197167"/>
                </a:lnTo>
                <a:cubicBezTo>
                  <a:pt x="1142524" y="219313"/>
                  <a:pt x="1181576" y="270986"/>
                  <a:pt x="1181338" y="333375"/>
                </a:cubicBezTo>
                <a:cubicBezTo>
                  <a:pt x="1180148" y="569595"/>
                  <a:pt x="1082993" y="1001792"/>
                  <a:pt x="672703" y="1198245"/>
                </a:cubicBezTo>
                <a:cubicBezTo>
                  <a:pt x="632936" y="1217295"/>
                  <a:pt x="586740" y="1217295"/>
                  <a:pt x="546973" y="1198245"/>
                </a:cubicBezTo>
                <a:cubicBezTo>
                  <a:pt x="136446" y="1001792"/>
                  <a:pt x="39529" y="569595"/>
                  <a:pt x="38338" y="333375"/>
                </a:cubicBezTo>
                <a:cubicBezTo>
                  <a:pt x="38100" y="270986"/>
                  <a:pt x="77152" y="219313"/>
                  <a:pt x="129540" y="197167"/>
                </a:cubicBezTo>
                <a:lnTo>
                  <a:pt x="577929" y="6906"/>
                </a:lnTo>
                <a:cubicBezTo>
                  <a:pt x="587931" y="2381"/>
                  <a:pt x="598646" y="0"/>
                  <a:pt x="609600" y="0"/>
                </a:cubicBezTo>
                <a:close/>
                <a:moveTo>
                  <a:pt x="609600" y="159068"/>
                </a:moveTo>
                <a:lnTo>
                  <a:pt x="609600" y="1059418"/>
                </a:lnTo>
                <a:cubicBezTo>
                  <a:pt x="938213" y="900351"/>
                  <a:pt x="1026557" y="547926"/>
                  <a:pt x="1028700" y="336947"/>
                </a:cubicBezTo>
                <a:lnTo>
                  <a:pt x="609600" y="159306"/>
                </a:lnTo>
                <a:lnTo>
                  <a:pt x="609600" y="159306"/>
                </a:lnTo>
                <a:close/>
              </a:path>
            </a:pathLst>
          </a:custGeom>
          <a:solidFill>
            <a:srgbClr val="2D7FE4"/>
          </a:solidFill>
        </p:spPr>
      </p:sp>
      <p:sp>
        <p:nvSpPr>
          <p:cNvPr id="3" name="Text 1"/>
          <p:cNvSpPr/>
          <p:nvPr/>
        </p:nvSpPr>
        <p:spPr>
          <a:xfrm>
            <a:off x="965200" y="5578475"/>
            <a:ext cx="23368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法律盾牌</a:t>
            </a:r>
            <a:endParaRPr lang="en-US" sz="1600" dirty="0"/>
          </a:p>
        </p:txBody>
      </p:sp>
      <p:sp>
        <p:nvSpPr>
          <p:cNvPr id="5" name="Shape 3"/>
          <p:cNvSpPr/>
          <p:nvPr>
            <p:custDataLst>
              <p:tags r:id="rId1"/>
            </p:custDataLst>
          </p:nvPr>
        </p:nvSpPr>
        <p:spPr>
          <a:xfrm>
            <a:off x="4419600" y="254000"/>
            <a:ext cx="3657600" cy="1981200"/>
          </a:xfrm>
          <a:custGeom>
            <a:avLst/>
            <a:gdLst/>
            <a:ahLst/>
            <a:cxnLst/>
            <a:rect l="l" t="t" r="r" b="b"/>
            <a:pathLst>
              <a:path w="3657600" h="1981200">
                <a:moveTo>
                  <a:pt x="101596" y="0"/>
                </a:moveTo>
                <a:lnTo>
                  <a:pt x="3556004" y="0"/>
                </a:lnTo>
                <a:cubicBezTo>
                  <a:pt x="3612114" y="0"/>
                  <a:pt x="3657600" y="45486"/>
                  <a:pt x="3657600" y="101596"/>
                </a:cubicBezTo>
                <a:lnTo>
                  <a:pt x="3657600" y="1879604"/>
                </a:lnTo>
                <a:cubicBezTo>
                  <a:pt x="3657600" y="1935714"/>
                  <a:pt x="3612114" y="1981200"/>
                  <a:pt x="3556004" y="1981200"/>
                </a:cubicBezTo>
                <a:lnTo>
                  <a:pt x="101596" y="1981200"/>
                </a:lnTo>
                <a:cubicBezTo>
                  <a:pt x="45486" y="1981200"/>
                  <a:pt x="0" y="1935714"/>
                  <a:pt x="0" y="1879604"/>
                </a:cubicBezTo>
                <a:lnTo>
                  <a:pt x="0" y="101596"/>
                </a:lnTo>
                <a:cubicBezTo>
                  <a:pt x="0" y="45486"/>
                  <a:pt x="45486" y="0"/>
                  <a:pt x="101596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6" name="Shape 4"/>
          <p:cNvSpPr/>
          <p:nvPr>
            <p:custDataLst>
              <p:tags r:id="rId2"/>
            </p:custDataLst>
          </p:nvPr>
        </p:nvSpPr>
        <p:spPr>
          <a:xfrm>
            <a:off x="4591050" y="1092200"/>
            <a:ext cx="608330" cy="779145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57150" y="57150"/>
                </a:moveTo>
                <a:cubicBezTo>
                  <a:pt x="57150" y="36135"/>
                  <a:pt x="74235" y="19050"/>
                  <a:pt x="95250" y="19050"/>
                </a:cubicBezTo>
                <a:lnTo>
                  <a:pt x="247650" y="19050"/>
                </a:lnTo>
                <a:cubicBezTo>
                  <a:pt x="268665" y="19050"/>
                  <a:pt x="285750" y="36135"/>
                  <a:pt x="285750" y="57150"/>
                </a:cubicBezTo>
                <a:lnTo>
                  <a:pt x="285750" y="190500"/>
                </a:lnTo>
                <a:cubicBezTo>
                  <a:pt x="285750" y="211515"/>
                  <a:pt x="268665" y="228600"/>
                  <a:pt x="247650" y="228600"/>
                </a:cubicBezTo>
                <a:lnTo>
                  <a:pt x="95250" y="228600"/>
                </a:lnTo>
                <a:cubicBezTo>
                  <a:pt x="74235" y="228600"/>
                  <a:pt x="57150" y="211515"/>
                  <a:pt x="57150" y="190500"/>
                </a:cubicBezTo>
                <a:lnTo>
                  <a:pt x="57150" y="57150"/>
                </a:lnTo>
                <a:close/>
                <a:moveTo>
                  <a:pt x="217110" y="68818"/>
                </a:moveTo>
                <a:cubicBezTo>
                  <a:pt x="210443" y="64651"/>
                  <a:pt x="201632" y="66675"/>
                  <a:pt x="197406" y="73343"/>
                </a:cubicBezTo>
                <a:lnTo>
                  <a:pt x="160853" y="131862"/>
                </a:lnTo>
                <a:lnTo>
                  <a:pt x="144780" y="110430"/>
                </a:lnTo>
                <a:cubicBezTo>
                  <a:pt x="140018" y="104120"/>
                  <a:pt x="131088" y="102810"/>
                  <a:pt x="124777" y="107573"/>
                </a:cubicBezTo>
                <a:cubicBezTo>
                  <a:pt x="118467" y="112335"/>
                  <a:pt x="117157" y="121265"/>
                  <a:pt x="121920" y="127575"/>
                </a:cubicBezTo>
                <a:lnTo>
                  <a:pt x="150495" y="165675"/>
                </a:lnTo>
                <a:cubicBezTo>
                  <a:pt x="153293" y="169426"/>
                  <a:pt x="157817" y="171569"/>
                  <a:pt x="162520" y="171390"/>
                </a:cubicBezTo>
                <a:cubicBezTo>
                  <a:pt x="167223" y="171212"/>
                  <a:pt x="171510" y="168712"/>
                  <a:pt x="174010" y="164663"/>
                </a:cubicBezTo>
                <a:lnTo>
                  <a:pt x="221635" y="88463"/>
                </a:lnTo>
                <a:cubicBezTo>
                  <a:pt x="225802" y="81796"/>
                  <a:pt x="223778" y="72985"/>
                  <a:pt x="217110" y="68759"/>
                </a:cubicBezTo>
                <a:close/>
                <a:moveTo>
                  <a:pt x="28575" y="185738"/>
                </a:moveTo>
                <a:lnTo>
                  <a:pt x="28575" y="247650"/>
                </a:lnTo>
                <a:cubicBezTo>
                  <a:pt x="28575" y="252889"/>
                  <a:pt x="32861" y="257175"/>
                  <a:pt x="38100" y="257175"/>
                </a:cubicBezTo>
                <a:lnTo>
                  <a:pt x="304800" y="257175"/>
                </a:lnTo>
                <a:cubicBezTo>
                  <a:pt x="310039" y="257175"/>
                  <a:pt x="314325" y="252889"/>
                  <a:pt x="314325" y="247650"/>
                </a:cubicBezTo>
                <a:lnTo>
                  <a:pt x="314325" y="185738"/>
                </a:lnTo>
                <a:cubicBezTo>
                  <a:pt x="314325" y="177820"/>
                  <a:pt x="320695" y="171450"/>
                  <a:pt x="328613" y="171450"/>
                </a:cubicBezTo>
                <a:cubicBezTo>
                  <a:pt x="336530" y="171450"/>
                  <a:pt x="342900" y="177820"/>
                  <a:pt x="342900" y="185738"/>
                </a:cubicBezTo>
                <a:lnTo>
                  <a:pt x="342900" y="247650"/>
                </a:lnTo>
                <a:cubicBezTo>
                  <a:pt x="342900" y="268665"/>
                  <a:pt x="325815" y="285750"/>
                  <a:pt x="304800" y="285750"/>
                </a:cubicBezTo>
                <a:lnTo>
                  <a:pt x="38100" y="285750"/>
                </a:lnTo>
                <a:cubicBezTo>
                  <a:pt x="17085" y="285750"/>
                  <a:pt x="0" y="268665"/>
                  <a:pt x="0" y="247650"/>
                </a:cubicBezTo>
                <a:lnTo>
                  <a:pt x="0" y="185738"/>
                </a:lnTo>
                <a:cubicBezTo>
                  <a:pt x="0" y="177820"/>
                  <a:pt x="6370" y="171450"/>
                  <a:pt x="14288" y="171450"/>
                </a:cubicBezTo>
                <a:cubicBezTo>
                  <a:pt x="22205" y="171450"/>
                  <a:pt x="28575" y="177820"/>
                  <a:pt x="28575" y="185738"/>
                </a:cubicBezTo>
                <a:close/>
              </a:path>
            </a:pathLst>
          </a:custGeom>
          <a:solidFill>
            <a:srgbClr val="4F6476"/>
          </a:solidFill>
        </p:spPr>
      </p:sp>
      <p:sp>
        <p:nvSpPr>
          <p:cNvPr id="7" name="Text 5"/>
          <p:cNvSpPr/>
          <p:nvPr>
            <p:custDataLst>
              <p:tags r:id="rId3"/>
            </p:custDataLst>
          </p:nvPr>
        </p:nvSpPr>
        <p:spPr>
          <a:xfrm>
            <a:off x="5245100" y="1092200"/>
            <a:ext cx="2705735" cy="7791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40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政治参与权</a:t>
            </a:r>
            <a:endParaRPr lang="en-US" sz="4000" b="1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Shape 6"/>
          <p:cNvSpPr/>
          <p:nvPr>
            <p:custDataLst>
              <p:tags r:id="rId4"/>
            </p:custDataLst>
          </p:nvPr>
        </p:nvSpPr>
        <p:spPr>
          <a:xfrm>
            <a:off x="8280400" y="254000"/>
            <a:ext cx="3657600" cy="1981200"/>
          </a:xfrm>
          <a:custGeom>
            <a:avLst/>
            <a:gdLst/>
            <a:ahLst/>
            <a:cxnLst/>
            <a:rect l="l" t="t" r="r" b="b"/>
            <a:pathLst>
              <a:path w="3657600" h="1981200">
                <a:moveTo>
                  <a:pt x="101596" y="0"/>
                </a:moveTo>
                <a:lnTo>
                  <a:pt x="3556004" y="0"/>
                </a:lnTo>
                <a:cubicBezTo>
                  <a:pt x="3612114" y="0"/>
                  <a:pt x="3657600" y="45486"/>
                  <a:pt x="3657600" y="101596"/>
                </a:cubicBezTo>
                <a:lnTo>
                  <a:pt x="3657600" y="1879604"/>
                </a:lnTo>
                <a:cubicBezTo>
                  <a:pt x="3657600" y="1935714"/>
                  <a:pt x="3612114" y="1981200"/>
                  <a:pt x="3556004" y="1981200"/>
                </a:cubicBezTo>
                <a:lnTo>
                  <a:pt x="101596" y="1981200"/>
                </a:lnTo>
                <a:cubicBezTo>
                  <a:pt x="45486" y="1981200"/>
                  <a:pt x="0" y="1935714"/>
                  <a:pt x="0" y="1879604"/>
                </a:cubicBezTo>
                <a:lnTo>
                  <a:pt x="0" y="101596"/>
                </a:lnTo>
                <a:cubicBezTo>
                  <a:pt x="0" y="45486"/>
                  <a:pt x="45486" y="0"/>
                  <a:pt x="101596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9" name="Shape 7"/>
          <p:cNvSpPr/>
          <p:nvPr>
            <p:custDataLst>
              <p:tags r:id="rId5"/>
            </p:custDataLst>
          </p:nvPr>
        </p:nvSpPr>
        <p:spPr>
          <a:xfrm>
            <a:off x="8489950" y="1092200"/>
            <a:ext cx="473075" cy="779145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19050" y="76200"/>
                </a:moveTo>
                <a:cubicBezTo>
                  <a:pt x="8513" y="76200"/>
                  <a:pt x="0" y="84713"/>
                  <a:pt x="0" y="95250"/>
                </a:cubicBezTo>
                <a:cubicBezTo>
                  <a:pt x="0" y="105787"/>
                  <a:pt x="8513" y="114300"/>
                  <a:pt x="19050" y="114300"/>
                </a:cubicBezTo>
                <a:lnTo>
                  <a:pt x="247650" y="114300"/>
                </a:lnTo>
                <a:cubicBezTo>
                  <a:pt x="258187" y="114300"/>
                  <a:pt x="266700" y="105787"/>
                  <a:pt x="266700" y="95250"/>
                </a:cubicBezTo>
                <a:cubicBezTo>
                  <a:pt x="266700" y="84713"/>
                  <a:pt x="258187" y="76200"/>
                  <a:pt x="247650" y="76200"/>
                </a:cubicBezTo>
                <a:lnTo>
                  <a:pt x="19050" y="76200"/>
                </a:lnTo>
                <a:close/>
                <a:moveTo>
                  <a:pt x="19050" y="190500"/>
                </a:moveTo>
                <a:cubicBezTo>
                  <a:pt x="8513" y="190500"/>
                  <a:pt x="0" y="199013"/>
                  <a:pt x="0" y="209550"/>
                </a:cubicBezTo>
                <a:cubicBezTo>
                  <a:pt x="0" y="220087"/>
                  <a:pt x="8513" y="228600"/>
                  <a:pt x="19050" y="228600"/>
                </a:cubicBezTo>
                <a:lnTo>
                  <a:pt x="247650" y="228600"/>
                </a:lnTo>
                <a:cubicBezTo>
                  <a:pt x="258187" y="228600"/>
                  <a:pt x="266700" y="220087"/>
                  <a:pt x="266700" y="209550"/>
                </a:cubicBezTo>
                <a:cubicBezTo>
                  <a:pt x="266700" y="199013"/>
                  <a:pt x="258187" y="190500"/>
                  <a:pt x="247650" y="190500"/>
                </a:cubicBezTo>
                <a:lnTo>
                  <a:pt x="19050" y="190500"/>
                </a:lnTo>
                <a:close/>
              </a:path>
            </a:pathLst>
          </a:custGeom>
          <a:solidFill>
            <a:srgbClr val="4F6476"/>
          </a:solidFill>
        </p:spPr>
      </p:sp>
      <p:sp>
        <p:nvSpPr>
          <p:cNvPr id="10" name="Text 8"/>
          <p:cNvSpPr/>
          <p:nvPr>
            <p:custDataLst>
              <p:tags r:id="rId6"/>
            </p:custDataLst>
          </p:nvPr>
        </p:nvSpPr>
        <p:spPr>
          <a:xfrm>
            <a:off x="9210675" y="1092200"/>
            <a:ext cx="2345055" cy="7791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40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平等权利</a:t>
            </a:r>
            <a:endParaRPr lang="en-US" sz="4000" b="1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1" name="Shape 9"/>
          <p:cNvSpPr/>
          <p:nvPr>
            <p:custDataLst>
              <p:tags r:id="rId7"/>
            </p:custDataLst>
          </p:nvPr>
        </p:nvSpPr>
        <p:spPr>
          <a:xfrm>
            <a:off x="4419600" y="2438400"/>
            <a:ext cx="3657600" cy="1981200"/>
          </a:xfrm>
          <a:custGeom>
            <a:avLst/>
            <a:gdLst/>
            <a:ahLst/>
            <a:cxnLst/>
            <a:rect l="l" t="t" r="r" b="b"/>
            <a:pathLst>
              <a:path w="3657600" h="1981200">
                <a:moveTo>
                  <a:pt x="101596" y="0"/>
                </a:moveTo>
                <a:lnTo>
                  <a:pt x="3556004" y="0"/>
                </a:lnTo>
                <a:cubicBezTo>
                  <a:pt x="3612114" y="0"/>
                  <a:pt x="3657600" y="45486"/>
                  <a:pt x="3657600" y="101596"/>
                </a:cubicBezTo>
                <a:lnTo>
                  <a:pt x="3657600" y="1879604"/>
                </a:lnTo>
                <a:cubicBezTo>
                  <a:pt x="3657600" y="1935714"/>
                  <a:pt x="3612114" y="1981200"/>
                  <a:pt x="3556004" y="1981200"/>
                </a:cubicBezTo>
                <a:lnTo>
                  <a:pt x="101596" y="1981200"/>
                </a:lnTo>
                <a:cubicBezTo>
                  <a:pt x="45486" y="1981200"/>
                  <a:pt x="0" y="1935714"/>
                  <a:pt x="0" y="1879604"/>
                </a:cubicBezTo>
                <a:lnTo>
                  <a:pt x="0" y="101596"/>
                </a:lnTo>
                <a:cubicBezTo>
                  <a:pt x="0" y="45486"/>
                  <a:pt x="45486" y="0"/>
                  <a:pt x="101596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12" name="Shape 10"/>
          <p:cNvSpPr/>
          <p:nvPr>
            <p:custDataLst>
              <p:tags r:id="rId8"/>
            </p:custDataLst>
          </p:nvPr>
        </p:nvSpPr>
        <p:spPr>
          <a:xfrm>
            <a:off x="4591050" y="3276600"/>
            <a:ext cx="608330" cy="779145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60080" y="31671"/>
                </a:moveTo>
                <a:lnTo>
                  <a:pt x="90666" y="108823"/>
                </a:lnTo>
                <a:cubicBezTo>
                  <a:pt x="87928" y="111859"/>
                  <a:pt x="88047" y="116562"/>
                  <a:pt x="90964" y="119479"/>
                </a:cubicBezTo>
                <a:cubicBezTo>
                  <a:pt x="109121" y="137636"/>
                  <a:pt x="138589" y="137636"/>
                  <a:pt x="156746" y="119479"/>
                </a:cubicBezTo>
                <a:lnTo>
                  <a:pt x="175677" y="100548"/>
                </a:lnTo>
                <a:cubicBezTo>
                  <a:pt x="178177" y="98048"/>
                  <a:pt x="181332" y="96679"/>
                  <a:pt x="184547" y="96441"/>
                </a:cubicBezTo>
                <a:cubicBezTo>
                  <a:pt x="188595" y="96083"/>
                  <a:pt x="192762" y="97453"/>
                  <a:pt x="195858" y="100548"/>
                </a:cubicBezTo>
                <a:lnTo>
                  <a:pt x="300990" y="204787"/>
                </a:lnTo>
                <a:lnTo>
                  <a:pt x="342900" y="171450"/>
                </a:lnTo>
                <a:lnTo>
                  <a:pt x="342900" y="0"/>
                </a:lnTo>
                <a:lnTo>
                  <a:pt x="276225" y="38100"/>
                </a:lnTo>
                <a:lnTo>
                  <a:pt x="262057" y="28635"/>
                </a:lnTo>
                <a:cubicBezTo>
                  <a:pt x="252651" y="22384"/>
                  <a:pt x="241637" y="19050"/>
                  <a:pt x="230326" y="19050"/>
                </a:cubicBezTo>
                <a:lnTo>
                  <a:pt x="188416" y="19050"/>
                </a:lnTo>
                <a:cubicBezTo>
                  <a:pt x="187762" y="19050"/>
                  <a:pt x="187047" y="19050"/>
                  <a:pt x="186392" y="19110"/>
                </a:cubicBezTo>
                <a:cubicBezTo>
                  <a:pt x="176332" y="19645"/>
                  <a:pt x="166866" y="24170"/>
                  <a:pt x="160080" y="31671"/>
                </a:cubicBezTo>
                <a:close/>
                <a:moveTo>
                  <a:pt x="69413" y="89714"/>
                </a:moveTo>
                <a:lnTo>
                  <a:pt x="132993" y="19050"/>
                </a:lnTo>
                <a:lnTo>
                  <a:pt x="109418" y="19050"/>
                </a:lnTo>
                <a:cubicBezTo>
                  <a:pt x="94238" y="19050"/>
                  <a:pt x="79712" y="25063"/>
                  <a:pt x="68997" y="35778"/>
                </a:cubicBezTo>
                <a:lnTo>
                  <a:pt x="0" y="114300"/>
                </a:lnTo>
                <a:lnTo>
                  <a:pt x="0" y="323850"/>
                </a:lnTo>
                <a:lnTo>
                  <a:pt x="85725" y="242888"/>
                </a:lnTo>
                <a:lnTo>
                  <a:pt x="93107" y="249019"/>
                </a:lnTo>
                <a:cubicBezTo>
                  <a:pt x="106799" y="260449"/>
                  <a:pt x="124063" y="266700"/>
                  <a:pt x="141863" y="266700"/>
                </a:cubicBezTo>
                <a:lnTo>
                  <a:pt x="151209" y="266700"/>
                </a:lnTo>
                <a:lnTo>
                  <a:pt x="147042" y="262533"/>
                </a:lnTo>
                <a:cubicBezTo>
                  <a:pt x="141446" y="256937"/>
                  <a:pt x="141446" y="247888"/>
                  <a:pt x="147042" y="242352"/>
                </a:cubicBezTo>
                <a:cubicBezTo>
                  <a:pt x="152638" y="236815"/>
                  <a:pt x="161687" y="236756"/>
                  <a:pt x="167223" y="242352"/>
                </a:cubicBezTo>
                <a:lnTo>
                  <a:pt x="191631" y="266760"/>
                </a:lnTo>
                <a:lnTo>
                  <a:pt x="196989" y="266760"/>
                </a:lnTo>
                <a:cubicBezTo>
                  <a:pt x="208359" y="266760"/>
                  <a:pt x="219492" y="264200"/>
                  <a:pt x="229612" y="259437"/>
                </a:cubicBezTo>
                <a:lnTo>
                  <a:pt x="213717" y="243483"/>
                </a:lnTo>
                <a:cubicBezTo>
                  <a:pt x="208121" y="237887"/>
                  <a:pt x="208121" y="228838"/>
                  <a:pt x="213717" y="223302"/>
                </a:cubicBezTo>
                <a:cubicBezTo>
                  <a:pt x="219313" y="217765"/>
                  <a:pt x="228362" y="217706"/>
                  <a:pt x="233898" y="223302"/>
                </a:cubicBezTo>
                <a:lnTo>
                  <a:pt x="252948" y="242352"/>
                </a:lnTo>
                <a:lnTo>
                  <a:pt x="263366" y="231934"/>
                </a:lnTo>
                <a:cubicBezTo>
                  <a:pt x="268665" y="226635"/>
                  <a:pt x="270212" y="218956"/>
                  <a:pt x="267891" y="212229"/>
                </a:cubicBezTo>
                <a:lnTo>
                  <a:pt x="185797" y="130790"/>
                </a:lnTo>
                <a:lnTo>
                  <a:pt x="176927" y="139660"/>
                </a:lnTo>
                <a:cubicBezTo>
                  <a:pt x="147578" y="169009"/>
                  <a:pt x="100072" y="169009"/>
                  <a:pt x="70723" y="139660"/>
                </a:cubicBezTo>
                <a:cubicBezTo>
                  <a:pt x="57031" y="125968"/>
                  <a:pt x="56495" y="104001"/>
                  <a:pt x="69413" y="89654"/>
                </a:cubicBezTo>
                <a:close/>
              </a:path>
            </a:pathLst>
          </a:custGeom>
          <a:solidFill>
            <a:srgbClr val="4F6476"/>
          </a:solidFill>
        </p:spPr>
      </p:sp>
      <p:sp>
        <p:nvSpPr>
          <p:cNvPr id="13" name="Text 11"/>
          <p:cNvSpPr/>
          <p:nvPr>
            <p:custDataLst>
              <p:tags r:id="rId9"/>
            </p:custDataLst>
          </p:nvPr>
        </p:nvSpPr>
        <p:spPr>
          <a:xfrm>
            <a:off x="5273675" y="3276600"/>
            <a:ext cx="2705735" cy="7791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40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特别扶助权</a:t>
            </a:r>
            <a:endParaRPr lang="en-US" sz="4000" b="1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Shape 12"/>
          <p:cNvSpPr/>
          <p:nvPr>
            <p:custDataLst>
              <p:tags r:id="rId10"/>
            </p:custDataLst>
          </p:nvPr>
        </p:nvSpPr>
        <p:spPr>
          <a:xfrm>
            <a:off x="8280400" y="2438400"/>
            <a:ext cx="3657600" cy="1981200"/>
          </a:xfrm>
          <a:custGeom>
            <a:avLst/>
            <a:gdLst/>
            <a:ahLst/>
            <a:cxnLst/>
            <a:rect l="l" t="t" r="r" b="b"/>
            <a:pathLst>
              <a:path w="3657600" h="1981200">
                <a:moveTo>
                  <a:pt x="101596" y="0"/>
                </a:moveTo>
                <a:lnTo>
                  <a:pt x="3556004" y="0"/>
                </a:lnTo>
                <a:cubicBezTo>
                  <a:pt x="3612114" y="0"/>
                  <a:pt x="3657600" y="45486"/>
                  <a:pt x="3657600" y="101596"/>
                </a:cubicBezTo>
                <a:lnTo>
                  <a:pt x="3657600" y="1879604"/>
                </a:lnTo>
                <a:cubicBezTo>
                  <a:pt x="3657600" y="1935714"/>
                  <a:pt x="3612114" y="1981200"/>
                  <a:pt x="3556004" y="1981200"/>
                </a:cubicBezTo>
                <a:lnTo>
                  <a:pt x="101596" y="1981200"/>
                </a:lnTo>
                <a:cubicBezTo>
                  <a:pt x="45486" y="1981200"/>
                  <a:pt x="0" y="1935714"/>
                  <a:pt x="0" y="1879604"/>
                </a:cubicBezTo>
                <a:lnTo>
                  <a:pt x="0" y="101596"/>
                </a:lnTo>
                <a:cubicBezTo>
                  <a:pt x="0" y="45486"/>
                  <a:pt x="45486" y="0"/>
                  <a:pt x="101596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15" name="Shape 13"/>
          <p:cNvSpPr/>
          <p:nvPr>
            <p:custDataLst>
              <p:tags r:id="rId11"/>
            </p:custDataLst>
          </p:nvPr>
        </p:nvSpPr>
        <p:spPr>
          <a:xfrm>
            <a:off x="8470900" y="3276600"/>
            <a:ext cx="541020" cy="77914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0377" y="1726"/>
                </a:moveTo>
                <a:cubicBezTo>
                  <a:pt x="157877" y="595"/>
                  <a:pt x="155198" y="0"/>
                  <a:pt x="152400" y="0"/>
                </a:cubicBezTo>
                <a:cubicBezTo>
                  <a:pt x="149602" y="0"/>
                  <a:pt x="146923" y="595"/>
                  <a:pt x="144423" y="1726"/>
                </a:cubicBezTo>
                <a:lnTo>
                  <a:pt x="32325" y="49292"/>
                </a:lnTo>
                <a:cubicBezTo>
                  <a:pt x="19229" y="54828"/>
                  <a:pt x="9465" y="67747"/>
                  <a:pt x="9525" y="83344"/>
                </a:cubicBezTo>
                <a:cubicBezTo>
                  <a:pt x="9823" y="142399"/>
                  <a:pt x="34111" y="250448"/>
                  <a:pt x="136684" y="299561"/>
                </a:cubicBezTo>
                <a:cubicBezTo>
                  <a:pt x="146625" y="304324"/>
                  <a:pt x="158175" y="304324"/>
                  <a:pt x="168116" y="299561"/>
                </a:cubicBezTo>
                <a:cubicBezTo>
                  <a:pt x="270748" y="250448"/>
                  <a:pt x="295037" y="142399"/>
                  <a:pt x="295275" y="83344"/>
                </a:cubicBezTo>
                <a:cubicBezTo>
                  <a:pt x="295335" y="67747"/>
                  <a:pt x="285571" y="54828"/>
                  <a:pt x="272475" y="49292"/>
                </a:cubicBezTo>
                <a:lnTo>
                  <a:pt x="160377" y="1726"/>
                </a:lnTo>
                <a:close/>
                <a:moveTo>
                  <a:pt x="148590" y="109240"/>
                </a:moveTo>
                <a:lnTo>
                  <a:pt x="152400" y="114300"/>
                </a:lnTo>
                <a:lnTo>
                  <a:pt x="156210" y="109240"/>
                </a:lnTo>
                <a:cubicBezTo>
                  <a:pt x="162818" y="100429"/>
                  <a:pt x="173176" y="95250"/>
                  <a:pt x="184130" y="95250"/>
                </a:cubicBezTo>
                <a:cubicBezTo>
                  <a:pt x="203418" y="95250"/>
                  <a:pt x="219075" y="110907"/>
                  <a:pt x="219075" y="130195"/>
                </a:cubicBezTo>
                <a:lnTo>
                  <a:pt x="219075" y="133350"/>
                </a:lnTo>
                <a:cubicBezTo>
                  <a:pt x="219075" y="162580"/>
                  <a:pt x="179903" y="191750"/>
                  <a:pt x="161627" y="203775"/>
                </a:cubicBezTo>
                <a:cubicBezTo>
                  <a:pt x="155972" y="207466"/>
                  <a:pt x="148828" y="207466"/>
                  <a:pt x="143232" y="203775"/>
                </a:cubicBezTo>
                <a:cubicBezTo>
                  <a:pt x="124956" y="191750"/>
                  <a:pt x="85785" y="162520"/>
                  <a:pt x="85785" y="133350"/>
                </a:cubicBezTo>
                <a:lnTo>
                  <a:pt x="85785" y="130195"/>
                </a:lnTo>
                <a:cubicBezTo>
                  <a:pt x="85785" y="110907"/>
                  <a:pt x="101441" y="95250"/>
                  <a:pt x="120729" y="95250"/>
                </a:cubicBezTo>
                <a:cubicBezTo>
                  <a:pt x="131743" y="95250"/>
                  <a:pt x="142101" y="100429"/>
                  <a:pt x="148650" y="109240"/>
                </a:cubicBezTo>
                <a:close/>
              </a:path>
            </a:pathLst>
          </a:custGeom>
          <a:solidFill>
            <a:srgbClr val="4F6476"/>
          </a:solidFill>
        </p:spPr>
      </p:sp>
      <p:sp>
        <p:nvSpPr>
          <p:cNvPr id="16" name="Text 14"/>
          <p:cNvSpPr/>
          <p:nvPr>
            <p:custDataLst>
              <p:tags r:id="rId12"/>
            </p:custDataLst>
          </p:nvPr>
        </p:nvSpPr>
        <p:spPr>
          <a:xfrm>
            <a:off x="9067800" y="3276600"/>
            <a:ext cx="2705735" cy="7791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40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社会保障权</a:t>
            </a:r>
            <a:endParaRPr lang="en-US" sz="4000" b="1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1215" y="117475"/>
            <a:ext cx="2521585" cy="3810000"/>
          </a:xfrm>
          <a:prstGeom prst="rect">
            <a:avLst/>
          </a:prstGeom>
        </p:spPr>
      </p:pic>
      <p:sp>
        <p:nvSpPr>
          <p:cNvPr id="17" name="Shape 15"/>
          <p:cNvSpPr/>
          <p:nvPr/>
        </p:nvSpPr>
        <p:spPr>
          <a:xfrm>
            <a:off x="4419600" y="4749800"/>
            <a:ext cx="3657600" cy="1980000"/>
          </a:xfrm>
          <a:custGeom>
            <a:avLst/>
            <a:gdLst/>
            <a:ahLst/>
            <a:cxnLst/>
            <a:rect l="l" t="t" r="r" b="b"/>
            <a:pathLst>
              <a:path w="7518400" h="1981200">
                <a:moveTo>
                  <a:pt x="101596" y="0"/>
                </a:moveTo>
                <a:lnTo>
                  <a:pt x="7416804" y="0"/>
                </a:lnTo>
                <a:cubicBezTo>
                  <a:pt x="7472914" y="0"/>
                  <a:pt x="7518400" y="45486"/>
                  <a:pt x="7518400" y="101596"/>
                </a:cubicBezTo>
                <a:lnTo>
                  <a:pt x="7518400" y="1879604"/>
                </a:lnTo>
                <a:cubicBezTo>
                  <a:pt x="7518400" y="1935714"/>
                  <a:pt x="7472914" y="1981200"/>
                  <a:pt x="7416804" y="1981200"/>
                </a:cubicBezTo>
                <a:lnTo>
                  <a:pt x="101596" y="1981200"/>
                </a:lnTo>
                <a:cubicBezTo>
                  <a:pt x="45486" y="1981200"/>
                  <a:pt x="0" y="1935714"/>
                  <a:pt x="0" y="1879604"/>
                </a:cubicBezTo>
                <a:lnTo>
                  <a:pt x="0" y="101596"/>
                </a:lnTo>
                <a:cubicBezTo>
                  <a:pt x="0" y="45486"/>
                  <a:pt x="45486" y="0"/>
                  <a:pt x="101596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18" name="Shape 16"/>
          <p:cNvSpPr/>
          <p:nvPr>
            <p:custDataLst>
              <p:tags r:id="rId14"/>
            </p:custDataLst>
          </p:nvPr>
        </p:nvSpPr>
        <p:spPr>
          <a:xfrm>
            <a:off x="4591050" y="5461000"/>
            <a:ext cx="608330" cy="779145"/>
          </a:xfrm>
          <a:custGeom>
            <a:avLst/>
            <a:gdLst/>
            <a:ahLst/>
            <a:cxnLst/>
            <a:rect l="l" t="t" r="r" b="b"/>
            <a:pathLst>
              <a:path w="342900" h="304800">
                <a:moveTo>
                  <a:pt x="100965" y="91321"/>
                </a:moveTo>
                <a:lnTo>
                  <a:pt x="89833" y="80189"/>
                </a:lnTo>
                <a:cubicBezTo>
                  <a:pt x="82391" y="72747"/>
                  <a:pt x="82391" y="60662"/>
                  <a:pt x="89833" y="53221"/>
                </a:cubicBezTo>
                <a:lnTo>
                  <a:pt x="158115" y="-15121"/>
                </a:lnTo>
                <a:cubicBezTo>
                  <a:pt x="165556" y="-22562"/>
                  <a:pt x="177641" y="-22562"/>
                  <a:pt x="185083" y="-15121"/>
                </a:cubicBezTo>
                <a:lnTo>
                  <a:pt x="196215" y="-3929"/>
                </a:lnTo>
                <a:cubicBezTo>
                  <a:pt x="203656" y="3512"/>
                  <a:pt x="203656" y="15597"/>
                  <a:pt x="196215" y="23039"/>
                </a:cubicBezTo>
                <a:lnTo>
                  <a:pt x="127933" y="91321"/>
                </a:lnTo>
                <a:cubicBezTo>
                  <a:pt x="120491" y="98762"/>
                  <a:pt x="108406" y="98762"/>
                  <a:pt x="100965" y="91321"/>
                </a:cubicBezTo>
                <a:close/>
                <a:moveTo>
                  <a:pt x="164306" y="126028"/>
                </a:moveTo>
                <a:lnTo>
                  <a:pt x="145613" y="107335"/>
                </a:lnTo>
                <a:lnTo>
                  <a:pt x="212288" y="40660"/>
                </a:lnTo>
                <a:lnTo>
                  <a:pt x="283369" y="111740"/>
                </a:lnTo>
                <a:lnTo>
                  <a:pt x="216694" y="178415"/>
                </a:lnTo>
                <a:lnTo>
                  <a:pt x="198001" y="159722"/>
                </a:lnTo>
                <a:lnTo>
                  <a:pt x="59888" y="297835"/>
                </a:lnTo>
                <a:cubicBezTo>
                  <a:pt x="50602" y="307122"/>
                  <a:pt x="35540" y="307122"/>
                  <a:pt x="26194" y="297835"/>
                </a:cubicBezTo>
                <a:cubicBezTo>
                  <a:pt x="16847" y="288548"/>
                  <a:pt x="16907" y="273487"/>
                  <a:pt x="26194" y="264140"/>
                </a:cubicBezTo>
                <a:lnTo>
                  <a:pt x="164306" y="126028"/>
                </a:lnTo>
                <a:close/>
                <a:moveTo>
                  <a:pt x="232708" y="223004"/>
                </a:moveTo>
                <a:cubicBezTo>
                  <a:pt x="225266" y="215563"/>
                  <a:pt x="225266" y="203478"/>
                  <a:pt x="232708" y="196036"/>
                </a:cubicBezTo>
                <a:lnTo>
                  <a:pt x="300990" y="127754"/>
                </a:lnTo>
                <a:cubicBezTo>
                  <a:pt x="308431" y="120313"/>
                  <a:pt x="320516" y="120313"/>
                  <a:pt x="327958" y="127754"/>
                </a:cubicBezTo>
                <a:lnTo>
                  <a:pt x="339090" y="138886"/>
                </a:lnTo>
                <a:cubicBezTo>
                  <a:pt x="346531" y="146328"/>
                  <a:pt x="346531" y="158413"/>
                  <a:pt x="339090" y="165854"/>
                </a:cubicBezTo>
                <a:lnTo>
                  <a:pt x="270808" y="234196"/>
                </a:lnTo>
                <a:cubicBezTo>
                  <a:pt x="263366" y="241637"/>
                  <a:pt x="251281" y="241637"/>
                  <a:pt x="243840" y="234196"/>
                </a:cubicBezTo>
                <a:lnTo>
                  <a:pt x="232708" y="223064"/>
                </a:lnTo>
                <a:close/>
              </a:path>
            </a:pathLst>
          </a:custGeom>
          <a:solidFill>
            <a:srgbClr val="4F6476"/>
          </a:solidFill>
        </p:spPr>
      </p:sp>
      <p:sp>
        <p:nvSpPr>
          <p:cNvPr id="19" name="Text 17"/>
          <p:cNvSpPr/>
          <p:nvPr>
            <p:custDataLst>
              <p:tags r:id="rId15"/>
            </p:custDataLst>
          </p:nvPr>
        </p:nvSpPr>
        <p:spPr>
          <a:xfrm>
            <a:off x="5159375" y="5461000"/>
            <a:ext cx="2705735" cy="7791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40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法律救济权</a:t>
            </a:r>
            <a:endParaRPr lang="en-US" sz="4000" b="1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89950" y="5053965"/>
            <a:ext cx="3296920" cy="111950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>
              <a:lnSpc>
                <a:spcPct val="130000"/>
              </a:lnSpc>
              <a:buClrTx/>
              <a:buSzTx/>
              <a:buFontTx/>
            </a:pPr>
            <a:r>
              <a:rPr lang="en-US" sz="2800" dirty="0">
                <a:solidFill>
                  <a:srgbClr val="333333"/>
                </a:solidFill>
                <a:highlight>
                  <a:srgbClr val="FFFF00"/>
                </a:highlight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从这些法律条文中，你读出了国家怎样的态度和承诺？</a:t>
            </a:r>
            <a:endParaRPr lang="en-US" sz="2800" dirty="0">
              <a:solidFill>
                <a:srgbClr val="333333"/>
              </a:solidFill>
              <a:highlight>
                <a:srgbClr val="FFFF00"/>
              </a:highlight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22" name="Text 1"/>
          <p:cNvSpPr/>
          <p:nvPr/>
        </p:nvSpPr>
        <p:spPr>
          <a:xfrm>
            <a:off x="5701665" y="2749550"/>
            <a:ext cx="4690745" cy="142684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0000"/>
              </a:lnSpc>
              <a:buNone/>
            </a:pPr>
            <a:r>
              <a:rPr lang="zh-CN" altLang="en-US" sz="6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知晓权利</a:t>
            </a:r>
            <a:endParaRPr lang="zh-CN" altLang="en-US" sz="6600" b="1" dirty="0">
              <a:solidFill>
                <a:srgbClr val="2D7FE4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3" grpId="0"/>
      <p:bldP spid="13" grpId="1"/>
      <p:bldP spid="16" grpId="0"/>
      <p:bldP spid="16" grpId="1"/>
      <p:bldP spid="19" grpId="0"/>
      <p:bldP spid="19" grpId="1"/>
      <p:bldP spid="21" grpId="0"/>
      <p:bldP spid="21" grpId="1"/>
      <p:bldP spid="22" grpId="0" animBg="1"/>
      <p:bldP spid="2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39:34-d2v5s1lnfo2stf9dk1b0.jpg"/>
          <p:cNvPicPr>
            <a:picLocks noChangeAspect="1"/>
          </p:cNvPicPr>
          <p:nvPr/>
        </p:nvPicPr>
        <p:blipFill>
          <a:blip r:embed="rId2"/>
          <a:srcRect l="1013" r="1013"/>
          <a:stretch>
            <a:fillRect/>
          </a:stretch>
        </p:blipFill>
        <p:spPr>
          <a:xfrm>
            <a:off x="0" y="-20320"/>
            <a:ext cx="12192000" cy="68980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56338" y="1683385"/>
            <a:ext cx="1541780" cy="147701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9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727575" y="3160395"/>
            <a:ext cx="4599305" cy="18065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48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黑暗初体验</a:t>
            </a:r>
            <a:endParaRPr lang="en-US" sz="48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5" name="Image 1" descr="https://kimi-img.moonshot.cn/pub/slides/slides_tmpl/image/25-09-08-12:39:32-d2v5s15nfo2stf9dk1a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97300"/>
            <a:ext cx="5143500" cy="30607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"/>
          <p:cNvSpPr/>
          <p:nvPr/>
        </p:nvSpPr>
        <p:spPr>
          <a:xfrm>
            <a:off x="254000" y="4735830"/>
            <a:ext cx="11684000" cy="1843405"/>
          </a:xfrm>
          <a:custGeom>
            <a:avLst/>
            <a:gdLst/>
            <a:ahLst/>
            <a:cxnLst/>
            <a:rect l="l" t="t" r="r" b="b"/>
            <a:pathLst>
              <a:path w="11684000" h="1358900">
                <a:moveTo>
                  <a:pt x="101605" y="0"/>
                </a:moveTo>
                <a:lnTo>
                  <a:pt x="11582395" y="0"/>
                </a:lnTo>
                <a:cubicBezTo>
                  <a:pt x="11638510" y="0"/>
                  <a:pt x="11684000" y="45490"/>
                  <a:pt x="11684000" y="101605"/>
                </a:cubicBezTo>
                <a:lnTo>
                  <a:pt x="11684000" y="1257295"/>
                </a:lnTo>
                <a:cubicBezTo>
                  <a:pt x="11684000" y="1313410"/>
                  <a:pt x="11638510" y="1358900"/>
                  <a:pt x="11582395" y="1358900"/>
                </a:cubicBezTo>
                <a:lnTo>
                  <a:pt x="101605" y="1358900"/>
                </a:lnTo>
                <a:cubicBezTo>
                  <a:pt x="45490" y="1358900"/>
                  <a:pt x="0" y="1313410"/>
                  <a:pt x="0" y="1257295"/>
                </a:cubicBezTo>
                <a:lnTo>
                  <a:pt x="0" y="101605"/>
                </a:lnTo>
                <a:cubicBezTo>
                  <a:pt x="0" y="45490"/>
                  <a:pt x="45490" y="0"/>
                  <a:pt x="101605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2" name="Text 0"/>
          <p:cNvSpPr/>
          <p:nvPr/>
        </p:nvSpPr>
        <p:spPr>
          <a:xfrm>
            <a:off x="195580" y="395605"/>
            <a:ext cx="11684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蒙眼一分钟：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258445" y="975360"/>
            <a:ext cx="11358880" cy="11004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邀请</a:t>
            </a:r>
            <a:r>
              <a:rPr lang="en-US" altLang="zh-CN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3</a:t>
            </a:r>
            <a:r>
              <a:rPr lang="zh-CN" alt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位志愿者上台，用手蒙住眼睛，尝试完成一项任务：从讲台走回自己的座位。</a:t>
            </a:r>
            <a:endParaRPr lang="zh-CN" altLang="en-US" sz="2400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其他学生保持安静，仔细观察。</a:t>
            </a:r>
            <a:endParaRPr lang="zh-CN" altLang="en-US" sz="2400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5580" y="2075815"/>
            <a:ext cx="609600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请志愿者和观察者分享感受。</a:t>
            </a:r>
            <a:endParaRPr lang="zh-CN" altLang="en-US" sz="2400" dirty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2460" y="2783840"/>
            <a:ext cx="1057084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chemeClr val="tx2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需要帮助、害怕撞到东西、希望道路畅通无阻</a:t>
            </a:r>
            <a:r>
              <a:rPr lang="en-US" altLang="zh-CN" sz="3600" b="1">
                <a:solidFill>
                  <a:schemeClr val="tx2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3600" b="1">
              <a:solidFill>
                <a:schemeClr val="tx2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5580" y="3505200"/>
            <a:ext cx="11391265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2400" dirty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作为一名视障人士，凭借法律赋予的这些权利，要安全、有尊严地融入社会生活，他自身最需要注意什么？</a:t>
            </a:r>
            <a:endParaRPr lang="zh-CN" altLang="en-US" sz="2400" dirty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4500" y="4721225"/>
            <a:ext cx="10788015" cy="175069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A.</a:t>
            </a:r>
            <a:r>
              <a:rPr lang="zh-CN" altLang="en-US" sz="2400" b="1" dirty="0">
                <a:solidFill>
                  <a:srgbClr val="FF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珍惜宪法和法律赋予的权利。</a:t>
            </a:r>
            <a:r>
              <a:rPr lang="zh-CN" altLang="en-US" sz="2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自由意味着我们的合法权利不受侵犯。我们要</a:t>
            </a:r>
            <a:r>
              <a:rPr lang="zh-CN" altLang="en-US" sz="2400" b="1" dirty="0">
                <a:solidFill>
                  <a:srgbClr val="FF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知晓</a:t>
            </a:r>
            <a:r>
              <a:rPr lang="zh-CN" altLang="en-US" sz="2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自己的权利，正确</a:t>
            </a:r>
            <a:r>
              <a:rPr lang="zh-CN" altLang="en-US" sz="2400" b="1" dirty="0">
                <a:solidFill>
                  <a:srgbClr val="FF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认识</a:t>
            </a:r>
            <a:r>
              <a:rPr lang="zh-CN" altLang="en-US" sz="2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权利的价值。当权利受到侵犯时，我们要敢于</a:t>
            </a:r>
            <a:r>
              <a:rPr lang="zh-CN" altLang="en-US" sz="2400" b="1" dirty="0">
                <a:solidFill>
                  <a:srgbClr val="FF0000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捍卫</a:t>
            </a:r>
            <a:r>
              <a:rPr lang="zh-CN" altLang="en-US" sz="2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自己的合法权利。</a:t>
            </a:r>
            <a:endParaRPr lang="zh-CN" altLang="en-US" sz="2400" b="1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1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4000" y="254000"/>
            <a:ext cx="12192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当“维权”变成“强讨”</a:t>
            </a:r>
            <a:endParaRPr lang="en-US" sz="1600" dirty="0"/>
          </a:p>
        </p:txBody>
      </p:sp>
      <p:sp>
        <p:nvSpPr>
          <p:cNvPr id="3" name="Shape 1"/>
          <p:cNvSpPr/>
          <p:nvPr/>
        </p:nvSpPr>
        <p:spPr>
          <a:xfrm>
            <a:off x="254000" y="965200"/>
            <a:ext cx="11684000" cy="762000"/>
          </a:xfrm>
          <a:custGeom>
            <a:avLst/>
            <a:gdLst/>
            <a:ahLst/>
            <a:cxnLst/>
            <a:rect l="l" t="t" r="r" b="b"/>
            <a:pathLst>
              <a:path w="11684000" h="762000">
                <a:moveTo>
                  <a:pt x="101597" y="0"/>
                </a:moveTo>
                <a:lnTo>
                  <a:pt x="11582403" y="0"/>
                </a:lnTo>
                <a:cubicBezTo>
                  <a:pt x="11638513" y="0"/>
                  <a:pt x="11684000" y="45487"/>
                  <a:pt x="11684000" y="101597"/>
                </a:cubicBezTo>
                <a:lnTo>
                  <a:pt x="11684000" y="660403"/>
                </a:lnTo>
                <a:cubicBezTo>
                  <a:pt x="11684000" y="716513"/>
                  <a:pt x="11638513" y="762000"/>
                  <a:pt x="11582403" y="762000"/>
                </a:cubicBezTo>
                <a:lnTo>
                  <a:pt x="101597" y="762000"/>
                </a:lnTo>
                <a:cubicBezTo>
                  <a:pt x="45487" y="762000"/>
                  <a:pt x="0" y="716513"/>
                  <a:pt x="0" y="6604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4" name="Text 2"/>
          <p:cNvSpPr/>
          <p:nvPr/>
        </p:nvSpPr>
        <p:spPr>
          <a:xfrm>
            <a:off x="457200" y="1168400"/>
            <a:ext cx="117856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某聋哑人手持残疾证，在火车站强行向旅客索要钱财，声称这是他的“乞讨自由”。</a:t>
            </a:r>
            <a:endParaRPr lang="en-US" sz="2400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5" name="Shape 3"/>
          <p:cNvSpPr/>
          <p:nvPr>
            <p:custDataLst>
              <p:tags r:id="rId1"/>
            </p:custDataLst>
          </p:nvPr>
        </p:nvSpPr>
        <p:spPr>
          <a:xfrm>
            <a:off x="254000" y="2032000"/>
            <a:ext cx="0" cy="4572000"/>
          </a:xfrm>
          <a:prstGeom prst="line">
            <a:avLst/>
          </a:prstGeom>
          <a:noFill/>
          <a:ln w="50800">
            <a:solidFill>
              <a:srgbClr val="2D7FE4"/>
            </a:solidFill>
            <a:prstDash val="solid"/>
            <a:headEnd type="none"/>
            <a:tailEnd type="none"/>
          </a:ln>
        </p:spPr>
      </p:sp>
      <p:sp>
        <p:nvSpPr>
          <p:cNvPr id="6" name="Shape 4"/>
          <p:cNvSpPr/>
          <p:nvPr>
            <p:custDataLst>
              <p:tags r:id="rId2"/>
            </p:custDataLst>
          </p:nvPr>
        </p:nvSpPr>
        <p:spPr>
          <a:xfrm>
            <a:off x="254000" y="2032000"/>
            <a:ext cx="5638800" cy="4572000"/>
          </a:xfrm>
          <a:custGeom>
            <a:avLst/>
            <a:gdLst/>
            <a:ahLst/>
            <a:cxnLst/>
            <a:rect l="l" t="t" r="r" b="b"/>
            <a:pathLst>
              <a:path w="5638800" h="4572000">
                <a:moveTo>
                  <a:pt x="0" y="0"/>
                </a:moveTo>
                <a:lnTo>
                  <a:pt x="5537210" y="0"/>
                </a:lnTo>
                <a:cubicBezTo>
                  <a:pt x="5593317" y="0"/>
                  <a:pt x="5638800" y="45483"/>
                  <a:pt x="5638800" y="101590"/>
                </a:cubicBezTo>
                <a:lnTo>
                  <a:pt x="5638800" y="4470410"/>
                </a:lnTo>
                <a:cubicBezTo>
                  <a:pt x="5638800" y="4526517"/>
                  <a:pt x="5593317" y="4572000"/>
                  <a:pt x="5537210" y="4572000"/>
                </a:cubicBezTo>
                <a:lnTo>
                  <a:pt x="0" y="4572000"/>
                </a:lnTo>
                <a:lnTo>
                  <a:pt x="0" y="0"/>
                </a:lnTo>
                <a:close/>
              </a:path>
            </a:pathLst>
          </a:custGeom>
          <a:solidFill>
            <a:srgbClr val="2D7FE4">
              <a:alpha val="10196"/>
            </a:srgbClr>
          </a:solidFill>
        </p:spPr>
      </p:sp>
      <p:sp>
        <p:nvSpPr>
          <p:cNvPr id="7" name="Text 5"/>
          <p:cNvSpPr/>
          <p:nvPr>
            <p:custDataLst>
              <p:tags r:id="rId3"/>
            </p:custDataLst>
          </p:nvPr>
        </p:nvSpPr>
        <p:spPr>
          <a:xfrm>
            <a:off x="508000" y="2235200"/>
            <a:ext cx="57404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24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Q1: 这是行使“乞讨自由”吗？</a:t>
            </a:r>
            <a:r>
              <a:rPr lang="zh-CN" altLang="en-US" sz="24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为什么？</a:t>
            </a:r>
            <a:endParaRPr lang="zh-CN" altLang="en-US" sz="2400" b="1" dirty="0">
              <a:solidFill>
                <a:srgbClr val="2D7FE4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8" name="Text 6"/>
          <p:cNvSpPr/>
          <p:nvPr>
            <p:custDataLst>
              <p:tags r:id="rId4"/>
            </p:custDataLst>
          </p:nvPr>
        </p:nvSpPr>
        <p:spPr>
          <a:xfrm>
            <a:off x="508000" y="2873375"/>
            <a:ext cx="5740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4F647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不是。</a:t>
            </a:r>
            <a:endParaRPr lang="en-US" sz="2400" b="1" dirty="0">
              <a:solidFill>
                <a:srgbClr val="4F647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Text 7"/>
          <p:cNvSpPr/>
          <p:nvPr>
            <p:custDataLst>
              <p:tags r:id="rId5"/>
            </p:custDataLst>
          </p:nvPr>
        </p:nvSpPr>
        <p:spPr>
          <a:xfrm>
            <a:off x="508000" y="3570605"/>
            <a:ext cx="5232400" cy="863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扰乱公共秩序，侵犯他人财产权。</a:t>
            </a:r>
            <a:endParaRPr lang="en-US" sz="24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胁迫他人意志，不尊重他人选择权。</a:t>
            </a:r>
            <a:endParaRPr lang="en-US" sz="24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20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残疾不是违法的特权，自由有边界。</a:t>
            </a:r>
            <a:endParaRPr lang="en-US" sz="2000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Shape 8"/>
          <p:cNvSpPr/>
          <p:nvPr>
            <p:custDataLst>
              <p:tags r:id="rId6"/>
            </p:custDataLst>
          </p:nvPr>
        </p:nvSpPr>
        <p:spPr>
          <a:xfrm>
            <a:off x="6248400" y="2032000"/>
            <a:ext cx="0" cy="4572000"/>
          </a:xfrm>
          <a:prstGeom prst="line">
            <a:avLst/>
          </a:prstGeom>
          <a:noFill/>
          <a:ln w="50800">
            <a:solidFill>
              <a:srgbClr val="4F6476"/>
            </a:solidFill>
            <a:prstDash val="solid"/>
            <a:headEnd type="none"/>
            <a:tailEnd type="none"/>
          </a:ln>
        </p:spPr>
      </p:sp>
      <p:sp>
        <p:nvSpPr>
          <p:cNvPr id="11" name="Shape 9"/>
          <p:cNvSpPr/>
          <p:nvPr>
            <p:custDataLst>
              <p:tags r:id="rId7"/>
            </p:custDataLst>
          </p:nvPr>
        </p:nvSpPr>
        <p:spPr>
          <a:xfrm>
            <a:off x="6248400" y="2032000"/>
            <a:ext cx="5638800" cy="4572000"/>
          </a:xfrm>
          <a:custGeom>
            <a:avLst/>
            <a:gdLst/>
            <a:ahLst/>
            <a:cxnLst/>
            <a:rect l="l" t="t" r="r" b="b"/>
            <a:pathLst>
              <a:path w="5638800" h="4572000">
                <a:moveTo>
                  <a:pt x="0" y="0"/>
                </a:moveTo>
                <a:lnTo>
                  <a:pt x="5537210" y="0"/>
                </a:lnTo>
                <a:cubicBezTo>
                  <a:pt x="5593317" y="0"/>
                  <a:pt x="5638800" y="45483"/>
                  <a:pt x="5638800" y="101590"/>
                </a:cubicBezTo>
                <a:lnTo>
                  <a:pt x="5638800" y="4470410"/>
                </a:lnTo>
                <a:cubicBezTo>
                  <a:pt x="5638800" y="4526517"/>
                  <a:pt x="5593317" y="4572000"/>
                  <a:pt x="5537210" y="4572000"/>
                </a:cubicBezTo>
                <a:lnTo>
                  <a:pt x="0" y="4572000"/>
                </a:lnTo>
                <a:lnTo>
                  <a:pt x="0" y="0"/>
                </a:lnTo>
                <a:close/>
              </a:path>
            </a:pathLst>
          </a:custGeom>
          <a:solidFill>
            <a:srgbClr val="4F6476">
              <a:alpha val="10196"/>
            </a:srgbClr>
          </a:solidFill>
        </p:spPr>
      </p:sp>
      <p:sp>
        <p:nvSpPr>
          <p:cNvPr id="12" name="Text 10"/>
          <p:cNvSpPr/>
          <p:nvPr>
            <p:custDataLst>
              <p:tags r:id="rId8"/>
            </p:custDataLst>
          </p:nvPr>
        </p:nvSpPr>
        <p:spPr>
          <a:xfrm>
            <a:off x="6502400" y="2312670"/>
            <a:ext cx="5740400" cy="33718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2400" b="1" dirty="0">
                <a:solidFill>
                  <a:srgbClr val="4F6476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Q2: </a:t>
            </a:r>
            <a:r>
              <a:rPr lang="zh-CN" altLang="en-US" sz="2400" b="1" dirty="0">
                <a:solidFill>
                  <a:srgbClr val="4F6476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如果你在车站遇到这种情况，你会怎么做</a:t>
            </a:r>
            <a:r>
              <a:rPr lang="en-US" sz="2400" b="1" dirty="0">
                <a:solidFill>
                  <a:srgbClr val="4F6476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？</a:t>
            </a:r>
            <a:endParaRPr lang="en-US" sz="2400" b="1" dirty="0">
              <a:solidFill>
                <a:srgbClr val="4F6476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13" name="Text 11"/>
          <p:cNvSpPr/>
          <p:nvPr>
            <p:custDataLst>
              <p:tags r:id="rId9"/>
            </p:custDataLst>
          </p:nvPr>
        </p:nvSpPr>
        <p:spPr>
          <a:xfrm>
            <a:off x="6502400" y="2995930"/>
            <a:ext cx="5740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2400" b="1" dirty="0">
                <a:solidFill>
                  <a:srgbClr val="2D7FE4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依法行使权利，尊重他人权利。p60-61</a:t>
            </a:r>
            <a:endParaRPr lang="en-US" sz="2400" b="1" dirty="0">
              <a:solidFill>
                <a:srgbClr val="2D7FE4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Text 12"/>
          <p:cNvSpPr/>
          <p:nvPr>
            <p:custDataLst>
              <p:tags r:id="rId10"/>
            </p:custDataLst>
          </p:nvPr>
        </p:nvSpPr>
        <p:spPr>
          <a:xfrm>
            <a:off x="6502400" y="3570605"/>
            <a:ext cx="5232400" cy="197739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0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自由不是随心所欲，它是有限制的、相对的。正如有了轨道火车才能顺利地行驶，有了红绿灯车辆才能安全地通行，无限制的自由只会走向自由的反面，导致混乱和伤害。我们要在遵守道德、纪律、法律等社会规则的前提下行使权利。</a:t>
            </a:r>
            <a:endParaRPr lang="zh-CN" altLang="en-US" sz="2000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02400" y="3701415"/>
            <a:ext cx="5080000" cy="184658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0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尊重他人的权利。我们要尊重他人的自由选择权，尊重他人的人格尊严，不能把自己的观点和意志强加于人，更不能侮辱、诽谤他人。每个公民在行使权利的同时，不得损害其他公民的合法权利。</a:t>
            </a:r>
            <a:endParaRPr lang="zh-CN" altLang="en-US" sz="2000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  <p:bldP spid="12" grpId="0"/>
      <p:bldP spid="12" grpId="1"/>
      <p:bldP spid="13" grpId="0"/>
      <p:bldP spid="13" grpId="1"/>
      <p:bldP spid="14" grpId="0"/>
      <p:bldP spid="14" grpId="1"/>
      <p:bldP spid="14" grpId="2"/>
      <p:bldP spid="15" grpId="0"/>
      <p:bldP spid="1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4000" y="977900"/>
            <a:ext cx="12192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再看160万公里：值得吗？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254000" y="2260600"/>
            <a:ext cx="12192000" cy="162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80000"/>
              </a:lnSpc>
              <a:buNone/>
            </a:pPr>
            <a:r>
              <a:rPr lang="en-US" sz="12800" b="1" dirty="0">
                <a:solidFill>
                  <a:srgbClr val="4F6476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值得！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321945" y="5591810"/>
            <a:ext cx="11280775" cy="762000"/>
          </a:xfrm>
          <a:custGeom>
            <a:avLst/>
            <a:gdLst/>
            <a:ahLst/>
            <a:cxnLst/>
            <a:rect l="l" t="t" r="r" b="b"/>
            <a:pathLst>
              <a:path w="5689600" h="762000">
                <a:moveTo>
                  <a:pt x="101597" y="0"/>
                </a:moveTo>
                <a:lnTo>
                  <a:pt x="5588003" y="0"/>
                </a:lnTo>
                <a:cubicBezTo>
                  <a:pt x="5644113" y="0"/>
                  <a:pt x="5689600" y="45487"/>
                  <a:pt x="5689600" y="101597"/>
                </a:cubicBezTo>
                <a:lnTo>
                  <a:pt x="5689600" y="660403"/>
                </a:lnTo>
                <a:cubicBezTo>
                  <a:pt x="5689600" y="716513"/>
                  <a:pt x="5644113" y="762000"/>
                  <a:pt x="5588003" y="762000"/>
                </a:cubicBezTo>
                <a:lnTo>
                  <a:pt x="101597" y="762000"/>
                </a:lnTo>
                <a:cubicBezTo>
                  <a:pt x="45487" y="762000"/>
                  <a:pt x="0" y="716513"/>
                  <a:pt x="0" y="6604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6" name="Shape 4"/>
          <p:cNvSpPr/>
          <p:nvPr/>
        </p:nvSpPr>
        <p:spPr>
          <a:xfrm>
            <a:off x="1608455" y="3808095"/>
            <a:ext cx="9168765" cy="1139190"/>
          </a:xfrm>
          <a:custGeom>
            <a:avLst/>
            <a:gdLst/>
            <a:ahLst/>
            <a:cxnLst/>
            <a:rect l="l" t="t" r="r" b="b"/>
            <a:pathLst>
              <a:path w="5689600" h="762000">
                <a:moveTo>
                  <a:pt x="101597" y="0"/>
                </a:moveTo>
                <a:lnTo>
                  <a:pt x="5588003" y="0"/>
                </a:lnTo>
                <a:cubicBezTo>
                  <a:pt x="5644113" y="0"/>
                  <a:pt x="5689600" y="45487"/>
                  <a:pt x="5689600" y="101597"/>
                </a:cubicBezTo>
                <a:lnTo>
                  <a:pt x="5689600" y="660403"/>
                </a:lnTo>
                <a:cubicBezTo>
                  <a:pt x="5689600" y="716513"/>
                  <a:pt x="5644113" y="762000"/>
                  <a:pt x="5588003" y="762000"/>
                </a:cubicBezTo>
                <a:lnTo>
                  <a:pt x="101597" y="762000"/>
                </a:lnTo>
                <a:cubicBezTo>
                  <a:pt x="45487" y="762000"/>
                  <a:pt x="0" y="716513"/>
                  <a:pt x="0" y="660403"/>
                </a:cubicBezTo>
                <a:lnTo>
                  <a:pt x="0" y="101597"/>
                </a:lnTo>
                <a:cubicBezTo>
                  <a:pt x="0" y="45487"/>
                  <a:pt x="45487" y="0"/>
                  <a:pt x="101597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7" name="Text 5"/>
          <p:cNvSpPr/>
          <p:nvPr/>
        </p:nvSpPr>
        <p:spPr>
          <a:xfrm>
            <a:off x="1811655" y="4112260"/>
            <a:ext cx="9331960" cy="5308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3200" b="1" dirty="0">
                <a:solidFill>
                  <a:srgbClr val="2D7FE4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守护盲道，就是守护“法律面前人人平等”的誓言。</a:t>
            </a:r>
            <a:endParaRPr lang="en-US" sz="3200" b="1" dirty="0">
              <a:solidFill>
                <a:srgbClr val="2D7FE4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Text 6"/>
          <p:cNvSpPr/>
          <p:nvPr/>
        </p:nvSpPr>
        <p:spPr>
          <a:xfrm>
            <a:off x="-403413" y="4869180"/>
            <a:ext cx="12664685" cy="167259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8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因为，为0.32%的人修建盲道，不仅是</a:t>
            </a:r>
            <a:r>
              <a:rPr lang="en-US" sz="1800" dirty="0">
                <a:solidFill>
                  <a:srgbClr val="333333"/>
                </a:solidFill>
                <a:highlight>
                  <a:srgbClr val="8EC5F5">
                    <a:alpha val="3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成本收益 </a:t>
            </a:r>
            <a:r>
              <a:rPr lang="en-US" sz="18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的计算，更是对</a:t>
            </a:r>
            <a:r>
              <a:rPr lang="en-US" sz="1800" dirty="0">
                <a:solidFill>
                  <a:srgbClr val="333333"/>
                </a:solidFill>
                <a:highlight>
                  <a:srgbClr val="8EC5F5">
                    <a:alpha val="3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文明、公平、尊严 </a:t>
            </a:r>
            <a:r>
              <a:rPr lang="en-US" sz="18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的价值认同。</a:t>
            </a:r>
            <a:endParaRPr lang="en-US" sz="1800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ctr">
              <a:lnSpc>
                <a:spcPct val="130000"/>
              </a:lnSpc>
              <a:buNone/>
            </a:pPr>
            <a:r>
              <a:rPr lang="zh-CN" altLang="en-US" sz="2400" b="1" dirty="0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lumMod val="25000"/>
                        <a:lumOff val="75000"/>
                      </a:schemeClr>
                    </a:gs>
                    <a:gs pos="100000">
                      <a:schemeClr val="accent2">
                        <a:lumMod val="85000"/>
                      </a:schemeClr>
                    </a:gs>
                  </a:gsLst>
                  <a:lin ang="5400000" scaled="1"/>
                </a:gradFill>
              </a:rPr>
              <a:t>自由是人类的永恒追求，是社会活力之源，是社会主义核心价值观的重要内容。</a:t>
            </a:r>
            <a:endParaRPr lang="en-US" altLang="zh-CN" sz="2400" b="1" dirty="0">
              <a:gradFill>
                <a:gsLst>
                  <a:gs pos="50000">
                    <a:schemeClr val="accent2"/>
                  </a:gs>
                  <a:gs pos="0">
                    <a:schemeClr val="accent2">
                      <a:lumMod val="25000"/>
                      <a:lumOff val="75000"/>
                    </a:schemeClr>
                  </a:gs>
                  <a:gs pos="100000">
                    <a:schemeClr val="accent2">
                      <a:lumMod val="85000"/>
                    </a:schemeClr>
                  </a:gs>
                </a:gsLst>
                <a:lin ang="5400000" scaled="1"/>
              </a:gradFill>
            </a:endParaRPr>
          </a:p>
          <a:p>
            <a:pPr marL="0" indent="0" algn="ctr">
              <a:lnSpc>
                <a:spcPct val="130000"/>
              </a:lnSpc>
              <a:buNone/>
            </a:pPr>
            <a:r>
              <a:rPr lang="en-US" altLang="zh-CN" sz="2400" b="1">
                <a:gradFill>
                  <a:gsLst>
                    <a:gs pos="50000">
                      <a:schemeClr val="accent2"/>
                    </a:gs>
                    <a:gs pos="0">
                      <a:schemeClr val="accent2">
                        <a:lumMod val="25000"/>
                        <a:lumOff val="75000"/>
                      </a:schemeClr>
                    </a:gs>
                    <a:gs pos="100000">
                      <a:schemeClr val="accent2">
                        <a:lumMod val="85000"/>
                      </a:schemeClr>
                    </a:gs>
                  </a:gsLst>
                  <a:lin ang="5400000" scaled="1"/>
                </a:gradFill>
              </a:rPr>
              <a:t>P58</a:t>
            </a:r>
            <a:endParaRPr lang="zh-CN" altLang="en-US" sz="2400" b="1" dirty="0">
              <a:gradFill>
                <a:gsLst>
                  <a:gs pos="50000">
                    <a:schemeClr val="accent2"/>
                  </a:gs>
                  <a:gs pos="0">
                    <a:schemeClr val="accent2">
                      <a:lumMod val="25000"/>
                      <a:lumOff val="75000"/>
                    </a:schemeClr>
                  </a:gs>
                  <a:gs pos="100000">
                    <a:schemeClr val="accent2">
                      <a:lumMod val="85000"/>
                    </a:schemeClr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4000" y="1873250"/>
            <a:ext cx="12192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珍视自由的三位一体</a:t>
            </a:r>
            <a:endParaRPr lang="en-US" sz="1600" dirty="0"/>
          </a:p>
        </p:txBody>
      </p:sp>
      <p:sp>
        <p:nvSpPr>
          <p:cNvPr id="3" name="Shape 1"/>
          <p:cNvSpPr/>
          <p:nvPr/>
        </p:nvSpPr>
        <p:spPr>
          <a:xfrm>
            <a:off x="254000" y="2787650"/>
            <a:ext cx="3238500" cy="2197100"/>
          </a:xfrm>
          <a:custGeom>
            <a:avLst/>
            <a:gdLst/>
            <a:ahLst/>
            <a:cxnLst/>
            <a:rect l="l" t="t" r="r" b="b"/>
            <a:pathLst>
              <a:path w="3238500" h="2197100">
                <a:moveTo>
                  <a:pt x="152391" y="0"/>
                </a:moveTo>
                <a:lnTo>
                  <a:pt x="3086109" y="0"/>
                </a:lnTo>
                <a:cubicBezTo>
                  <a:pt x="3170216" y="0"/>
                  <a:pt x="3238500" y="68284"/>
                  <a:pt x="3238500" y="152391"/>
                </a:cubicBezTo>
                <a:lnTo>
                  <a:pt x="3238500" y="2044709"/>
                </a:lnTo>
                <a:cubicBezTo>
                  <a:pt x="3238500" y="2128872"/>
                  <a:pt x="3170272" y="2197100"/>
                  <a:pt x="3086109" y="2197100"/>
                </a:cubicBezTo>
                <a:lnTo>
                  <a:pt x="152391" y="2197100"/>
                </a:lnTo>
                <a:cubicBezTo>
                  <a:pt x="68284" y="2197100"/>
                  <a:pt x="0" y="2128816"/>
                  <a:pt x="0" y="2044709"/>
                </a:cubicBezTo>
                <a:lnTo>
                  <a:pt x="0" y="152391"/>
                </a:lnTo>
                <a:cubicBezTo>
                  <a:pt x="0" y="68284"/>
                  <a:pt x="68284" y="0"/>
                  <a:pt x="152391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4" name="Shape 2"/>
          <p:cNvSpPr/>
          <p:nvPr/>
        </p:nvSpPr>
        <p:spPr>
          <a:xfrm>
            <a:off x="1570434" y="309245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168235"/>
                </a:moveTo>
                <a:lnTo>
                  <a:pt x="304800" y="536496"/>
                </a:lnTo>
                <a:lnTo>
                  <a:pt x="305395" y="536258"/>
                </a:lnTo>
                <a:cubicBezTo>
                  <a:pt x="370403" y="509230"/>
                  <a:pt x="440174" y="495300"/>
                  <a:pt x="510540" y="495300"/>
                </a:cubicBezTo>
                <a:lnTo>
                  <a:pt x="533400" y="495300"/>
                </a:lnTo>
                <a:lnTo>
                  <a:pt x="533400" y="114300"/>
                </a:lnTo>
                <a:lnTo>
                  <a:pt x="510540" y="114300"/>
                </a:lnTo>
                <a:cubicBezTo>
                  <a:pt x="460296" y="114300"/>
                  <a:pt x="410408" y="124301"/>
                  <a:pt x="363974" y="143589"/>
                </a:cubicBezTo>
                <a:cubicBezTo>
                  <a:pt x="343972" y="151924"/>
                  <a:pt x="324207" y="160139"/>
                  <a:pt x="304800" y="168235"/>
                </a:cubicBezTo>
                <a:close/>
                <a:moveTo>
                  <a:pt x="274915" y="73223"/>
                </a:moveTo>
                <a:lnTo>
                  <a:pt x="304800" y="85725"/>
                </a:lnTo>
                <a:lnTo>
                  <a:pt x="334685" y="73223"/>
                </a:lnTo>
                <a:cubicBezTo>
                  <a:pt x="390406" y="50006"/>
                  <a:pt x="450175" y="38100"/>
                  <a:pt x="510540" y="38100"/>
                </a:cubicBezTo>
                <a:lnTo>
                  <a:pt x="552450" y="38100"/>
                </a:lnTo>
                <a:cubicBezTo>
                  <a:pt x="584002" y="38100"/>
                  <a:pt x="609600" y="63698"/>
                  <a:pt x="609600" y="95250"/>
                </a:cubicBezTo>
                <a:lnTo>
                  <a:pt x="609600" y="514350"/>
                </a:lnTo>
                <a:cubicBezTo>
                  <a:pt x="609600" y="545902"/>
                  <a:pt x="584002" y="571500"/>
                  <a:pt x="552450" y="571500"/>
                </a:cubicBezTo>
                <a:lnTo>
                  <a:pt x="510540" y="571500"/>
                </a:lnTo>
                <a:cubicBezTo>
                  <a:pt x="450175" y="571500"/>
                  <a:pt x="390406" y="583406"/>
                  <a:pt x="334685" y="606623"/>
                </a:cubicBezTo>
                <a:lnTo>
                  <a:pt x="319445" y="612934"/>
                </a:lnTo>
                <a:cubicBezTo>
                  <a:pt x="310039" y="616863"/>
                  <a:pt x="299561" y="616863"/>
                  <a:pt x="290155" y="612934"/>
                </a:cubicBezTo>
                <a:lnTo>
                  <a:pt x="274915" y="606623"/>
                </a:lnTo>
                <a:cubicBezTo>
                  <a:pt x="219194" y="583406"/>
                  <a:pt x="159425" y="571500"/>
                  <a:pt x="99060" y="571500"/>
                </a:cubicBezTo>
                <a:lnTo>
                  <a:pt x="57150" y="571500"/>
                </a:lnTo>
                <a:cubicBezTo>
                  <a:pt x="25598" y="571500"/>
                  <a:pt x="0" y="545902"/>
                  <a:pt x="0" y="514350"/>
                </a:cubicBezTo>
                <a:lnTo>
                  <a:pt x="0" y="95250"/>
                </a:lnTo>
                <a:cubicBezTo>
                  <a:pt x="0" y="63698"/>
                  <a:pt x="25598" y="38100"/>
                  <a:pt x="57150" y="38100"/>
                </a:cubicBezTo>
                <a:lnTo>
                  <a:pt x="99060" y="38100"/>
                </a:lnTo>
                <a:cubicBezTo>
                  <a:pt x="159425" y="38100"/>
                  <a:pt x="219194" y="50006"/>
                  <a:pt x="274915" y="73223"/>
                </a:cubicBezTo>
                <a:close/>
              </a:path>
            </a:pathLst>
          </a:custGeom>
          <a:solidFill>
            <a:srgbClr val="2D7FE4"/>
          </a:solidFill>
        </p:spPr>
      </p:sp>
      <p:sp>
        <p:nvSpPr>
          <p:cNvPr id="5" name="Text 3"/>
          <p:cNvSpPr/>
          <p:nvPr/>
        </p:nvSpPr>
        <p:spPr>
          <a:xfrm>
            <a:off x="304800" y="3867150"/>
            <a:ext cx="31369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24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知权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304800" y="4375150"/>
            <a:ext cx="31369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6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知晓权利是前提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3785592" y="3657600"/>
            <a:ext cx="400050" cy="457200"/>
          </a:xfrm>
          <a:custGeom>
            <a:avLst/>
            <a:gdLst/>
            <a:ahLst/>
            <a:cxnLst/>
            <a:rect l="l" t="t" r="r" b="b"/>
            <a:pathLst>
              <a:path w="400050" h="457200">
                <a:moveTo>
                  <a:pt x="228600" y="57150"/>
                </a:moveTo>
                <a:cubicBezTo>
                  <a:pt x="228600" y="41344"/>
                  <a:pt x="215831" y="28575"/>
                  <a:pt x="200025" y="28575"/>
                </a:cubicBezTo>
                <a:cubicBezTo>
                  <a:pt x="184219" y="28575"/>
                  <a:pt x="171450" y="41344"/>
                  <a:pt x="171450" y="57150"/>
                </a:cubicBezTo>
                <a:lnTo>
                  <a:pt x="171450" y="200025"/>
                </a:lnTo>
                <a:lnTo>
                  <a:pt x="28575" y="200025"/>
                </a:lnTo>
                <a:cubicBezTo>
                  <a:pt x="12769" y="200025"/>
                  <a:pt x="0" y="212794"/>
                  <a:pt x="0" y="228600"/>
                </a:cubicBezTo>
                <a:cubicBezTo>
                  <a:pt x="0" y="244406"/>
                  <a:pt x="12769" y="257175"/>
                  <a:pt x="28575" y="257175"/>
                </a:cubicBezTo>
                <a:lnTo>
                  <a:pt x="171450" y="257175"/>
                </a:lnTo>
                <a:lnTo>
                  <a:pt x="171450" y="400050"/>
                </a:lnTo>
                <a:cubicBezTo>
                  <a:pt x="171450" y="415856"/>
                  <a:pt x="184219" y="428625"/>
                  <a:pt x="200025" y="428625"/>
                </a:cubicBezTo>
                <a:cubicBezTo>
                  <a:pt x="215831" y="428625"/>
                  <a:pt x="228600" y="415856"/>
                  <a:pt x="228600" y="400050"/>
                </a:cubicBezTo>
                <a:lnTo>
                  <a:pt x="228600" y="257175"/>
                </a:lnTo>
                <a:lnTo>
                  <a:pt x="371475" y="257175"/>
                </a:lnTo>
                <a:cubicBezTo>
                  <a:pt x="387281" y="257175"/>
                  <a:pt x="400050" y="244406"/>
                  <a:pt x="400050" y="228600"/>
                </a:cubicBezTo>
                <a:cubicBezTo>
                  <a:pt x="400050" y="212794"/>
                  <a:pt x="387281" y="200025"/>
                  <a:pt x="371475" y="200025"/>
                </a:cubicBezTo>
                <a:lnTo>
                  <a:pt x="228600" y="200025"/>
                </a:lnTo>
                <a:lnTo>
                  <a:pt x="228600" y="57150"/>
                </a:lnTo>
                <a:close/>
              </a:path>
            </a:pathLst>
          </a:custGeom>
          <a:solidFill>
            <a:srgbClr val="4F6476"/>
          </a:solidFill>
        </p:spPr>
      </p:sp>
      <p:sp>
        <p:nvSpPr>
          <p:cNvPr id="8" name="Shape 6"/>
          <p:cNvSpPr/>
          <p:nvPr/>
        </p:nvSpPr>
        <p:spPr>
          <a:xfrm>
            <a:off x="4474567" y="2787650"/>
            <a:ext cx="3238500" cy="2197100"/>
          </a:xfrm>
          <a:custGeom>
            <a:avLst/>
            <a:gdLst/>
            <a:ahLst/>
            <a:cxnLst/>
            <a:rect l="l" t="t" r="r" b="b"/>
            <a:pathLst>
              <a:path w="3238500" h="2197100">
                <a:moveTo>
                  <a:pt x="152391" y="0"/>
                </a:moveTo>
                <a:lnTo>
                  <a:pt x="3086109" y="0"/>
                </a:lnTo>
                <a:cubicBezTo>
                  <a:pt x="3170216" y="0"/>
                  <a:pt x="3238500" y="68284"/>
                  <a:pt x="3238500" y="152391"/>
                </a:cubicBezTo>
                <a:lnTo>
                  <a:pt x="3238500" y="2044709"/>
                </a:lnTo>
                <a:cubicBezTo>
                  <a:pt x="3238500" y="2128872"/>
                  <a:pt x="3170272" y="2197100"/>
                  <a:pt x="3086109" y="2197100"/>
                </a:cubicBezTo>
                <a:lnTo>
                  <a:pt x="152391" y="2197100"/>
                </a:lnTo>
                <a:cubicBezTo>
                  <a:pt x="68284" y="2197100"/>
                  <a:pt x="0" y="2128816"/>
                  <a:pt x="0" y="2044709"/>
                </a:cubicBezTo>
                <a:lnTo>
                  <a:pt x="0" y="152391"/>
                </a:lnTo>
                <a:cubicBezTo>
                  <a:pt x="0" y="68284"/>
                  <a:pt x="68284" y="0"/>
                  <a:pt x="152391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9" name="Shape 7"/>
          <p:cNvSpPr/>
          <p:nvPr/>
        </p:nvSpPr>
        <p:spPr>
          <a:xfrm>
            <a:off x="5714802" y="3092450"/>
            <a:ext cx="762000" cy="609600"/>
          </a:xfrm>
          <a:custGeom>
            <a:avLst/>
            <a:gdLst/>
            <a:ahLst/>
            <a:cxnLst/>
            <a:rect l="l" t="t" r="r" b="b"/>
            <a:pathLst>
              <a:path w="762000" h="609600">
                <a:moveTo>
                  <a:pt x="457200" y="38100"/>
                </a:moveTo>
                <a:lnTo>
                  <a:pt x="609600" y="38100"/>
                </a:lnTo>
                <a:cubicBezTo>
                  <a:pt x="630674" y="38100"/>
                  <a:pt x="647700" y="55126"/>
                  <a:pt x="647700" y="76200"/>
                </a:cubicBezTo>
                <a:cubicBezTo>
                  <a:pt x="647700" y="97274"/>
                  <a:pt x="630674" y="114300"/>
                  <a:pt x="609600" y="114300"/>
                </a:cubicBezTo>
                <a:lnTo>
                  <a:pt x="474345" y="114300"/>
                </a:lnTo>
                <a:cubicBezTo>
                  <a:pt x="468154" y="145018"/>
                  <a:pt x="447080" y="170378"/>
                  <a:pt x="419100" y="182523"/>
                </a:cubicBezTo>
                <a:lnTo>
                  <a:pt x="419100" y="533400"/>
                </a:lnTo>
                <a:lnTo>
                  <a:pt x="609600" y="533400"/>
                </a:lnTo>
                <a:cubicBezTo>
                  <a:pt x="630674" y="533400"/>
                  <a:pt x="647700" y="550426"/>
                  <a:pt x="647700" y="571500"/>
                </a:cubicBezTo>
                <a:cubicBezTo>
                  <a:pt x="647700" y="592574"/>
                  <a:pt x="630674" y="609600"/>
                  <a:pt x="609600" y="609600"/>
                </a:cubicBezTo>
                <a:lnTo>
                  <a:pt x="152400" y="609600"/>
                </a:lnTo>
                <a:cubicBezTo>
                  <a:pt x="131326" y="609600"/>
                  <a:pt x="114300" y="592574"/>
                  <a:pt x="114300" y="571500"/>
                </a:cubicBezTo>
                <a:cubicBezTo>
                  <a:pt x="114300" y="550426"/>
                  <a:pt x="131326" y="533400"/>
                  <a:pt x="152400" y="533400"/>
                </a:cubicBezTo>
                <a:lnTo>
                  <a:pt x="342900" y="533400"/>
                </a:lnTo>
                <a:lnTo>
                  <a:pt x="342900" y="182523"/>
                </a:lnTo>
                <a:cubicBezTo>
                  <a:pt x="314920" y="170259"/>
                  <a:pt x="293846" y="144899"/>
                  <a:pt x="287655" y="114300"/>
                </a:cubicBezTo>
                <a:lnTo>
                  <a:pt x="152400" y="114300"/>
                </a:lnTo>
                <a:cubicBezTo>
                  <a:pt x="131326" y="114300"/>
                  <a:pt x="114300" y="97274"/>
                  <a:pt x="114300" y="76200"/>
                </a:cubicBezTo>
                <a:cubicBezTo>
                  <a:pt x="114300" y="55126"/>
                  <a:pt x="131326" y="38100"/>
                  <a:pt x="152400" y="38100"/>
                </a:cubicBezTo>
                <a:lnTo>
                  <a:pt x="304800" y="38100"/>
                </a:lnTo>
                <a:cubicBezTo>
                  <a:pt x="322183" y="15002"/>
                  <a:pt x="349806" y="0"/>
                  <a:pt x="381000" y="0"/>
                </a:cubicBezTo>
                <a:cubicBezTo>
                  <a:pt x="412194" y="0"/>
                  <a:pt x="439817" y="15002"/>
                  <a:pt x="457200" y="38100"/>
                </a:cubicBezTo>
                <a:close/>
                <a:moveTo>
                  <a:pt x="523399" y="381000"/>
                </a:moveTo>
                <a:lnTo>
                  <a:pt x="695801" y="381000"/>
                </a:lnTo>
                <a:lnTo>
                  <a:pt x="609600" y="233124"/>
                </a:lnTo>
                <a:lnTo>
                  <a:pt x="523399" y="381000"/>
                </a:lnTo>
                <a:close/>
                <a:moveTo>
                  <a:pt x="609600" y="495300"/>
                </a:moveTo>
                <a:cubicBezTo>
                  <a:pt x="534710" y="495300"/>
                  <a:pt x="472440" y="454819"/>
                  <a:pt x="459581" y="401360"/>
                </a:cubicBezTo>
                <a:cubicBezTo>
                  <a:pt x="456486" y="388263"/>
                  <a:pt x="460772" y="374809"/>
                  <a:pt x="467558" y="363141"/>
                </a:cubicBezTo>
                <a:lnTo>
                  <a:pt x="580906" y="168831"/>
                </a:lnTo>
                <a:cubicBezTo>
                  <a:pt x="586859" y="158591"/>
                  <a:pt x="597813" y="152400"/>
                  <a:pt x="609600" y="152400"/>
                </a:cubicBezTo>
                <a:cubicBezTo>
                  <a:pt x="621387" y="152400"/>
                  <a:pt x="632341" y="158710"/>
                  <a:pt x="638294" y="168831"/>
                </a:cubicBezTo>
                <a:lnTo>
                  <a:pt x="751642" y="363141"/>
                </a:lnTo>
                <a:cubicBezTo>
                  <a:pt x="758428" y="374809"/>
                  <a:pt x="762714" y="388263"/>
                  <a:pt x="759619" y="401360"/>
                </a:cubicBezTo>
                <a:cubicBezTo>
                  <a:pt x="746760" y="454700"/>
                  <a:pt x="684490" y="495300"/>
                  <a:pt x="609600" y="495300"/>
                </a:cubicBezTo>
                <a:close/>
                <a:moveTo>
                  <a:pt x="150971" y="233124"/>
                </a:moveTo>
                <a:lnTo>
                  <a:pt x="64770" y="381000"/>
                </a:lnTo>
                <a:lnTo>
                  <a:pt x="237292" y="381000"/>
                </a:lnTo>
                <a:lnTo>
                  <a:pt x="150971" y="233124"/>
                </a:lnTo>
                <a:close/>
                <a:moveTo>
                  <a:pt x="1072" y="401360"/>
                </a:moveTo>
                <a:cubicBezTo>
                  <a:pt x="-2024" y="388263"/>
                  <a:pt x="2262" y="374809"/>
                  <a:pt x="9049" y="363141"/>
                </a:cubicBezTo>
                <a:lnTo>
                  <a:pt x="122396" y="168831"/>
                </a:lnTo>
                <a:cubicBezTo>
                  <a:pt x="128349" y="158591"/>
                  <a:pt x="139303" y="152400"/>
                  <a:pt x="151090" y="152400"/>
                </a:cubicBezTo>
                <a:cubicBezTo>
                  <a:pt x="162878" y="152400"/>
                  <a:pt x="173831" y="158710"/>
                  <a:pt x="179784" y="168831"/>
                </a:cubicBezTo>
                <a:lnTo>
                  <a:pt x="293132" y="363141"/>
                </a:lnTo>
                <a:cubicBezTo>
                  <a:pt x="299918" y="374809"/>
                  <a:pt x="304205" y="388263"/>
                  <a:pt x="301109" y="401360"/>
                </a:cubicBezTo>
                <a:cubicBezTo>
                  <a:pt x="288250" y="454700"/>
                  <a:pt x="225981" y="495300"/>
                  <a:pt x="151090" y="495300"/>
                </a:cubicBezTo>
                <a:cubicBezTo>
                  <a:pt x="76200" y="495300"/>
                  <a:pt x="13930" y="454819"/>
                  <a:pt x="1072" y="401360"/>
                </a:cubicBezTo>
                <a:close/>
              </a:path>
            </a:pathLst>
          </a:custGeom>
          <a:solidFill>
            <a:srgbClr val="2D7FE4"/>
          </a:solidFill>
        </p:spPr>
      </p:sp>
      <p:sp>
        <p:nvSpPr>
          <p:cNvPr id="10" name="Text 8"/>
          <p:cNvSpPr/>
          <p:nvPr/>
        </p:nvSpPr>
        <p:spPr>
          <a:xfrm>
            <a:off x="4525367" y="3867150"/>
            <a:ext cx="31369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24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依法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525367" y="4375150"/>
            <a:ext cx="31369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6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依法行使是准绳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8006159" y="3657600"/>
            <a:ext cx="400050" cy="457200"/>
          </a:xfrm>
          <a:custGeom>
            <a:avLst/>
            <a:gdLst/>
            <a:ahLst/>
            <a:cxnLst/>
            <a:rect l="l" t="t" r="r" b="b"/>
            <a:pathLst>
              <a:path w="400050" h="457200">
                <a:moveTo>
                  <a:pt x="228600" y="57150"/>
                </a:moveTo>
                <a:cubicBezTo>
                  <a:pt x="228600" y="41344"/>
                  <a:pt x="215831" y="28575"/>
                  <a:pt x="200025" y="28575"/>
                </a:cubicBezTo>
                <a:cubicBezTo>
                  <a:pt x="184219" y="28575"/>
                  <a:pt x="171450" y="41344"/>
                  <a:pt x="171450" y="57150"/>
                </a:cubicBezTo>
                <a:lnTo>
                  <a:pt x="171450" y="200025"/>
                </a:lnTo>
                <a:lnTo>
                  <a:pt x="28575" y="200025"/>
                </a:lnTo>
                <a:cubicBezTo>
                  <a:pt x="12769" y="200025"/>
                  <a:pt x="0" y="212794"/>
                  <a:pt x="0" y="228600"/>
                </a:cubicBezTo>
                <a:cubicBezTo>
                  <a:pt x="0" y="244406"/>
                  <a:pt x="12769" y="257175"/>
                  <a:pt x="28575" y="257175"/>
                </a:cubicBezTo>
                <a:lnTo>
                  <a:pt x="171450" y="257175"/>
                </a:lnTo>
                <a:lnTo>
                  <a:pt x="171450" y="400050"/>
                </a:lnTo>
                <a:cubicBezTo>
                  <a:pt x="171450" y="415856"/>
                  <a:pt x="184219" y="428625"/>
                  <a:pt x="200025" y="428625"/>
                </a:cubicBezTo>
                <a:cubicBezTo>
                  <a:pt x="215831" y="428625"/>
                  <a:pt x="228600" y="415856"/>
                  <a:pt x="228600" y="400050"/>
                </a:cubicBezTo>
                <a:lnTo>
                  <a:pt x="228600" y="257175"/>
                </a:lnTo>
                <a:lnTo>
                  <a:pt x="371475" y="257175"/>
                </a:lnTo>
                <a:cubicBezTo>
                  <a:pt x="387281" y="257175"/>
                  <a:pt x="400050" y="244406"/>
                  <a:pt x="400050" y="228600"/>
                </a:cubicBezTo>
                <a:cubicBezTo>
                  <a:pt x="400050" y="212794"/>
                  <a:pt x="387281" y="200025"/>
                  <a:pt x="371475" y="200025"/>
                </a:cubicBezTo>
                <a:lnTo>
                  <a:pt x="228600" y="200025"/>
                </a:lnTo>
                <a:lnTo>
                  <a:pt x="228600" y="57150"/>
                </a:lnTo>
                <a:close/>
              </a:path>
            </a:pathLst>
          </a:custGeom>
          <a:solidFill>
            <a:srgbClr val="4F6476"/>
          </a:solidFill>
        </p:spPr>
      </p:sp>
      <p:sp>
        <p:nvSpPr>
          <p:cNvPr id="13" name="Shape 11"/>
          <p:cNvSpPr/>
          <p:nvPr/>
        </p:nvSpPr>
        <p:spPr>
          <a:xfrm>
            <a:off x="8695134" y="2787650"/>
            <a:ext cx="3238500" cy="2197100"/>
          </a:xfrm>
          <a:custGeom>
            <a:avLst/>
            <a:gdLst/>
            <a:ahLst/>
            <a:cxnLst/>
            <a:rect l="l" t="t" r="r" b="b"/>
            <a:pathLst>
              <a:path w="3238500" h="2197100">
                <a:moveTo>
                  <a:pt x="152391" y="0"/>
                </a:moveTo>
                <a:lnTo>
                  <a:pt x="3086109" y="0"/>
                </a:lnTo>
                <a:cubicBezTo>
                  <a:pt x="3170216" y="0"/>
                  <a:pt x="3238500" y="68284"/>
                  <a:pt x="3238500" y="152391"/>
                </a:cubicBezTo>
                <a:lnTo>
                  <a:pt x="3238500" y="2044709"/>
                </a:lnTo>
                <a:cubicBezTo>
                  <a:pt x="3238500" y="2128872"/>
                  <a:pt x="3170272" y="2197100"/>
                  <a:pt x="3086109" y="2197100"/>
                </a:cubicBezTo>
                <a:lnTo>
                  <a:pt x="152391" y="2197100"/>
                </a:lnTo>
                <a:cubicBezTo>
                  <a:pt x="68284" y="2197100"/>
                  <a:pt x="0" y="2128816"/>
                  <a:pt x="0" y="2044709"/>
                </a:cubicBezTo>
                <a:lnTo>
                  <a:pt x="0" y="152391"/>
                </a:lnTo>
                <a:cubicBezTo>
                  <a:pt x="0" y="68284"/>
                  <a:pt x="68284" y="0"/>
                  <a:pt x="152391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14" name="Shape 12"/>
          <p:cNvSpPr/>
          <p:nvPr/>
        </p:nvSpPr>
        <p:spPr>
          <a:xfrm>
            <a:off x="9973469" y="3092450"/>
            <a:ext cx="685800" cy="609600"/>
          </a:xfrm>
          <a:custGeom>
            <a:avLst/>
            <a:gdLst/>
            <a:ahLst/>
            <a:cxnLst/>
            <a:rect l="l" t="t" r="r" b="b"/>
            <a:pathLst>
              <a:path w="685800" h="609600">
                <a:moveTo>
                  <a:pt x="320159" y="63341"/>
                </a:moveTo>
                <a:lnTo>
                  <a:pt x="181332" y="217646"/>
                </a:lnTo>
                <a:cubicBezTo>
                  <a:pt x="175855" y="223718"/>
                  <a:pt x="176093" y="233124"/>
                  <a:pt x="181928" y="238958"/>
                </a:cubicBezTo>
                <a:cubicBezTo>
                  <a:pt x="218242" y="275273"/>
                  <a:pt x="277178" y="275273"/>
                  <a:pt x="313492" y="238958"/>
                </a:cubicBezTo>
                <a:lnTo>
                  <a:pt x="351353" y="201097"/>
                </a:lnTo>
                <a:cubicBezTo>
                  <a:pt x="356354" y="196096"/>
                  <a:pt x="362664" y="193358"/>
                  <a:pt x="369094" y="192881"/>
                </a:cubicBezTo>
                <a:cubicBezTo>
                  <a:pt x="377190" y="192167"/>
                  <a:pt x="385524" y="194905"/>
                  <a:pt x="391716" y="201097"/>
                </a:cubicBezTo>
                <a:lnTo>
                  <a:pt x="601980" y="409575"/>
                </a:lnTo>
                <a:lnTo>
                  <a:pt x="685800" y="342900"/>
                </a:lnTo>
                <a:lnTo>
                  <a:pt x="685800" y="0"/>
                </a:lnTo>
                <a:lnTo>
                  <a:pt x="552450" y="76200"/>
                </a:lnTo>
                <a:lnTo>
                  <a:pt x="524113" y="57269"/>
                </a:lnTo>
                <a:cubicBezTo>
                  <a:pt x="505301" y="44768"/>
                  <a:pt x="483275" y="38100"/>
                  <a:pt x="460653" y="38100"/>
                </a:cubicBezTo>
                <a:lnTo>
                  <a:pt x="376833" y="38100"/>
                </a:lnTo>
                <a:cubicBezTo>
                  <a:pt x="375523" y="38100"/>
                  <a:pt x="374094" y="38100"/>
                  <a:pt x="372785" y="38219"/>
                </a:cubicBezTo>
                <a:cubicBezTo>
                  <a:pt x="352663" y="39291"/>
                  <a:pt x="333732" y="48339"/>
                  <a:pt x="320159" y="63341"/>
                </a:cubicBezTo>
                <a:close/>
                <a:moveTo>
                  <a:pt x="138827" y="179427"/>
                </a:moveTo>
                <a:lnTo>
                  <a:pt x="265986" y="38100"/>
                </a:lnTo>
                <a:lnTo>
                  <a:pt x="218837" y="38100"/>
                </a:lnTo>
                <a:cubicBezTo>
                  <a:pt x="188476" y="38100"/>
                  <a:pt x="159425" y="50125"/>
                  <a:pt x="137993" y="71557"/>
                </a:cubicBezTo>
                <a:lnTo>
                  <a:pt x="0" y="228600"/>
                </a:lnTo>
                <a:lnTo>
                  <a:pt x="0" y="647700"/>
                </a:lnTo>
                <a:lnTo>
                  <a:pt x="171450" y="485775"/>
                </a:lnTo>
                <a:lnTo>
                  <a:pt x="186214" y="498038"/>
                </a:lnTo>
                <a:cubicBezTo>
                  <a:pt x="213598" y="520898"/>
                  <a:pt x="248126" y="533400"/>
                  <a:pt x="283726" y="533400"/>
                </a:cubicBezTo>
                <a:lnTo>
                  <a:pt x="302419" y="533400"/>
                </a:lnTo>
                <a:lnTo>
                  <a:pt x="294084" y="525066"/>
                </a:lnTo>
                <a:cubicBezTo>
                  <a:pt x="282892" y="513874"/>
                  <a:pt x="282892" y="495776"/>
                  <a:pt x="294084" y="484703"/>
                </a:cubicBezTo>
                <a:cubicBezTo>
                  <a:pt x="305276" y="473631"/>
                  <a:pt x="323374" y="473512"/>
                  <a:pt x="334447" y="484703"/>
                </a:cubicBezTo>
                <a:lnTo>
                  <a:pt x="383262" y="533519"/>
                </a:lnTo>
                <a:lnTo>
                  <a:pt x="393978" y="533519"/>
                </a:lnTo>
                <a:cubicBezTo>
                  <a:pt x="416719" y="533519"/>
                  <a:pt x="438983" y="528399"/>
                  <a:pt x="459224" y="518874"/>
                </a:cubicBezTo>
                <a:lnTo>
                  <a:pt x="427434" y="486966"/>
                </a:lnTo>
                <a:cubicBezTo>
                  <a:pt x="416243" y="475774"/>
                  <a:pt x="416243" y="457676"/>
                  <a:pt x="427434" y="446603"/>
                </a:cubicBezTo>
                <a:cubicBezTo>
                  <a:pt x="438626" y="435531"/>
                  <a:pt x="456724" y="435412"/>
                  <a:pt x="467797" y="446603"/>
                </a:cubicBezTo>
                <a:lnTo>
                  <a:pt x="505897" y="484703"/>
                </a:lnTo>
                <a:lnTo>
                  <a:pt x="526732" y="463868"/>
                </a:lnTo>
                <a:cubicBezTo>
                  <a:pt x="537329" y="453271"/>
                  <a:pt x="540425" y="437912"/>
                  <a:pt x="535781" y="424458"/>
                </a:cubicBezTo>
                <a:lnTo>
                  <a:pt x="371594" y="261580"/>
                </a:lnTo>
                <a:lnTo>
                  <a:pt x="353854" y="279321"/>
                </a:lnTo>
                <a:cubicBezTo>
                  <a:pt x="295156" y="338018"/>
                  <a:pt x="200144" y="338018"/>
                  <a:pt x="141446" y="279321"/>
                </a:cubicBezTo>
                <a:cubicBezTo>
                  <a:pt x="114062" y="251936"/>
                  <a:pt x="112990" y="208002"/>
                  <a:pt x="138827" y="179308"/>
                </a:cubicBezTo>
                <a:close/>
              </a:path>
            </a:pathLst>
          </a:custGeom>
          <a:solidFill>
            <a:srgbClr val="2D7FE4"/>
          </a:solidFill>
        </p:spPr>
      </p:sp>
      <p:sp>
        <p:nvSpPr>
          <p:cNvPr id="15" name="Text 13"/>
          <p:cNvSpPr/>
          <p:nvPr/>
        </p:nvSpPr>
        <p:spPr>
          <a:xfrm>
            <a:off x="8745934" y="3867150"/>
            <a:ext cx="31369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24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敬人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8745934" y="4375150"/>
            <a:ext cx="31369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6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尊重他人是美德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39:34-d2v5s1lnfo2stf9dk1b0.jpg"/>
          <p:cNvPicPr>
            <a:picLocks noChangeAspect="1"/>
          </p:cNvPicPr>
          <p:nvPr/>
        </p:nvPicPr>
        <p:blipFill>
          <a:blip r:embed="rId2"/>
          <a:srcRect l="1013" r="1013"/>
          <a:stretch>
            <a:fillRect/>
          </a:stretch>
        </p:blipFill>
        <p:spPr>
          <a:xfrm>
            <a:off x="0" y="-20320"/>
            <a:ext cx="12192000" cy="68980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56338" y="1683385"/>
            <a:ext cx="1541780" cy="148590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9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727575" y="3160395"/>
            <a:ext cx="4599305" cy="18065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48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我们的</a:t>
            </a:r>
            <a:r>
              <a:rPr lang="en-US" sz="48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自由宣言</a:t>
            </a:r>
            <a:endParaRPr lang="en-US" sz="48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5" name="Image 1" descr="https://kimi-img.moonshot.cn/pub/slides/slides_tmpl/image/25-09-08-12:39:32-d2v5s15nfo2stf9dk1a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97300"/>
            <a:ext cx="5143500" cy="30607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1600200"/>
            <a:ext cx="12192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共同制定</a:t>
            </a:r>
            <a:r>
              <a:rPr 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班级</a:t>
            </a:r>
            <a:r>
              <a:rPr lang="zh-CN" alt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《</a:t>
            </a:r>
            <a:r>
              <a:rPr 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珍视自由公约（草案）</a:t>
            </a:r>
            <a:r>
              <a:rPr lang="zh-CN" alt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》</a:t>
            </a:r>
            <a:endParaRPr lang="zh-CN" altLang="en-US" sz="3600" b="1" dirty="0">
              <a:solidFill>
                <a:srgbClr val="2D7FE4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254000" y="2413000"/>
            <a:ext cx="5740400" cy="711200"/>
          </a:xfrm>
          <a:custGeom>
            <a:avLst/>
            <a:gdLst/>
            <a:ahLst/>
            <a:cxnLst/>
            <a:rect l="l" t="t" r="r" b="b"/>
            <a:pathLst>
              <a:path w="5740400" h="711200">
                <a:moveTo>
                  <a:pt x="101602" y="0"/>
                </a:moveTo>
                <a:lnTo>
                  <a:pt x="5638798" y="0"/>
                </a:lnTo>
                <a:cubicBezTo>
                  <a:pt x="5694911" y="0"/>
                  <a:pt x="5740400" y="45489"/>
                  <a:pt x="5740400" y="101602"/>
                </a:cubicBezTo>
                <a:lnTo>
                  <a:pt x="5740400" y="609598"/>
                </a:lnTo>
                <a:cubicBezTo>
                  <a:pt x="5740400" y="665711"/>
                  <a:pt x="5694911" y="711200"/>
                  <a:pt x="5638798" y="711200"/>
                </a:cubicBezTo>
                <a:lnTo>
                  <a:pt x="101602" y="711200"/>
                </a:lnTo>
                <a:cubicBezTo>
                  <a:pt x="45489" y="711200"/>
                  <a:pt x="0" y="665711"/>
                  <a:pt x="0" y="6095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4" name="Shape 2"/>
          <p:cNvSpPr/>
          <p:nvPr/>
        </p:nvSpPr>
        <p:spPr>
          <a:xfrm>
            <a:off x="495300" y="261620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304800"/>
                </a:moveTo>
                <a:cubicBezTo>
                  <a:pt x="236512" y="304800"/>
                  <a:pt x="304800" y="236512"/>
                  <a:pt x="304800" y="152400"/>
                </a:cubicBezTo>
                <a:cubicBezTo>
                  <a:pt x="304800" y="68288"/>
                  <a:pt x="236512" y="0"/>
                  <a:pt x="152400" y="0"/>
                </a:cubicBezTo>
                <a:cubicBezTo>
                  <a:pt x="68288" y="0"/>
                  <a:pt x="0" y="68288"/>
                  <a:pt x="0" y="152400"/>
                </a:cubicBezTo>
                <a:cubicBezTo>
                  <a:pt x="0" y="236512"/>
                  <a:pt x="68288" y="304800"/>
                  <a:pt x="152400" y="304800"/>
                </a:cubicBezTo>
                <a:close/>
                <a:moveTo>
                  <a:pt x="202644" y="126623"/>
                </a:moveTo>
                <a:lnTo>
                  <a:pt x="155019" y="202823"/>
                </a:lnTo>
                <a:cubicBezTo>
                  <a:pt x="152519" y="206812"/>
                  <a:pt x="148233" y="209312"/>
                  <a:pt x="143530" y="209550"/>
                </a:cubicBezTo>
                <a:cubicBezTo>
                  <a:pt x="138827" y="209788"/>
                  <a:pt x="134302" y="207645"/>
                  <a:pt x="131505" y="203835"/>
                </a:cubicBezTo>
                <a:lnTo>
                  <a:pt x="102930" y="165735"/>
                </a:lnTo>
                <a:cubicBezTo>
                  <a:pt x="98167" y="159425"/>
                  <a:pt x="99477" y="150495"/>
                  <a:pt x="105787" y="145733"/>
                </a:cubicBezTo>
                <a:cubicBezTo>
                  <a:pt x="112097" y="140970"/>
                  <a:pt x="121027" y="142280"/>
                  <a:pt x="125790" y="148590"/>
                </a:cubicBezTo>
                <a:lnTo>
                  <a:pt x="141863" y="170021"/>
                </a:lnTo>
                <a:lnTo>
                  <a:pt x="178415" y="111502"/>
                </a:lnTo>
                <a:cubicBezTo>
                  <a:pt x="182582" y="104835"/>
                  <a:pt x="191393" y="102751"/>
                  <a:pt x="198120" y="106978"/>
                </a:cubicBezTo>
                <a:cubicBezTo>
                  <a:pt x="204847" y="111204"/>
                  <a:pt x="206871" y="119955"/>
                  <a:pt x="202644" y="126683"/>
                </a:cubicBezTo>
                <a:close/>
              </a:path>
            </a:pathLst>
          </a:custGeom>
          <a:solidFill>
            <a:srgbClr val="2D7FE4"/>
          </a:solidFill>
        </p:spPr>
      </p:sp>
      <p:sp>
        <p:nvSpPr>
          <p:cNvPr id="5" name="Text 3"/>
          <p:cNvSpPr/>
          <p:nvPr/>
        </p:nvSpPr>
        <p:spPr>
          <a:xfrm>
            <a:off x="1041400" y="2616200"/>
            <a:ext cx="37592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6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我承诺，珍惜我的每一项合法权利。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6197600" y="2413000"/>
            <a:ext cx="5740400" cy="711200"/>
          </a:xfrm>
          <a:custGeom>
            <a:avLst/>
            <a:gdLst/>
            <a:ahLst/>
            <a:cxnLst/>
            <a:rect l="l" t="t" r="r" b="b"/>
            <a:pathLst>
              <a:path w="5740400" h="711200">
                <a:moveTo>
                  <a:pt x="101602" y="0"/>
                </a:moveTo>
                <a:lnTo>
                  <a:pt x="5638798" y="0"/>
                </a:lnTo>
                <a:cubicBezTo>
                  <a:pt x="5694911" y="0"/>
                  <a:pt x="5740400" y="45489"/>
                  <a:pt x="5740400" y="101602"/>
                </a:cubicBezTo>
                <a:lnTo>
                  <a:pt x="5740400" y="609598"/>
                </a:lnTo>
                <a:cubicBezTo>
                  <a:pt x="5740400" y="665711"/>
                  <a:pt x="5694911" y="711200"/>
                  <a:pt x="5638798" y="711200"/>
                </a:cubicBezTo>
                <a:lnTo>
                  <a:pt x="101602" y="711200"/>
                </a:lnTo>
                <a:cubicBezTo>
                  <a:pt x="45489" y="711200"/>
                  <a:pt x="0" y="665711"/>
                  <a:pt x="0" y="6095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7" name="Shape 5"/>
          <p:cNvSpPr/>
          <p:nvPr/>
        </p:nvSpPr>
        <p:spPr>
          <a:xfrm>
            <a:off x="6438900" y="261620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304800"/>
                </a:moveTo>
                <a:cubicBezTo>
                  <a:pt x="236512" y="304800"/>
                  <a:pt x="304800" y="236512"/>
                  <a:pt x="304800" y="152400"/>
                </a:cubicBezTo>
                <a:cubicBezTo>
                  <a:pt x="304800" y="68288"/>
                  <a:pt x="236512" y="0"/>
                  <a:pt x="152400" y="0"/>
                </a:cubicBezTo>
                <a:cubicBezTo>
                  <a:pt x="68288" y="0"/>
                  <a:pt x="0" y="68288"/>
                  <a:pt x="0" y="152400"/>
                </a:cubicBezTo>
                <a:cubicBezTo>
                  <a:pt x="0" y="236512"/>
                  <a:pt x="68288" y="304800"/>
                  <a:pt x="152400" y="304800"/>
                </a:cubicBezTo>
                <a:close/>
                <a:moveTo>
                  <a:pt x="202644" y="126623"/>
                </a:moveTo>
                <a:lnTo>
                  <a:pt x="155019" y="202823"/>
                </a:lnTo>
                <a:cubicBezTo>
                  <a:pt x="152519" y="206812"/>
                  <a:pt x="148233" y="209312"/>
                  <a:pt x="143530" y="209550"/>
                </a:cubicBezTo>
                <a:cubicBezTo>
                  <a:pt x="138827" y="209788"/>
                  <a:pt x="134302" y="207645"/>
                  <a:pt x="131505" y="203835"/>
                </a:cubicBezTo>
                <a:lnTo>
                  <a:pt x="102930" y="165735"/>
                </a:lnTo>
                <a:cubicBezTo>
                  <a:pt x="98167" y="159425"/>
                  <a:pt x="99477" y="150495"/>
                  <a:pt x="105787" y="145733"/>
                </a:cubicBezTo>
                <a:cubicBezTo>
                  <a:pt x="112097" y="140970"/>
                  <a:pt x="121027" y="142280"/>
                  <a:pt x="125790" y="148590"/>
                </a:cubicBezTo>
                <a:lnTo>
                  <a:pt x="141863" y="170021"/>
                </a:lnTo>
                <a:lnTo>
                  <a:pt x="178415" y="111502"/>
                </a:lnTo>
                <a:cubicBezTo>
                  <a:pt x="182582" y="104835"/>
                  <a:pt x="191393" y="102751"/>
                  <a:pt x="198120" y="106978"/>
                </a:cubicBezTo>
                <a:cubicBezTo>
                  <a:pt x="204847" y="111204"/>
                  <a:pt x="206871" y="119955"/>
                  <a:pt x="202644" y="126683"/>
                </a:cubicBezTo>
                <a:close/>
              </a:path>
            </a:pathLst>
          </a:custGeom>
          <a:solidFill>
            <a:srgbClr val="2D7FE4"/>
          </a:solidFill>
        </p:spPr>
      </p:sp>
      <p:sp>
        <p:nvSpPr>
          <p:cNvPr id="8" name="Text 6"/>
          <p:cNvSpPr/>
          <p:nvPr/>
        </p:nvSpPr>
        <p:spPr>
          <a:xfrm>
            <a:off x="6985000" y="2616200"/>
            <a:ext cx="47752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6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我承诺，在行使权利时，不越法律与道德底线。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254000" y="3327400"/>
            <a:ext cx="5740400" cy="1016000"/>
          </a:xfrm>
          <a:custGeom>
            <a:avLst/>
            <a:gdLst/>
            <a:ahLst/>
            <a:cxnLst/>
            <a:rect l="l" t="t" r="r" b="b"/>
            <a:pathLst>
              <a:path w="5740400" h="1016000">
                <a:moveTo>
                  <a:pt x="101600" y="0"/>
                </a:moveTo>
                <a:lnTo>
                  <a:pt x="5638800" y="0"/>
                </a:lnTo>
                <a:cubicBezTo>
                  <a:pt x="5694875" y="0"/>
                  <a:pt x="5740400" y="45525"/>
                  <a:pt x="5740400" y="101600"/>
                </a:cubicBezTo>
                <a:lnTo>
                  <a:pt x="5740400" y="914400"/>
                </a:lnTo>
                <a:cubicBezTo>
                  <a:pt x="5740400" y="970475"/>
                  <a:pt x="5694875" y="1016000"/>
                  <a:pt x="5638800" y="1016000"/>
                </a:cubicBezTo>
                <a:lnTo>
                  <a:pt x="101600" y="1016000"/>
                </a:lnTo>
                <a:cubicBezTo>
                  <a:pt x="45525" y="1016000"/>
                  <a:pt x="0" y="970475"/>
                  <a:pt x="0" y="914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10" name="Shape 8"/>
          <p:cNvSpPr/>
          <p:nvPr/>
        </p:nvSpPr>
        <p:spPr>
          <a:xfrm>
            <a:off x="476250" y="368300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304800"/>
                </a:moveTo>
                <a:cubicBezTo>
                  <a:pt x="236512" y="304800"/>
                  <a:pt x="304800" y="236512"/>
                  <a:pt x="304800" y="152400"/>
                </a:cubicBezTo>
                <a:cubicBezTo>
                  <a:pt x="304800" y="68288"/>
                  <a:pt x="236512" y="0"/>
                  <a:pt x="152400" y="0"/>
                </a:cubicBezTo>
                <a:cubicBezTo>
                  <a:pt x="68288" y="0"/>
                  <a:pt x="0" y="68288"/>
                  <a:pt x="0" y="152400"/>
                </a:cubicBezTo>
                <a:cubicBezTo>
                  <a:pt x="0" y="236512"/>
                  <a:pt x="68288" y="304800"/>
                  <a:pt x="152400" y="304800"/>
                </a:cubicBezTo>
                <a:close/>
                <a:moveTo>
                  <a:pt x="202644" y="126623"/>
                </a:moveTo>
                <a:lnTo>
                  <a:pt x="155019" y="202823"/>
                </a:lnTo>
                <a:cubicBezTo>
                  <a:pt x="152519" y="206812"/>
                  <a:pt x="148233" y="209312"/>
                  <a:pt x="143530" y="209550"/>
                </a:cubicBezTo>
                <a:cubicBezTo>
                  <a:pt x="138827" y="209788"/>
                  <a:pt x="134302" y="207645"/>
                  <a:pt x="131505" y="203835"/>
                </a:cubicBezTo>
                <a:lnTo>
                  <a:pt x="102930" y="165735"/>
                </a:lnTo>
                <a:cubicBezTo>
                  <a:pt x="98167" y="159425"/>
                  <a:pt x="99477" y="150495"/>
                  <a:pt x="105787" y="145733"/>
                </a:cubicBezTo>
                <a:cubicBezTo>
                  <a:pt x="112097" y="140970"/>
                  <a:pt x="121027" y="142280"/>
                  <a:pt x="125790" y="148590"/>
                </a:cubicBezTo>
                <a:lnTo>
                  <a:pt x="141863" y="170021"/>
                </a:lnTo>
                <a:lnTo>
                  <a:pt x="178415" y="111502"/>
                </a:lnTo>
                <a:cubicBezTo>
                  <a:pt x="182582" y="104835"/>
                  <a:pt x="191393" y="102751"/>
                  <a:pt x="198120" y="106978"/>
                </a:cubicBezTo>
                <a:cubicBezTo>
                  <a:pt x="204847" y="111204"/>
                  <a:pt x="206871" y="119955"/>
                  <a:pt x="202644" y="126683"/>
                </a:cubicBezTo>
                <a:close/>
              </a:path>
            </a:pathLst>
          </a:custGeom>
          <a:solidFill>
            <a:srgbClr val="2D7FE4"/>
          </a:solidFill>
        </p:spPr>
      </p:sp>
      <p:sp>
        <p:nvSpPr>
          <p:cNvPr id="11" name="Text 9"/>
          <p:cNvSpPr/>
          <p:nvPr/>
        </p:nvSpPr>
        <p:spPr>
          <a:xfrm>
            <a:off x="1005483" y="3530600"/>
            <a:ext cx="47879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6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我承诺，像守护自己的自由一样，尊重和维护他人的权利。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6197600" y="3327400"/>
            <a:ext cx="5740400" cy="1016000"/>
          </a:xfrm>
          <a:custGeom>
            <a:avLst/>
            <a:gdLst/>
            <a:ahLst/>
            <a:cxnLst/>
            <a:rect l="l" t="t" r="r" b="b"/>
            <a:pathLst>
              <a:path w="5740400" h="1016000">
                <a:moveTo>
                  <a:pt x="101600" y="0"/>
                </a:moveTo>
                <a:lnTo>
                  <a:pt x="5638800" y="0"/>
                </a:lnTo>
                <a:cubicBezTo>
                  <a:pt x="5694875" y="0"/>
                  <a:pt x="5740400" y="45525"/>
                  <a:pt x="5740400" y="101600"/>
                </a:cubicBezTo>
                <a:lnTo>
                  <a:pt x="5740400" y="914400"/>
                </a:lnTo>
                <a:cubicBezTo>
                  <a:pt x="5740400" y="970475"/>
                  <a:pt x="5694875" y="1016000"/>
                  <a:pt x="5638800" y="1016000"/>
                </a:cubicBezTo>
                <a:lnTo>
                  <a:pt x="101600" y="1016000"/>
                </a:lnTo>
                <a:cubicBezTo>
                  <a:pt x="45525" y="1016000"/>
                  <a:pt x="0" y="970475"/>
                  <a:pt x="0" y="914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13" name="Shape 11"/>
          <p:cNvSpPr/>
          <p:nvPr/>
        </p:nvSpPr>
        <p:spPr>
          <a:xfrm>
            <a:off x="6413500" y="368300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304800"/>
                </a:moveTo>
                <a:cubicBezTo>
                  <a:pt x="236512" y="304800"/>
                  <a:pt x="304800" y="236512"/>
                  <a:pt x="304800" y="152400"/>
                </a:cubicBezTo>
                <a:cubicBezTo>
                  <a:pt x="304800" y="68288"/>
                  <a:pt x="236512" y="0"/>
                  <a:pt x="152400" y="0"/>
                </a:cubicBezTo>
                <a:cubicBezTo>
                  <a:pt x="68288" y="0"/>
                  <a:pt x="0" y="68288"/>
                  <a:pt x="0" y="152400"/>
                </a:cubicBezTo>
                <a:cubicBezTo>
                  <a:pt x="0" y="236512"/>
                  <a:pt x="68288" y="304800"/>
                  <a:pt x="152400" y="304800"/>
                </a:cubicBezTo>
                <a:close/>
                <a:moveTo>
                  <a:pt x="202644" y="126623"/>
                </a:moveTo>
                <a:lnTo>
                  <a:pt x="155019" y="202823"/>
                </a:lnTo>
                <a:cubicBezTo>
                  <a:pt x="152519" y="206812"/>
                  <a:pt x="148233" y="209312"/>
                  <a:pt x="143530" y="209550"/>
                </a:cubicBezTo>
                <a:cubicBezTo>
                  <a:pt x="138827" y="209788"/>
                  <a:pt x="134302" y="207645"/>
                  <a:pt x="131505" y="203835"/>
                </a:cubicBezTo>
                <a:lnTo>
                  <a:pt x="102930" y="165735"/>
                </a:lnTo>
                <a:cubicBezTo>
                  <a:pt x="98167" y="159425"/>
                  <a:pt x="99477" y="150495"/>
                  <a:pt x="105787" y="145733"/>
                </a:cubicBezTo>
                <a:cubicBezTo>
                  <a:pt x="112097" y="140970"/>
                  <a:pt x="121027" y="142280"/>
                  <a:pt x="125790" y="148590"/>
                </a:cubicBezTo>
                <a:lnTo>
                  <a:pt x="141863" y="170021"/>
                </a:lnTo>
                <a:lnTo>
                  <a:pt x="178415" y="111502"/>
                </a:lnTo>
                <a:cubicBezTo>
                  <a:pt x="182582" y="104835"/>
                  <a:pt x="191393" y="102751"/>
                  <a:pt x="198120" y="106978"/>
                </a:cubicBezTo>
                <a:cubicBezTo>
                  <a:pt x="204847" y="111204"/>
                  <a:pt x="206871" y="119955"/>
                  <a:pt x="202644" y="126683"/>
                </a:cubicBezTo>
                <a:close/>
              </a:path>
            </a:pathLst>
          </a:custGeom>
          <a:solidFill>
            <a:srgbClr val="2D7FE4"/>
          </a:solidFill>
        </p:spPr>
      </p:sp>
      <p:sp>
        <p:nvSpPr>
          <p:cNvPr id="14" name="Text 12"/>
          <p:cNvSpPr/>
          <p:nvPr/>
        </p:nvSpPr>
        <p:spPr>
          <a:xfrm>
            <a:off x="6937177" y="3530600"/>
            <a:ext cx="48006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6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我承诺，对弱势群体多一份关怀，不占用盲道等无障碍设施。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254000" y="4546600"/>
            <a:ext cx="11684000" cy="711200"/>
          </a:xfrm>
          <a:custGeom>
            <a:avLst/>
            <a:gdLst/>
            <a:ahLst/>
            <a:cxnLst/>
            <a:rect l="l" t="t" r="r" b="b"/>
            <a:pathLst>
              <a:path w="11684000" h="711200">
                <a:moveTo>
                  <a:pt x="101602" y="0"/>
                </a:moveTo>
                <a:lnTo>
                  <a:pt x="11582398" y="0"/>
                </a:lnTo>
                <a:cubicBezTo>
                  <a:pt x="11638511" y="0"/>
                  <a:pt x="11684000" y="45489"/>
                  <a:pt x="11684000" y="101602"/>
                </a:cubicBezTo>
                <a:lnTo>
                  <a:pt x="11684000" y="609598"/>
                </a:lnTo>
                <a:cubicBezTo>
                  <a:pt x="11684000" y="665711"/>
                  <a:pt x="11638511" y="711200"/>
                  <a:pt x="11582398" y="711200"/>
                </a:cubicBezTo>
                <a:lnTo>
                  <a:pt x="101602" y="711200"/>
                </a:lnTo>
                <a:cubicBezTo>
                  <a:pt x="45489" y="711200"/>
                  <a:pt x="0" y="665711"/>
                  <a:pt x="0" y="6095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16" name="Shape 14"/>
          <p:cNvSpPr/>
          <p:nvPr/>
        </p:nvSpPr>
        <p:spPr>
          <a:xfrm>
            <a:off x="495300" y="474980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304800"/>
                </a:moveTo>
                <a:cubicBezTo>
                  <a:pt x="236512" y="304800"/>
                  <a:pt x="304800" y="236512"/>
                  <a:pt x="304800" y="152400"/>
                </a:cubicBezTo>
                <a:cubicBezTo>
                  <a:pt x="304800" y="68288"/>
                  <a:pt x="236512" y="0"/>
                  <a:pt x="152400" y="0"/>
                </a:cubicBezTo>
                <a:cubicBezTo>
                  <a:pt x="68288" y="0"/>
                  <a:pt x="0" y="68288"/>
                  <a:pt x="0" y="152400"/>
                </a:cubicBezTo>
                <a:cubicBezTo>
                  <a:pt x="0" y="236512"/>
                  <a:pt x="68288" y="304800"/>
                  <a:pt x="152400" y="304800"/>
                </a:cubicBezTo>
                <a:close/>
                <a:moveTo>
                  <a:pt x="202644" y="126623"/>
                </a:moveTo>
                <a:lnTo>
                  <a:pt x="155019" y="202823"/>
                </a:lnTo>
                <a:cubicBezTo>
                  <a:pt x="152519" y="206812"/>
                  <a:pt x="148233" y="209312"/>
                  <a:pt x="143530" y="209550"/>
                </a:cubicBezTo>
                <a:cubicBezTo>
                  <a:pt x="138827" y="209788"/>
                  <a:pt x="134302" y="207645"/>
                  <a:pt x="131505" y="203835"/>
                </a:cubicBezTo>
                <a:lnTo>
                  <a:pt x="102930" y="165735"/>
                </a:lnTo>
                <a:cubicBezTo>
                  <a:pt x="98167" y="159425"/>
                  <a:pt x="99477" y="150495"/>
                  <a:pt x="105787" y="145733"/>
                </a:cubicBezTo>
                <a:cubicBezTo>
                  <a:pt x="112097" y="140970"/>
                  <a:pt x="121027" y="142280"/>
                  <a:pt x="125790" y="148590"/>
                </a:cubicBezTo>
                <a:lnTo>
                  <a:pt x="141863" y="170021"/>
                </a:lnTo>
                <a:lnTo>
                  <a:pt x="178415" y="111502"/>
                </a:lnTo>
                <a:cubicBezTo>
                  <a:pt x="182582" y="104835"/>
                  <a:pt x="191393" y="102751"/>
                  <a:pt x="198120" y="106978"/>
                </a:cubicBezTo>
                <a:cubicBezTo>
                  <a:pt x="204847" y="111204"/>
                  <a:pt x="206871" y="119955"/>
                  <a:pt x="202644" y="126683"/>
                </a:cubicBezTo>
                <a:close/>
              </a:path>
            </a:pathLst>
          </a:custGeom>
          <a:solidFill>
            <a:srgbClr val="2D7FE4"/>
          </a:solidFill>
        </p:spPr>
      </p:sp>
      <p:sp>
        <p:nvSpPr>
          <p:cNvPr id="17" name="Text 15"/>
          <p:cNvSpPr/>
          <p:nvPr/>
        </p:nvSpPr>
        <p:spPr>
          <a:xfrm>
            <a:off x="1041400" y="4749800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6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我承诺，当看见他人权利被侵犯时，在保障自身安全的前提下，勇敢发声。</a:t>
            </a:r>
            <a:endParaRPr lang="en-US" sz="1600" dirty="0"/>
          </a:p>
        </p:txBody>
      </p:sp>
      <p:sp>
        <p:nvSpPr>
          <p:cNvPr id="18" name="Shape 13"/>
          <p:cNvSpPr/>
          <p:nvPr/>
        </p:nvSpPr>
        <p:spPr>
          <a:xfrm>
            <a:off x="254000" y="5461000"/>
            <a:ext cx="11684000" cy="711200"/>
          </a:xfrm>
          <a:custGeom>
            <a:avLst/>
            <a:gdLst/>
            <a:ahLst/>
            <a:cxnLst/>
            <a:rect l="l" t="t" r="r" b="b"/>
            <a:pathLst>
              <a:path w="11684000" h="711200">
                <a:moveTo>
                  <a:pt x="101602" y="0"/>
                </a:moveTo>
                <a:lnTo>
                  <a:pt x="11582398" y="0"/>
                </a:lnTo>
                <a:cubicBezTo>
                  <a:pt x="11638511" y="0"/>
                  <a:pt x="11684000" y="45489"/>
                  <a:pt x="11684000" y="101602"/>
                </a:cubicBezTo>
                <a:lnTo>
                  <a:pt x="11684000" y="609598"/>
                </a:lnTo>
                <a:cubicBezTo>
                  <a:pt x="11684000" y="665711"/>
                  <a:pt x="11638511" y="711200"/>
                  <a:pt x="11582398" y="711200"/>
                </a:cubicBezTo>
                <a:lnTo>
                  <a:pt x="101602" y="711200"/>
                </a:lnTo>
                <a:cubicBezTo>
                  <a:pt x="45489" y="711200"/>
                  <a:pt x="0" y="665711"/>
                  <a:pt x="0" y="6095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19" name="Shape 14"/>
          <p:cNvSpPr/>
          <p:nvPr/>
        </p:nvSpPr>
        <p:spPr>
          <a:xfrm>
            <a:off x="495300" y="571500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304800"/>
                </a:moveTo>
                <a:cubicBezTo>
                  <a:pt x="236512" y="304800"/>
                  <a:pt x="304800" y="236512"/>
                  <a:pt x="304800" y="152400"/>
                </a:cubicBezTo>
                <a:cubicBezTo>
                  <a:pt x="304800" y="68288"/>
                  <a:pt x="236512" y="0"/>
                  <a:pt x="152400" y="0"/>
                </a:cubicBezTo>
                <a:cubicBezTo>
                  <a:pt x="68288" y="0"/>
                  <a:pt x="0" y="68288"/>
                  <a:pt x="0" y="152400"/>
                </a:cubicBezTo>
                <a:cubicBezTo>
                  <a:pt x="0" y="236512"/>
                  <a:pt x="68288" y="304800"/>
                  <a:pt x="152400" y="304800"/>
                </a:cubicBezTo>
                <a:close/>
                <a:moveTo>
                  <a:pt x="202644" y="126623"/>
                </a:moveTo>
                <a:lnTo>
                  <a:pt x="155019" y="202823"/>
                </a:lnTo>
                <a:cubicBezTo>
                  <a:pt x="152519" y="206812"/>
                  <a:pt x="148233" y="209312"/>
                  <a:pt x="143530" y="209550"/>
                </a:cubicBezTo>
                <a:cubicBezTo>
                  <a:pt x="138827" y="209788"/>
                  <a:pt x="134302" y="207645"/>
                  <a:pt x="131505" y="203835"/>
                </a:cubicBezTo>
                <a:lnTo>
                  <a:pt x="102930" y="165735"/>
                </a:lnTo>
                <a:cubicBezTo>
                  <a:pt x="98167" y="159425"/>
                  <a:pt x="99477" y="150495"/>
                  <a:pt x="105787" y="145733"/>
                </a:cubicBezTo>
                <a:cubicBezTo>
                  <a:pt x="112097" y="140970"/>
                  <a:pt x="121027" y="142280"/>
                  <a:pt x="125790" y="148590"/>
                </a:cubicBezTo>
                <a:lnTo>
                  <a:pt x="141863" y="170021"/>
                </a:lnTo>
                <a:lnTo>
                  <a:pt x="178415" y="111502"/>
                </a:lnTo>
                <a:cubicBezTo>
                  <a:pt x="182582" y="104835"/>
                  <a:pt x="191393" y="102751"/>
                  <a:pt x="198120" y="106978"/>
                </a:cubicBezTo>
                <a:cubicBezTo>
                  <a:pt x="204847" y="111204"/>
                  <a:pt x="206871" y="119955"/>
                  <a:pt x="202644" y="126683"/>
                </a:cubicBezTo>
                <a:close/>
              </a:path>
            </a:pathLst>
          </a:custGeom>
          <a:solidFill>
            <a:srgbClr val="2D7FE4"/>
          </a:solidFill>
        </p:spPr>
      </p:sp>
      <p:sp>
        <p:nvSpPr>
          <p:cNvPr id="20" name="Text 15"/>
          <p:cNvSpPr/>
          <p:nvPr/>
        </p:nvSpPr>
        <p:spPr>
          <a:xfrm>
            <a:off x="1005205" y="5664200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6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我承诺……</a:t>
            </a:r>
            <a:endParaRPr lang="en-US" sz="1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11" grpId="0"/>
      <p:bldP spid="11" grpId="1"/>
      <p:bldP spid="14" grpId="0"/>
      <p:bldP spid="14" grpId="1"/>
      <p:bldP spid="17" grpId="0"/>
      <p:bldP spid="17" grpId="1"/>
      <p:bldP spid="20" grpId="0"/>
      <p:bldP spid="20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fujifilm.obs.cn-north-1.myhuaweicloud.com/a4e5095dbd61fbecfbcf4640082eb1d4a989d405.jpg"/>
          <p:cNvPicPr>
            <a:picLocks noChangeAspect="1"/>
          </p:cNvPicPr>
          <p:nvPr/>
        </p:nvPicPr>
        <p:blipFill>
          <a:blip r:embed="rId1"/>
          <a:srcRect l="5422" r="5422"/>
          <a:stretch>
            <a:fillRect/>
          </a:stretch>
        </p:blipFill>
        <p:spPr>
          <a:xfrm>
            <a:off x="254000" y="254000"/>
            <a:ext cx="5638800" cy="6350000"/>
          </a:xfrm>
          <a:prstGeom prst="roundRect">
            <a:avLst>
              <a:gd name="adj" fmla="val 1802"/>
            </a:avLst>
          </a:prstGeom>
        </p:spPr>
      </p:pic>
      <p:sp>
        <p:nvSpPr>
          <p:cNvPr id="3" name="Text 0"/>
          <p:cNvSpPr/>
          <p:nvPr/>
        </p:nvSpPr>
        <p:spPr>
          <a:xfrm>
            <a:off x="6299200" y="1727200"/>
            <a:ext cx="61468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课后行动：盲道守护任务书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6299200" y="2438400"/>
            <a:ext cx="61468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知行合一，从观察者变为行动者。</a:t>
            </a:r>
            <a:endParaRPr lang="en-US" sz="1600" dirty="0"/>
          </a:p>
        </p:txBody>
      </p:sp>
      <p:sp>
        <p:nvSpPr>
          <p:cNvPr id="5" name="Shape 2"/>
          <p:cNvSpPr/>
          <p:nvPr>
            <p:custDataLst>
              <p:tags r:id="rId2"/>
            </p:custDataLst>
          </p:nvPr>
        </p:nvSpPr>
        <p:spPr>
          <a:xfrm>
            <a:off x="6299200" y="2997200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2D7FE4"/>
          </a:solidFill>
        </p:spPr>
      </p:sp>
      <p:sp>
        <p:nvSpPr>
          <p:cNvPr id="6" name="Text 3"/>
          <p:cNvSpPr/>
          <p:nvPr>
            <p:custDataLst>
              <p:tags r:id="rId3"/>
            </p:custDataLst>
          </p:nvPr>
        </p:nvSpPr>
        <p:spPr>
          <a:xfrm>
            <a:off x="6045200" y="2997200"/>
            <a:ext cx="1016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4"/>
          <p:cNvSpPr/>
          <p:nvPr>
            <p:custDataLst>
              <p:tags r:id="rId4"/>
            </p:custDataLst>
          </p:nvPr>
        </p:nvSpPr>
        <p:spPr>
          <a:xfrm>
            <a:off x="7010400" y="2997200"/>
            <a:ext cx="49276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6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实地调查：</a:t>
            </a:r>
            <a:r>
              <a:rPr lang="en-US" sz="16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小组合作，观察并记录学校或家附近盲道的真实状况（畅通/被占/损坏）。</a:t>
            </a:r>
            <a:endParaRPr lang="en-US" sz="1600" dirty="0"/>
          </a:p>
        </p:txBody>
      </p:sp>
      <p:sp>
        <p:nvSpPr>
          <p:cNvPr id="8" name="Shape 5"/>
          <p:cNvSpPr/>
          <p:nvPr>
            <p:custDataLst>
              <p:tags r:id="rId5"/>
            </p:custDataLst>
          </p:nvPr>
        </p:nvSpPr>
        <p:spPr>
          <a:xfrm>
            <a:off x="6299200" y="3759200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2D7FE4"/>
          </a:solidFill>
        </p:spPr>
      </p:sp>
      <p:sp>
        <p:nvSpPr>
          <p:cNvPr id="9" name="Text 6"/>
          <p:cNvSpPr/>
          <p:nvPr>
            <p:custDataLst>
              <p:tags r:id="rId6"/>
            </p:custDataLst>
          </p:nvPr>
        </p:nvSpPr>
        <p:spPr>
          <a:xfrm>
            <a:off x="6045200" y="3759200"/>
            <a:ext cx="1016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2</a:t>
            </a:r>
            <a:endParaRPr lang="en-US" sz="1600" dirty="0"/>
          </a:p>
        </p:txBody>
      </p:sp>
      <p:sp>
        <p:nvSpPr>
          <p:cNvPr id="10" name="Text 7"/>
          <p:cNvSpPr/>
          <p:nvPr>
            <p:custDataLst>
              <p:tags r:id="rId7"/>
            </p:custDataLst>
          </p:nvPr>
        </p:nvSpPr>
        <p:spPr>
          <a:xfrm>
            <a:off x="7010400" y="3759200"/>
            <a:ext cx="49276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6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影像记录：</a:t>
            </a:r>
            <a:r>
              <a:rPr lang="en-US" sz="16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为占用或损坏情况拍照，作为倡议书的证据支撑。</a:t>
            </a:r>
            <a:endParaRPr lang="en-US" sz="1600" dirty="0"/>
          </a:p>
        </p:txBody>
      </p:sp>
      <p:sp>
        <p:nvSpPr>
          <p:cNvPr id="11" name="Shape 8"/>
          <p:cNvSpPr/>
          <p:nvPr>
            <p:custDataLst>
              <p:tags r:id="rId8"/>
            </p:custDataLst>
          </p:nvPr>
        </p:nvSpPr>
        <p:spPr>
          <a:xfrm>
            <a:off x="6299200" y="4521200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2D7FE4"/>
          </a:solidFill>
        </p:spPr>
      </p:sp>
      <p:sp>
        <p:nvSpPr>
          <p:cNvPr id="12" name="Text 9"/>
          <p:cNvSpPr/>
          <p:nvPr>
            <p:custDataLst>
              <p:tags r:id="rId9"/>
            </p:custDataLst>
          </p:nvPr>
        </p:nvSpPr>
        <p:spPr>
          <a:xfrm>
            <a:off x="6045200" y="4521200"/>
            <a:ext cx="1016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3</a:t>
            </a:r>
            <a:endParaRPr lang="en-US" sz="1600" dirty="0"/>
          </a:p>
        </p:txBody>
      </p:sp>
      <p:sp>
        <p:nvSpPr>
          <p:cNvPr id="13" name="Text 10"/>
          <p:cNvSpPr/>
          <p:nvPr>
            <p:custDataLst>
              <p:tags r:id="rId10"/>
            </p:custDataLst>
          </p:nvPr>
        </p:nvSpPr>
        <p:spPr>
          <a:xfrm>
            <a:off x="7010400" y="4521200"/>
            <a:ext cx="49276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6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撰写倡议：</a:t>
            </a:r>
            <a:r>
              <a:rPr lang="en-US" sz="16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撰写一份《盲道守护倡议书》，提出问题和建议，</a:t>
            </a:r>
            <a:r>
              <a:rPr lang="zh-CN" altLang="en-US" sz="16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老师</a:t>
            </a:r>
            <a:r>
              <a:rPr lang="en-US" sz="16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可</a:t>
            </a:r>
            <a:r>
              <a:rPr lang="zh-CN" altLang="en-US" sz="16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协助</a:t>
            </a:r>
            <a:r>
              <a:rPr lang="en-US" sz="16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投递给相关部门。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1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1040" y="85090"/>
            <a:ext cx="8249285" cy="66878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41:01-d2v5sndnfo2stf9dk1o0.jpg"/>
          <p:cNvPicPr>
            <a:picLocks noChangeAspect="1"/>
          </p:cNvPicPr>
          <p:nvPr/>
        </p:nvPicPr>
        <p:blipFill>
          <a:blip r:embed="rId2"/>
          <a:srcRect l="69" r="69"/>
          <a:stretch>
            <a:fillRect/>
          </a:stretch>
        </p:blipFill>
        <p:spPr>
          <a:xfrm>
            <a:off x="0" y="-20320"/>
            <a:ext cx="12192000" cy="68783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9070" y="1116330"/>
            <a:ext cx="3345180" cy="3328035"/>
          </a:xfrm>
          <a:prstGeom prst="rect">
            <a:avLst/>
          </a:prstGeom>
          <a:noFill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88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Thank You</a:t>
            </a:r>
            <a:endParaRPr lang="en-US" sz="1600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</a:t>
            </a:r>
            <a:endParaRPr lang="en-US" sz="1600" dirty="0"/>
          </a:p>
        </p:txBody>
      </p:sp>
      <p:sp>
        <p:nvSpPr>
          <p:cNvPr id="4" name="Shape 1"/>
          <p:cNvSpPr/>
          <p:nvPr/>
        </p:nvSpPr>
        <p:spPr>
          <a:xfrm>
            <a:off x="9883755" y="815503"/>
            <a:ext cx="133350" cy="137160"/>
          </a:xfrm>
          <a:prstGeom prst="ellipse">
            <a:avLst/>
          </a:prstGeom>
          <a:solidFill>
            <a:srgbClr val="FFFFFF"/>
          </a:solidFill>
        </p:spPr>
      </p:sp>
      <p:sp>
        <p:nvSpPr>
          <p:cNvPr id="5" name="Text 2"/>
          <p:cNvSpPr/>
          <p:nvPr/>
        </p:nvSpPr>
        <p:spPr>
          <a:xfrm>
            <a:off x="9883755" y="815503"/>
            <a:ext cx="133350" cy="1371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10083780" y="815503"/>
            <a:ext cx="133350" cy="137160"/>
          </a:xfrm>
          <a:prstGeom prst="ellipse">
            <a:avLst/>
          </a:prstGeom>
          <a:solidFill>
            <a:srgbClr val="FFFFFF"/>
          </a:solidFill>
        </p:spPr>
      </p:sp>
      <p:sp>
        <p:nvSpPr>
          <p:cNvPr id="7" name="Text 4"/>
          <p:cNvSpPr/>
          <p:nvPr/>
        </p:nvSpPr>
        <p:spPr>
          <a:xfrm>
            <a:off x="10083780" y="815503"/>
            <a:ext cx="133350" cy="1371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10283805" y="815503"/>
            <a:ext cx="133350" cy="137160"/>
          </a:xfrm>
          <a:prstGeom prst="ellipse">
            <a:avLst/>
          </a:prstGeom>
          <a:solidFill>
            <a:srgbClr val="FFFFFF"/>
          </a:solidFill>
        </p:spPr>
      </p:sp>
      <p:sp>
        <p:nvSpPr>
          <p:cNvPr id="9" name="Text 6"/>
          <p:cNvSpPr/>
          <p:nvPr/>
        </p:nvSpPr>
        <p:spPr>
          <a:xfrm>
            <a:off x="10283805" y="815503"/>
            <a:ext cx="133350" cy="1371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10483830" y="815503"/>
            <a:ext cx="133350" cy="137160"/>
          </a:xfrm>
          <a:prstGeom prst="ellipse">
            <a:avLst/>
          </a:prstGeom>
          <a:solidFill>
            <a:srgbClr val="FFFFFF"/>
          </a:solidFill>
        </p:spPr>
      </p:sp>
      <p:sp>
        <p:nvSpPr>
          <p:cNvPr id="11" name="Text 8"/>
          <p:cNvSpPr/>
          <p:nvPr/>
        </p:nvSpPr>
        <p:spPr>
          <a:xfrm>
            <a:off x="10483830" y="815503"/>
            <a:ext cx="133350" cy="137160"/>
          </a:xfrm>
          <a:prstGeom prst="rect">
            <a:avLst/>
          </a:prstGeom>
          <a:noFill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6520180" y="1245870"/>
            <a:ext cx="4294505" cy="2616200"/>
          </a:xfrm>
          <a:prstGeom prst="rect">
            <a:avLst/>
          </a:prstGeom>
          <a:noFill/>
        </p:spPr>
        <p:txBody>
          <a:bodyPr wrap="square" lIns="99695" tIns="49784" rIns="99695" bIns="49784" rtlCol="0" anchor="t">
            <a:spAutoFit/>
          </a:bodyPr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80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感谢大家观看</a:t>
            </a:r>
            <a:endParaRPr lang="en-US" sz="1600" dirty="0"/>
          </a:p>
        </p:txBody>
      </p:sp>
      <p:pic>
        <p:nvPicPr>
          <p:cNvPr id="13" name="Image 1" descr="https://kimi-img.moonshot.cn/pub/slides/slides_tmpl/image/25-09-08-12:39:31-d2v5s0tnfo2stf9dk180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21815" y="4353560"/>
            <a:ext cx="2694940" cy="549275"/>
          </a:xfrm>
          <a:prstGeom prst="rect">
            <a:avLst/>
          </a:prstGeom>
        </p:spPr>
      </p:pic>
      <p:pic>
        <p:nvPicPr>
          <p:cNvPr id="15" name="Image 2" descr="https://kimi-img.moonshot.cn/pub/slides/slides_tmpl/image/25-09-08-12:39:31-d2v5s0tnfo2stf9dk180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52930" y="5022215"/>
            <a:ext cx="2694940" cy="54927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95580" y="395605"/>
            <a:ext cx="11684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蒙眼一分钟：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258445" y="975360"/>
            <a:ext cx="11358880" cy="11004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邀请</a:t>
            </a:r>
            <a:r>
              <a:rPr lang="en-US" altLang="zh-CN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3</a:t>
            </a:r>
            <a:r>
              <a:rPr lang="zh-CN" alt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位志愿者上台，用手蒙住眼睛，尝试完成一项任务：从讲台走回自己的座位。</a:t>
            </a:r>
            <a:endParaRPr lang="zh-CN" altLang="en-US" sz="2400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其他学生保持安静，仔细观察。</a:t>
            </a:r>
            <a:endParaRPr lang="zh-CN" altLang="en-US" sz="2400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4000" y="2415540"/>
            <a:ext cx="609600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请志愿者和观察者分享感受。</a:t>
            </a:r>
            <a:endParaRPr lang="zh-CN" altLang="en-US" sz="2400" dirty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1625600"/>
            <a:ext cx="12192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如果黑暗是日常：视障者最需要什么？</a:t>
            </a:r>
            <a:endParaRPr lang="en-US" sz="1600" dirty="0"/>
          </a:p>
        </p:txBody>
      </p:sp>
      <p:sp>
        <p:nvSpPr>
          <p:cNvPr id="3" name="Shape 1"/>
          <p:cNvSpPr/>
          <p:nvPr>
            <p:custDataLst>
              <p:tags r:id="rId1"/>
            </p:custDataLst>
          </p:nvPr>
        </p:nvSpPr>
        <p:spPr>
          <a:xfrm>
            <a:off x="254000" y="2438400"/>
            <a:ext cx="3759200" cy="2032000"/>
          </a:xfrm>
          <a:custGeom>
            <a:avLst/>
            <a:gdLst/>
            <a:ahLst/>
            <a:cxnLst/>
            <a:rect l="l" t="t" r="r" b="b"/>
            <a:pathLst>
              <a:path w="3759200" h="2032000">
                <a:moveTo>
                  <a:pt x="101600" y="0"/>
                </a:moveTo>
                <a:lnTo>
                  <a:pt x="3657600" y="0"/>
                </a:lnTo>
                <a:cubicBezTo>
                  <a:pt x="3713675" y="0"/>
                  <a:pt x="3759200" y="45525"/>
                  <a:pt x="3759200" y="101600"/>
                </a:cubicBezTo>
                <a:lnTo>
                  <a:pt x="3759200" y="1930400"/>
                </a:lnTo>
                <a:cubicBezTo>
                  <a:pt x="3759200" y="1986475"/>
                  <a:pt x="3713675" y="2032000"/>
                  <a:pt x="3657600" y="2032000"/>
                </a:cubicBezTo>
                <a:lnTo>
                  <a:pt x="101600" y="2032000"/>
                </a:lnTo>
                <a:cubicBezTo>
                  <a:pt x="45525" y="2032000"/>
                  <a:pt x="0" y="1986475"/>
                  <a:pt x="0" y="1930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4" name="Shape 2"/>
          <p:cNvSpPr/>
          <p:nvPr>
            <p:custDataLst>
              <p:tags r:id="rId2"/>
            </p:custDataLst>
          </p:nvPr>
        </p:nvSpPr>
        <p:spPr>
          <a:xfrm>
            <a:off x="1847850" y="2667000"/>
            <a:ext cx="571500" cy="457200"/>
          </a:xfrm>
          <a:custGeom>
            <a:avLst/>
            <a:gdLst/>
            <a:ahLst/>
            <a:cxnLst/>
            <a:rect l="l" t="t" r="r" b="b"/>
            <a:pathLst>
              <a:path w="571500" h="457200">
                <a:moveTo>
                  <a:pt x="257175" y="28575"/>
                </a:moveTo>
                <a:lnTo>
                  <a:pt x="189041" y="28575"/>
                </a:lnTo>
                <a:cubicBezTo>
                  <a:pt x="162788" y="28575"/>
                  <a:pt x="139839" y="46524"/>
                  <a:pt x="133588" y="71973"/>
                </a:cubicBezTo>
                <a:lnTo>
                  <a:pt x="58400" y="375493"/>
                </a:lnTo>
                <a:cubicBezTo>
                  <a:pt x="51703" y="402461"/>
                  <a:pt x="72152" y="428625"/>
                  <a:pt x="100013" y="428625"/>
                </a:cubicBezTo>
                <a:lnTo>
                  <a:pt x="287000" y="428625"/>
                </a:lnTo>
                <a:cubicBezTo>
                  <a:pt x="276999" y="406837"/>
                  <a:pt x="271463" y="382726"/>
                  <a:pt x="271463" y="357188"/>
                </a:cubicBezTo>
                <a:cubicBezTo>
                  <a:pt x="271463" y="331649"/>
                  <a:pt x="276999" y="307449"/>
                  <a:pt x="287000" y="285750"/>
                </a:cubicBezTo>
                <a:cubicBezTo>
                  <a:pt x="286554" y="285750"/>
                  <a:pt x="286107" y="285750"/>
                  <a:pt x="285661" y="285750"/>
                </a:cubicBezTo>
                <a:cubicBezTo>
                  <a:pt x="269855" y="285750"/>
                  <a:pt x="257086" y="272981"/>
                  <a:pt x="257086" y="257175"/>
                </a:cubicBezTo>
                <a:lnTo>
                  <a:pt x="257086" y="200025"/>
                </a:lnTo>
                <a:cubicBezTo>
                  <a:pt x="257086" y="184219"/>
                  <a:pt x="269855" y="171450"/>
                  <a:pt x="285661" y="171450"/>
                </a:cubicBezTo>
                <a:cubicBezTo>
                  <a:pt x="301466" y="171450"/>
                  <a:pt x="314236" y="184219"/>
                  <a:pt x="314236" y="200025"/>
                </a:cubicBezTo>
                <a:lnTo>
                  <a:pt x="314236" y="243780"/>
                </a:lnTo>
                <a:cubicBezTo>
                  <a:pt x="345668" y="208151"/>
                  <a:pt x="391656" y="185738"/>
                  <a:pt x="442823" y="185738"/>
                </a:cubicBezTo>
                <a:cubicBezTo>
                  <a:pt x="450860" y="185738"/>
                  <a:pt x="458718" y="186273"/>
                  <a:pt x="466487" y="187345"/>
                </a:cubicBezTo>
                <a:lnTo>
                  <a:pt x="437912" y="71973"/>
                </a:lnTo>
                <a:cubicBezTo>
                  <a:pt x="431661" y="46524"/>
                  <a:pt x="408801" y="28575"/>
                  <a:pt x="382459" y="28575"/>
                </a:cubicBezTo>
                <a:lnTo>
                  <a:pt x="314236" y="28575"/>
                </a:lnTo>
                <a:lnTo>
                  <a:pt x="314236" y="85725"/>
                </a:lnTo>
                <a:cubicBezTo>
                  <a:pt x="314236" y="101531"/>
                  <a:pt x="301466" y="114300"/>
                  <a:pt x="285661" y="114300"/>
                </a:cubicBezTo>
                <a:cubicBezTo>
                  <a:pt x="269855" y="114300"/>
                  <a:pt x="257086" y="101531"/>
                  <a:pt x="257086" y="85725"/>
                </a:cubicBezTo>
                <a:lnTo>
                  <a:pt x="257086" y="28575"/>
                </a:lnTo>
                <a:close/>
                <a:moveTo>
                  <a:pt x="571500" y="357188"/>
                </a:moveTo>
                <a:cubicBezTo>
                  <a:pt x="571500" y="286218"/>
                  <a:pt x="513882" y="228600"/>
                  <a:pt x="442913" y="228600"/>
                </a:cubicBezTo>
                <a:cubicBezTo>
                  <a:pt x="371943" y="228600"/>
                  <a:pt x="314325" y="286218"/>
                  <a:pt x="314325" y="357188"/>
                </a:cubicBezTo>
                <a:cubicBezTo>
                  <a:pt x="314325" y="428157"/>
                  <a:pt x="371943" y="485775"/>
                  <a:pt x="442913" y="485775"/>
                </a:cubicBezTo>
                <a:cubicBezTo>
                  <a:pt x="513882" y="485775"/>
                  <a:pt x="571500" y="428157"/>
                  <a:pt x="571500" y="357188"/>
                </a:cubicBezTo>
                <a:close/>
                <a:moveTo>
                  <a:pt x="494169" y="302806"/>
                </a:moveTo>
                <a:cubicBezTo>
                  <a:pt x="500509" y="307449"/>
                  <a:pt x="501938" y="316379"/>
                  <a:pt x="497294" y="322719"/>
                </a:cubicBezTo>
                <a:lnTo>
                  <a:pt x="440144" y="401300"/>
                </a:lnTo>
                <a:cubicBezTo>
                  <a:pt x="437644" y="404693"/>
                  <a:pt x="433894" y="406837"/>
                  <a:pt x="429697" y="407104"/>
                </a:cubicBezTo>
                <a:cubicBezTo>
                  <a:pt x="425500" y="407372"/>
                  <a:pt x="421392" y="405944"/>
                  <a:pt x="418445" y="402997"/>
                </a:cubicBezTo>
                <a:lnTo>
                  <a:pt x="382726" y="367278"/>
                </a:lnTo>
                <a:cubicBezTo>
                  <a:pt x="377190" y="361742"/>
                  <a:pt x="377190" y="352633"/>
                  <a:pt x="382726" y="347097"/>
                </a:cubicBezTo>
                <a:cubicBezTo>
                  <a:pt x="388263" y="341561"/>
                  <a:pt x="397371" y="341561"/>
                  <a:pt x="402908" y="347097"/>
                </a:cubicBezTo>
                <a:lnTo>
                  <a:pt x="426839" y="371029"/>
                </a:lnTo>
                <a:lnTo>
                  <a:pt x="474166" y="305931"/>
                </a:lnTo>
                <a:cubicBezTo>
                  <a:pt x="478810" y="299591"/>
                  <a:pt x="487740" y="298162"/>
                  <a:pt x="494169" y="302806"/>
                </a:cubicBezTo>
                <a:close/>
              </a:path>
            </a:pathLst>
          </a:custGeom>
          <a:solidFill>
            <a:srgbClr val="2D7FE4"/>
          </a:solidFill>
        </p:spPr>
      </p:sp>
      <p:sp>
        <p:nvSpPr>
          <p:cNvPr id="5" name="Text 3"/>
          <p:cNvSpPr/>
          <p:nvPr>
            <p:custDataLst>
              <p:tags r:id="rId3"/>
            </p:custDataLst>
          </p:nvPr>
        </p:nvSpPr>
        <p:spPr>
          <a:xfrm>
            <a:off x="1371600" y="3302000"/>
            <a:ext cx="1524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20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安全通路</a:t>
            </a:r>
            <a:endParaRPr lang="en-US" sz="1600" dirty="0"/>
          </a:p>
        </p:txBody>
      </p:sp>
      <p:sp>
        <p:nvSpPr>
          <p:cNvPr id="6" name="Text 4"/>
          <p:cNvSpPr/>
          <p:nvPr>
            <p:custDataLst>
              <p:tags r:id="rId4"/>
            </p:custDataLst>
          </p:nvPr>
        </p:nvSpPr>
        <p:spPr>
          <a:xfrm>
            <a:off x="457200" y="3759200"/>
            <a:ext cx="33528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一条连续、无障碍、可信赖的道路，是从家到世界的桥梁。</a:t>
            </a:r>
            <a:endParaRPr lang="en-US" sz="1600" dirty="0"/>
          </a:p>
        </p:txBody>
      </p:sp>
      <p:sp>
        <p:nvSpPr>
          <p:cNvPr id="7" name="Shape 5"/>
          <p:cNvSpPr/>
          <p:nvPr>
            <p:custDataLst>
              <p:tags r:id="rId5"/>
            </p:custDataLst>
          </p:nvPr>
        </p:nvSpPr>
        <p:spPr>
          <a:xfrm>
            <a:off x="4216400" y="2438400"/>
            <a:ext cx="3759200" cy="2032000"/>
          </a:xfrm>
          <a:custGeom>
            <a:avLst/>
            <a:gdLst/>
            <a:ahLst/>
            <a:cxnLst/>
            <a:rect l="l" t="t" r="r" b="b"/>
            <a:pathLst>
              <a:path w="3759200" h="2032000">
                <a:moveTo>
                  <a:pt x="101600" y="0"/>
                </a:moveTo>
                <a:lnTo>
                  <a:pt x="3657600" y="0"/>
                </a:lnTo>
                <a:cubicBezTo>
                  <a:pt x="3713675" y="0"/>
                  <a:pt x="3759200" y="45525"/>
                  <a:pt x="3759200" y="101600"/>
                </a:cubicBezTo>
                <a:lnTo>
                  <a:pt x="3759200" y="1930400"/>
                </a:lnTo>
                <a:cubicBezTo>
                  <a:pt x="3759200" y="1986475"/>
                  <a:pt x="3713675" y="2032000"/>
                  <a:pt x="3657600" y="2032000"/>
                </a:cubicBezTo>
                <a:lnTo>
                  <a:pt x="101600" y="2032000"/>
                </a:lnTo>
                <a:cubicBezTo>
                  <a:pt x="45525" y="2032000"/>
                  <a:pt x="0" y="1986475"/>
                  <a:pt x="0" y="1930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2D7FE4">
              <a:alpha val="80000"/>
            </a:srgbClr>
          </a:solidFill>
          <a:effectLst>
            <a:outerShdw blurRad="190500" dist="127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8" name="Shape 6"/>
          <p:cNvSpPr/>
          <p:nvPr>
            <p:custDataLst>
              <p:tags r:id="rId6"/>
            </p:custDataLst>
          </p:nvPr>
        </p:nvSpPr>
        <p:spPr>
          <a:xfrm>
            <a:off x="5867400" y="266700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0" y="228600"/>
                </a:moveTo>
                <a:cubicBezTo>
                  <a:pt x="0" y="102432"/>
                  <a:pt x="102432" y="0"/>
                  <a:pt x="228600" y="0"/>
                </a:cubicBez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lose/>
                <a:moveTo>
                  <a:pt x="144214" y="151715"/>
                </a:moveTo>
                <a:cubicBezTo>
                  <a:pt x="133320" y="147072"/>
                  <a:pt x="120729" y="152073"/>
                  <a:pt x="116086" y="162967"/>
                </a:cubicBezTo>
                <a:cubicBezTo>
                  <a:pt x="111443" y="173861"/>
                  <a:pt x="116443" y="186452"/>
                  <a:pt x="127337" y="191095"/>
                </a:cubicBezTo>
                <a:lnTo>
                  <a:pt x="137964" y="195649"/>
                </a:lnTo>
                <a:cubicBezTo>
                  <a:pt x="153412" y="202257"/>
                  <a:pt x="169396" y="207169"/>
                  <a:pt x="185827" y="210205"/>
                </a:cubicBezTo>
                <a:lnTo>
                  <a:pt x="185827" y="254943"/>
                </a:lnTo>
                <a:cubicBezTo>
                  <a:pt x="185827" y="258782"/>
                  <a:pt x="185202" y="262622"/>
                  <a:pt x="183952" y="266194"/>
                </a:cubicBezTo>
                <a:lnTo>
                  <a:pt x="158323" y="343079"/>
                </a:lnTo>
                <a:cubicBezTo>
                  <a:pt x="154573" y="354330"/>
                  <a:pt x="160645" y="366474"/>
                  <a:pt x="171896" y="370225"/>
                </a:cubicBezTo>
                <a:cubicBezTo>
                  <a:pt x="183148" y="373975"/>
                  <a:pt x="195292" y="367903"/>
                  <a:pt x="199043" y="356652"/>
                </a:cubicBezTo>
                <a:lnTo>
                  <a:pt x="220831" y="291286"/>
                </a:lnTo>
                <a:cubicBezTo>
                  <a:pt x="221992" y="287893"/>
                  <a:pt x="225117" y="285571"/>
                  <a:pt x="228689" y="285571"/>
                </a:cubicBezTo>
                <a:cubicBezTo>
                  <a:pt x="232261" y="285571"/>
                  <a:pt x="235476" y="287893"/>
                  <a:pt x="236547" y="291286"/>
                </a:cubicBezTo>
                <a:lnTo>
                  <a:pt x="258336" y="356652"/>
                </a:lnTo>
                <a:cubicBezTo>
                  <a:pt x="262086" y="367903"/>
                  <a:pt x="274231" y="373975"/>
                  <a:pt x="285482" y="370225"/>
                </a:cubicBezTo>
                <a:cubicBezTo>
                  <a:pt x="296734" y="366474"/>
                  <a:pt x="302716" y="354509"/>
                  <a:pt x="298966" y="343257"/>
                </a:cubicBezTo>
                <a:lnTo>
                  <a:pt x="273338" y="266373"/>
                </a:lnTo>
                <a:cubicBezTo>
                  <a:pt x="272088" y="262711"/>
                  <a:pt x="271463" y="258961"/>
                  <a:pt x="271463" y="255121"/>
                </a:cubicBezTo>
                <a:lnTo>
                  <a:pt x="271463" y="210383"/>
                </a:lnTo>
                <a:cubicBezTo>
                  <a:pt x="287893" y="207258"/>
                  <a:pt x="303877" y="202436"/>
                  <a:pt x="319326" y="195828"/>
                </a:cubicBezTo>
                <a:lnTo>
                  <a:pt x="329952" y="191274"/>
                </a:lnTo>
                <a:cubicBezTo>
                  <a:pt x="340846" y="186630"/>
                  <a:pt x="345847" y="174040"/>
                  <a:pt x="341203" y="163145"/>
                </a:cubicBezTo>
                <a:cubicBezTo>
                  <a:pt x="336560" y="152251"/>
                  <a:pt x="323969" y="147251"/>
                  <a:pt x="313075" y="151894"/>
                </a:cubicBezTo>
                <a:lnTo>
                  <a:pt x="302449" y="156270"/>
                </a:lnTo>
                <a:cubicBezTo>
                  <a:pt x="279142" y="166271"/>
                  <a:pt x="254050" y="171450"/>
                  <a:pt x="228600" y="171450"/>
                </a:cubicBezTo>
                <a:cubicBezTo>
                  <a:pt x="203150" y="171450"/>
                  <a:pt x="178147" y="166271"/>
                  <a:pt x="154751" y="156270"/>
                </a:cubicBezTo>
                <a:lnTo>
                  <a:pt x="144125" y="151715"/>
                </a:lnTo>
                <a:close/>
                <a:moveTo>
                  <a:pt x="228600" y="142875"/>
                </a:moveTo>
                <a:cubicBezTo>
                  <a:pt x="248314" y="142875"/>
                  <a:pt x="264319" y="126870"/>
                  <a:pt x="264319" y="107156"/>
                </a:cubicBezTo>
                <a:cubicBezTo>
                  <a:pt x="264319" y="87443"/>
                  <a:pt x="248314" y="71438"/>
                  <a:pt x="228600" y="71438"/>
                </a:cubicBezTo>
                <a:cubicBezTo>
                  <a:pt x="208886" y="71438"/>
                  <a:pt x="192881" y="87443"/>
                  <a:pt x="192881" y="107156"/>
                </a:cubicBezTo>
                <a:cubicBezTo>
                  <a:pt x="192881" y="126870"/>
                  <a:pt x="208886" y="142875"/>
                  <a:pt x="228600" y="142875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9" name="Text 7"/>
          <p:cNvSpPr/>
          <p:nvPr>
            <p:custDataLst>
              <p:tags r:id="rId7"/>
            </p:custDataLst>
          </p:nvPr>
        </p:nvSpPr>
        <p:spPr>
          <a:xfrm>
            <a:off x="5207000" y="3302000"/>
            <a:ext cx="1778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无障碍设施</a:t>
            </a:r>
            <a:endParaRPr lang="en-US" sz="1600" dirty="0"/>
          </a:p>
        </p:txBody>
      </p:sp>
      <p:sp>
        <p:nvSpPr>
          <p:cNvPr id="10" name="Text 8"/>
          <p:cNvSpPr/>
          <p:nvPr>
            <p:custDataLst>
              <p:tags r:id="rId8"/>
            </p:custDataLst>
          </p:nvPr>
        </p:nvSpPr>
        <p:spPr>
          <a:xfrm>
            <a:off x="4419600" y="3759200"/>
            <a:ext cx="33528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从盲道到语音提示，完善的设施是独立生活的保障。</a:t>
            </a:r>
            <a:endParaRPr lang="en-US" sz="1600" dirty="0"/>
          </a:p>
        </p:txBody>
      </p:sp>
      <p:sp>
        <p:nvSpPr>
          <p:cNvPr id="11" name="Shape 9"/>
          <p:cNvSpPr/>
          <p:nvPr>
            <p:custDataLst>
              <p:tags r:id="rId9"/>
            </p:custDataLst>
          </p:nvPr>
        </p:nvSpPr>
        <p:spPr>
          <a:xfrm>
            <a:off x="8178800" y="2438400"/>
            <a:ext cx="3759200" cy="2032000"/>
          </a:xfrm>
          <a:custGeom>
            <a:avLst/>
            <a:gdLst/>
            <a:ahLst/>
            <a:cxnLst/>
            <a:rect l="l" t="t" r="r" b="b"/>
            <a:pathLst>
              <a:path w="3759200" h="2032000">
                <a:moveTo>
                  <a:pt x="101600" y="0"/>
                </a:moveTo>
                <a:lnTo>
                  <a:pt x="3657600" y="0"/>
                </a:lnTo>
                <a:cubicBezTo>
                  <a:pt x="3713675" y="0"/>
                  <a:pt x="3759200" y="45525"/>
                  <a:pt x="3759200" y="101600"/>
                </a:cubicBezTo>
                <a:lnTo>
                  <a:pt x="3759200" y="1930400"/>
                </a:lnTo>
                <a:cubicBezTo>
                  <a:pt x="3759200" y="1986475"/>
                  <a:pt x="3713675" y="2032000"/>
                  <a:pt x="3657600" y="2032000"/>
                </a:cubicBezTo>
                <a:lnTo>
                  <a:pt x="101600" y="2032000"/>
                </a:lnTo>
                <a:cubicBezTo>
                  <a:pt x="45525" y="2032000"/>
                  <a:pt x="0" y="1986475"/>
                  <a:pt x="0" y="1930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12" name="Shape 10"/>
          <p:cNvSpPr/>
          <p:nvPr>
            <p:custDataLst>
              <p:tags r:id="rId10"/>
            </p:custDataLst>
          </p:nvPr>
        </p:nvSpPr>
        <p:spPr>
          <a:xfrm>
            <a:off x="9801225" y="2667000"/>
            <a:ext cx="514350" cy="457200"/>
          </a:xfrm>
          <a:custGeom>
            <a:avLst/>
            <a:gdLst/>
            <a:ahLst/>
            <a:cxnLst/>
            <a:rect l="l" t="t" r="r" b="b"/>
            <a:pathLst>
              <a:path w="514350" h="457200">
                <a:moveTo>
                  <a:pt x="249674" y="27682"/>
                </a:moveTo>
                <a:cubicBezTo>
                  <a:pt x="237083" y="10269"/>
                  <a:pt x="216902" y="0"/>
                  <a:pt x="195471" y="0"/>
                </a:cubicBezTo>
                <a:cubicBezTo>
                  <a:pt x="158502" y="0"/>
                  <a:pt x="128588" y="29914"/>
                  <a:pt x="128588" y="66883"/>
                </a:cubicBezTo>
                <a:lnTo>
                  <a:pt x="128588" y="69026"/>
                </a:lnTo>
                <a:cubicBezTo>
                  <a:pt x="128588" y="126534"/>
                  <a:pt x="201811" y="188149"/>
                  <a:pt x="237708" y="214848"/>
                </a:cubicBezTo>
                <a:cubicBezTo>
                  <a:pt x="249317" y="223510"/>
                  <a:pt x="264944" y="223510"/>
                  <a:pt x="276552" y="214848"/>
                </a:cubicBezTo>
                <a:cubicBezTo>
                  <a:pt x="312450" y="188059"/>
                  <a:pt x="385673" y="126534"/>
                  <a:pt x="385673" y="69026"/>
                </a:cubicBezTo>
                <a:lnTo>
                  <a:pt x="385673" y="66883"/>
                </a:lnTo>
                <a:cubicBezTo>
                  <a:pt x="385673" y="29914"/>
                  <a:pt x="355759" y="0"/>
                  <a:pt x="318790" y="0"/>
                </a:cubicBezTo>
                <a:cubicBezTo>
                  <a:pt x="297359" y="0"/>
                  <a:pt x="277178" y="10269"/>
                  <a:pt x="264587" y="27682"/>
                </a:cubicBezTo>
                <a:lnTo>
                  <a:pt x="257175" y="38130"/>
                </a:lnTo>
                <a:lnTo>
                  <a:pt x="249674" y="27682"/>
                </a:lnTo>
                <a:close/>
                <a:moveTo>
                  <a:pt x="97601" y="304949"/>
                </a:moveTo>
                <a:lnTo>
                  <a:pt x="59561" y="342900"/>
                </a:lnTo>
                <a:lnTo>
                  <a:pt x="28575" y="342900"/>
                </a:lnTo>
                <a:cubicBezTo>
                  <a:pt x="12769" y="342900"/>
                  <a:pt x="0" y="355669"/>
                  <a:pt x="0" y="371475"/>
                </a:cubicBezTo>
                <a:lnTo>
                  <a:pt x="0" y="428625"/>
                </a:lnTo>
                <a:cubicBezTo>
                  <a:pt x="0" y="444431"/>
                  <a:pt x="12769" y="457200"/>
                  <a:pt x="28575" y="457200"/>
                </a:cubicBezTo>
                <a:lnTo>
                  <a:pt x="314771" y="457200"/>
                </a:lnTo>
                <a:cubicBezTo>
                  <a:pt x="340668" y="457200"/>
                  <a:pt x="365939" y="448895"/>
                  <a:pt x="386834" y="433536"/>
                </a:cubicBezTo>
                <a:lnTo>
                  <a:pt x="499884" y="350222"/>
                </a:lnTo>
                <a:cubicBezTo>
                  <a:pt x="515779" y="338524"/>
                  <a:pt x="519172" y="316200"/>
                  <a:pt x="507474" y="300305"/>
                </a:cubicBezTo>
                <a:cubicBezTo>
                  <a:pt x="495776" y="284411"/>
                  <a:pt x="473452" y="281017"/>
                  <a:pt x="457557" y="292715"/>
                </a:cubicBezTo>
                <a:lnTo>
                  <a:pt x="350580" y="371475"/>
                </a:lnTo>
                <a:lnTo>
                  <a:pt x="250031" y="371475"/>
                </a:lnTo>
                <a:cubicBezTo>
                  <a:pt x="238155" y="371475"/>
                  <a:pt x="228600" y="361920"/>
                  <a:pt x="228600" y="350044"/>
                </a:cubicBezTo>
                <a:cubicBezTo>
                  <a:pt x="228600" y="338167"/>
                  <a:pt x="238155" y="328613"/>
                  <a:pt x="250031" y="328613"/>
                </a:cubicBezTo>
                <a:lnTo>
                  <a:pt x="314325" y="328613"/>
                </a:lnTo>
                <a:cubicBezTo>
                  <a:pt x="330131" y="328613"/>
                  <a:pt x="342900" y="315843"/>
                  <a:pt x="342900" y="300038"/>
                </a:cubicBezTo>
                <a:cubicBezTo>
                  <a:pt x="342900" y="284232"/>
                  <a:pt x="330131" y="271463"/>
                  <a:pt x="314325" y="271463"/>
                </a:cubicBezTo>
                <a:lnTo>
                  <a:pt x="178415" y="271463"/>
                </a:lnTo>
                <a:cubicBezTo>
                  <a:pt x="148144" y="271463"/>
                  <a:pt x="119033" y="283518"/>
                  <a:pt x="97601" y="304949"/>
                </a:cubicBezTo>
                <a:close/>
              </a:path>
            </a:pathLst>
          </a:custGeom>
          <a:solidFill>
            <a:srgbClr val="2D7FE4"/>
          </a:solidFill>
        </p:spPr>
      </p:sp>
      <p:sp>
        <p:nvSpPr>
          <p:cNvPr id="13" name="Text 11"/>
          <p:cNvSpPr/>
          <p:nvPr>
            <p:custDataLst>
              <p:tags r:id="rId11"/>
            </p:custDataLst>
          </p:nvPr>
        </p:nvSpPr>
        <p:spPr>
          <a:xfrm>
            <a:off x="9296400" y="3302000"/>
            <a:ext cx="1524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20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社会善意</a:t>
            </a:r>
            <a:endParaRPr lang="en-US" sz="1600" dirty="0"/>
          </a:p>
        </p:txBody>
      </p:sp>
      <p:sp>
        <p:nvSpPr>
          <p:cNvPr id="14" name="Text 12"/>
          <p:cNvSpPr/>
          <p:nvPr>
            <p:custDataLst>
              <p:tags r:id="rId12"/>
            </p:custDataLst>
          </p:nvPr>
        </p:nvSpPr>
        <p:spPr>
          <a:xfrm>
            <a:off x="8382000" y="3759200"/>
            <a:ext cx="33528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不被歧视，被尊重，在需要时能获得及时的帮助。</a:t>
            </a:r>
            <a:endParaRPr lang="en-US" sz="1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/>
      <p:bldP spid="9" grpId="1"/>
      <p:bldP spid="10" grpId="0"/>
      <p:bldP spid="10" grpId="1"/>
      <p:bldP spid="13" grpId="0"/>
      <p:bldP spid="13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39:34-d2v5s1lnfo2stf9dk1b0.jpg"/>
          <p:cNvPicPr>
            <a:picLocks noChangeAspect="1"/>
          </p:cNvPicPr>
          <p:nvPr/>
        </p:nvPicPr>
        <p:blipFill>
          <a:blip r:embed="rId2"/>
          <a:srcRect l="1013" r="1013"/>
          <a:stretch>
            <a:fillRect/>
          </a:stretch>
        </p:blipFill>
        <p:spPr>
          <a:xfrm>
            <a:off x="0" y="-20320"/>
            <a:ext cx="12192000" cy="68980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56338" y="1683385"/>
            <a:ext cx="1541780" cy="147701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9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727575" y="3160395"/>
            <a:ext cx="4599305" cy="18065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48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一条</a:t>
            </a:r>
            <a:r>
              <a:rPr lang="en-US" sz="48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盲道</a:t>
            </a:r>
            <a:endParaRPr lang="zh-CN" altLang="en-US" sz="48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48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三重思辨</a:t>
            </a:r>
            <a:endParaRPr lang="zh-CN" altLang="en-US" sz="48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5" name="Image 1" descr="https://kimi-img.moonshot.cn/pub/slides/slides_tmpl/image/25-09-08-12:39:32-d2v5s15nfo2stf9dk1a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97300"/>
            <a:ext cx="5143500" cy="30607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1879600"/>
            <a:ext cx="12192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课前小调查：盲道在你我眼中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254000" y="3149600"/>
            <a:ext cx="3759200" cy="1828800"/>
          </a:xfrm>
          <a:custGeom>
            <a:avLst/>
            <a:gdLst/>
            <a:ahLst/>
            <a:cxnLst/>
            <a:rect l="l" t="t" r="r" b="b"/>
            <a:pathLst>
              <a:path w="3759200" h="1828800">
                <a:moveTo>
                  <a:pt x="101608" y="0"/>
                </a:moveTo>
                <a:lnTo>
                  <a:pt x="3657592" y="0"/>
                </a:lnTo>
                <a:cubicBezTo>
                  <a:pt x="3713708" y="0"/>
                  <a:pt x="3759200" y="45492"/>
                  <a:pt x="3759200" y="101608"/>
                </a:cubicBezTo>
                <a:lnTo>
                  <a:pt x="3759200" y="1727192"/>
                </a:lnTo>
                <a:cubicBezTo>
                  <a:pt x="3759200" y="1783308"/>
                  <a:pt x="3713708" y="1828800"/>
                  <a:pt x="3657592" y="1828800"/>
                </a:cubicBezTo>
                <a:lnTo>
                  <a:pt x="101608" y="1828800"/>
                </a:lnTo>
                <a:cubicBezTo>
                  <a:pt x="45492" y="1828800"/>
                  <a:pt x="0" y="1783308"/>
                  <a:pt x="0" y="1727192"/>
                </a:cubicBezTo>
                <a:lnTo>
                  <a:pt x="0" y="101608"/>
                </a:lnTo>
                <a:cubicBezTo>
                  <a:pt x="0" y="45529"/>
                  <a:pt x="45529" y="0"/>
                  <a:pt x="101608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5" name="Text 3"/>
          <p:cNvSpPr/>
          <p:nvPr/>
        </p:nvSpPr>
        <p:spPr>
          <a:xfrm>
            <a:off x="203200" y="3352800"/>
            <a:ext cx="38608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800" b="1" dirty="0">
                <a:solidFill>
                  <a:srgbClr val="2D7FE4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你在生活中经常见到盲道吗？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203200" y="3810000"/>
            <a:ext cx="3860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4800" b="1" dirty="0">
                <a:solidFill>
                  <a:srgbClr val="4F6476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90%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457200" y="4521200"/>
            <a:ext cx="33528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选择 </a:t>
            </a:r>
            <a:r>
              <a:rPr lang="en-US" sz="1400" b="1" dirty="0">
                <a:solidFill>
                  <a:srgbClr val="333333"/>
                </a:solidFill>
                <a:highlight>
                  <a:srgbClr val="8EC5F5">
                    <a:alpha val="3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C. 很少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4216400" y="3149600"/>
            <a:ext cx="3759200" cy="1828800"/>
          </a:xfrm>
          <a:custGeom>
            <a:avLst/>
            <a:gdLst/>
            <a:ahLst/>
            <a:cxnLst/>
            <a:rect l="l" t="t" r="r" b="b"/>
            <a:pathLst>
              <a:path w="3759200" h="1828800">
                <a:moveTo>
                  <a:pt x="101608" y="0"/>
                </a:moveTo>
                <a:lnTo>
                  <a:pt x="3657592" y="0"/>
                </a:lnTo>
                <a:cubicBezTo>
                  <a:pt x="3713708" y="0"/>
                  <a:pt x="3759200" y="45492"/>
                  <a:pt x="3759200" y="101608"/>
                </a:cubicBezTo>
                <a:lnTo>
                  <a:pt x="3759200" y="1727192"/>
                </a:lnTo>
                <a:cubicBezTo>
                  <a:pt x="3759200" y="1783308"/>
                  <a:pt x="3713708" y="1828800"/>
                  <a:pt x="3657592" y="1828800"/>
                </a:cubicBezTo>
                <a:lnTo>
                  <a:pt x="101608" y="1828800"/>
                </a:lnTo>
                <a:cubicBezTo>
                  <a:pt x="45492" y="1828800"/>
                  <a:pt x="0" y="1783308"/>
                  <a:pt x="0" y="1727192"/>
                </a:cubicBezTo>
                <a:lnTo>
                  <a:pt x="0" y="101608"/>
                </a:lnTo>
                <a:cubicBezTo>
                  <a:pt x="0" y="45529"/>
                  <a:pt x="45529" y="0"/>
                  <a:pt x="101608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9" name="Text 7"/>
          <p:cNvSpPr/>
          <p:nvPr/>
        </p:nvSpPr>
        <p:spPr>
          <a:xfrm>
            <a:off x="4165600" y="3352800"/>
            <a:ext cx="38608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800" b="1" dirty="0">
                <a:solidFill>
                  <a:srgbClr val="2D7FE4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你见过盲人在盲道上行走吗？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4165600" y="3810000"/>
            <a:ext cx="3860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4800" b="1" dirty="0">
                <a:solidFill>
                  <a:srgbClr val="4F6476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85%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419600" y="4521200"/>
            <a:ext cx="33528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选择 </a:t>
            </a:r>
            <a:r>
              <a:rPr lang="en-US" sz="1400" b="1" dirty="0">
                <a:solidFill>
                  <a:srgbClr val="333333"/>
                </a:solidFill>
                <a:highlight>
                  <a:srgbClr val="8EC5F5">
                    <a:alpha val="3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D. 没有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8178800" y="3149600"/>
            <a:ext cx="3759200" cy="1828800"/>
          </a:xfrm>
          <a:custGeom>
            <a:avLst/>
            <a:gdLst/>
            <a:ahLst/>
            <a:cxnLst/>
            <a:rect l="l" t="t" r="r" b="b"/>
            <a:pathLst>
              <a:path w="3759200" h="1828800">
                <a:moveTo>
                  <a:pt x="101608" y="0"/>
                </a:moveTo>
                <a:lnTo>
                  <a:pt x="3657592" y="0"/>
                </a:lnTo>
                <a:cubicBezTo>
                  <a:pt x="3713708" y="0"/>
                  <a:pt x="3759200" y="45492"/>
                  <a:pt x="3759200" y="101608"/>
                </a:cubicBezTo>
                <a:lnTo>
                  <a:pt x="3759200" y="1727192"/>
                </a:lnTo>
                <a:cubicBezTo>
                  <a:pt x="3759200" y="1783308"/>
                  <a:pt x="3713708" y="1828800"/>
                  <a:pt x="3657592" y="1828800"/>
                </a:cubicBezTo>
                <a:lnTo>
                  <a:pt x="101608" y="1828800"/>
                </a:lnTo>
                <a:cubicBezTo>
                  <a:pt x="45492" y="1828800"/>
                  <a:pt x="0" y="1783308"/>
                  <a:pt x="0" y="1727192"/>
                </a:cubicBezTo>
                <a:lnTo>
                  <a:pt x="0" y="101608"/>
                </a:lnTo>
                <a:cubicBezTo>
                  <a:pt x="0" y="45529"/>
                  <a:pt x="45529" y="0"/>
                  <a:pt x="101608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13" name="Text 11"/>
          <p:cNvSpPr/>
          <p:nvPr/>
        </p:nvSpPr>
        <p:spPr>
          <a:xfrm>
            <a:off x="8128000" y="3352800"/>
            <a:ext cx="38608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1800" b="1" dirty="0">
                <a:solidFill>
                  <a:srgbClr val="2D7FE4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你见过盲道被占用吗？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8128000" y="3810000"/>
            <a:ext cx="3860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4800" b="1" dirty="0">
                <a:solidFill>
                  <a:srgbClr val="4F6476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78%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8382000" y="4521200"/>
            <a:ext cx="33528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1400" b="1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选择 </a:t>
            </a:r>
            <a:r>
              <a:rPr lang="en-US" sz="1400" b="1" dirty="0">
                <a:solidFill>
                  <a:srgbClr val="333333"/>
                </a:solidFill>
                <a:highlight>
                  <a:srgbClr val="8EC5F5">
                    <a:alpha val="3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A. 经常</a:t>
            </a:r>
            <a:endParaRPr lang="en-US" sz="1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6700" y="1466850"/>
            <a:ext cx="50165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90000"/>
              </a:lnSpc>
              <a:buNone/>
            </a:pPr>
            <a:r>
              <a:rPr lang="en-US" sz="36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160万公里盲道</a:t>
            </a:r>
            <a:endParaRPr lang="en-US" sz="1600" dirty="0"/>
          </a:p>
        </p:txBody>
      </p:sp>
      <p:sp>
        <p:nvSpPr>
          <p:cNvPr id="3" name="Text 1"/>
          <p:cNvSpPr/>
          <p:nvPr/>
        </p:nvSpPr>
        <p:spPr>
          <a:xfrm>
            <a:off x="279400" y="2188210"/>
            <a:ext cx="50165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世界第一的里程，是为谁而铺？</a:t>
            </a:r>
            <a:endParaRPr lang="en-US" sz="2400" dirty="0">
              <a:solidFill>
                <a:srgbClr val="333333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266700" y="3505200"/>
            <a:ext cx="228600" cy="203200"/>
          </a:xfrm>
          <a:custGeom>
            <a:avLst/>
            <a:gdLst/>
            <a:ahLst/>
            <a:cxnLst/>
            <a:rect l="l" t="t" r="r" b="b"/>
            <a:pathLst>
              <a:path w="228600" h="203200">
                <a:moveTo>
                  <a:pt x="19050" y="152400"/>
                </a:moveTo>
                <a:cubicBezTo>
                  <a:pt x="8533" y="152400"/>
                  <a:pt x="0" y="143867"/>
                  <a:pt x="0" y="133350"/>
                </a:cubicBezTo>
                <a:lnTo>
                  <a:pt x="0" y="69850"/>
                </a:lnTo>
                <a:cubicBezTo>
                  <a:pt x="0" y="59333"/>
                  <a:pt x="8533" y="50800"/>
                  <a:pt x="19050" y="50800"/>
                </a:cubicBezTo>
                <a:lnTo>
                  <a:pt x="28575" y="50800"/>
                </a:lnTo>
                <a:lnTo>
                  <a:pt x="28575" y="92075"/>
                </a:lnTo>
                <a:cubicBezTo>
                  <a:pt x="28575" y="97353"/>
                  <a:pt x="32822" y="101600"/>
                  <a:pt x="38100" y="101600"/>
                </a:cubicBezTo>
                <a:cubicBezTo>
                  <a:pt x="43378" y="101600"/>
                  <a:pt x="47625" y="97353"/>
                  <a:pt x="47625" y="92075"/>
                </a:cubicBezTo>
                <a:lnTo>
                  <a:pt x="47625" y="50800"/>
                </a:lnTo>
                <a:lnTo>
                  <a:pt x="66675" y="50800"/>
                </a:lnTo>
                <a:lnTo>
                  <a:pt x="66675" y="79375"/>
                </a:lnTo>
                <a:cubicBezTo>
                  <a:pt x="66675" y="84653"/>
                  <a:pt x="70922" y="88900"/>
                  <a:pt x="76200" y="88900"/>
                </a:cubicBezTo>
                <a:cubicBezTo>
                  <a:pt x="81478" y="88900"/>
                  <a:pt x="85725" y="84653"/>
                  <a:pt x="85725" y="79375"/>
                </a:cubicBezTo>
                <a:lnTo>
                  <a:pt x="85725" y="50800"/>
                </a:lnTo>
                <a:lnTo>
                  <a:pt x="104775" y="50800"/>
                </a:lnTo>
                <a:lnTo>
                  <a:pt x="104775" y="92075"/>
                </a:lnTo>
                <a:cubicBezTo>
                  <a:pt x="104775" y="97353"/>
                  <a:pt x="109022" y="101600"/>
                  <a:pt x="114300" y="101600"/>
                </a:cubicBezTo>
                <a:cubicBezTo>
                  <a:pt x="119578" y="101600"/>
                  <a:pt x="123825" y="97353"/>
                  <a:pt x="123825" y="92075"/>
                </a:cubicBezTo>
                <a:lnTo>
                  <a:pt x="123825" y="50800"/>
                </a:lnTo>
                <a:lnTo>
                  <a:pt x="142875" y="50800"/>
                </a:lnTo>
                <a:lnTo>
                  <a:pt x="142875" y="79375"/>
                </a:lnTo>
                <a:cubicBezTo>
                  <a:pt x="142875" y="84653"/>
                  <a:pt x="147122" y="88900"/>
                  <a:pt x="152400" y="88900"/>
                </a:cubicBezTo>
                <a:cubicBezTo>
                  <a:pt x="157678" y="88900"/>
                  <a:pt x="161925" y="84653"/>
                  <a:pt x="161925" y="79375"/>
                </a:cubicBezTo>
                <a:lnTo>
                  <a:pt x="161925" y="50800"/>
                </a:lnTo>
                <a:lnTo>
                  <a:pt x="180975" y="50800"/>
                </a:lnTo>
                <a:lnTo>
                  <a:pt x="180975" y="92075"/>
                </a:lnTo>
                <a:cubicBezTo>
                  <a:pt x="180975" y="97353"/>
                  <a:pt x="185222" y="101600"/>
                  <a:pt x="190500" y="101600"/>
                </a:cubicBezTo>
                <a:cubicBezTo>
                  <a:pt x="195778" y="101600"/>
                  <a:pt x="200025" y="97353"/>
                  <a:pt x="200025" y="92075"/>
                </a:cubicBezTo>
                <a:lnTo>
                  <a:pt x="200025" y="50800"/>
                </a:lnTo>
                <a:lnTo>
                  <a:pt x="209550" y="50800"/>
                </a:lnTo>
                <a:cubicBezTo>
                  <a:pt x="220067" y="50800"/>
                  <a:pt x="228600" y="59333"/>
                  <a:pt x="228600" y="69850"/>
                </a:cubicBezTo>
                <a:lnTo>
                  <a:pt x="228600" y="133350"/>
                </a:lnTo>
                <a:cubicBezTo>
                  <a:pt x="228600" y="143867"/>
                  <a:pt x="220067" y="152400"/>
                  <a:pt x="209550" y="152400"/>
                </a:cubicBezTo>
                <a:lnTo>
                  <a:pt x="19050" y="152400"/>
                </a:lnTo>
                <a:close/>
              </a:path>
            </a:pathLst>
          </a:custGeom>
          <a:solidFill>
            <a:srgbClr val="2D7FE4"/>
          </a:solidFill>
        </p:spPr>
      </p:sp>
      <p:sp>
        <p:nvSpPr>
          <p:cNvPr id="5" name="Text 3"/>
          <p:cNvSpPr/>
          <p:nvPr/>
        </p:nvSpPr>
        <p:spPr>
          <a:xfrm>
            <a:off x="508000" y="3454400"/>
            <a:ext cx="42545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里程: </a:t>
            </a:r>
            <a:r>
              <a:rPr lang="en-US" sz="2400" b="1" dirty="0">
                <a:solidFill>
                  <a:srgbClr val="4F647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世界第一</a:t>
            </a:r>
            <a:endParaRPr lang="en-US" sz="2400" b="1" dirty="0">
              <a:solidFill>
                <a:srgbClr val="4F647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6" name="Shape 4"/>
          <p:cNvSpPr/>
          <p:nvPr>
            <p:custDataLst>
              <p:tags r:id="rId1"/>
            </p:custDataLst>
          </p:nvPr>
        </p:nvSpPr>
        <p:spPr>
          <a:xfrm>
            <a:off x="279400" y="3962400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203200" h="203200">
                <a:moveTo>
                  <a:pt x="50800" y="38100"/>
                </a:moveTo>
                <a:lnTo>
                  <a:pt x="50800" y="31750"/>
                </a:lnTo>
                <a:cubicBezTo>
                  <a:pt x="50800" y="14208"/>
                  <a:pt x="84931" y="0"/>
                  <a:pt x="127000" y="0"/>
                </a:cubicBezTo>
                <a:cubicBezTo>
                  <a:pt x="169069" y="0"/>
                  <a:pt x="203200" y="14208"/>
                  <a:pt x="203200" y="31750"/>
                </a:cubicBezTo>
                <a:lnTo>
                  <a:pt x="203200" y="38100"/>
                </a:lnTo>
                <a:cubicBezTo>
                  <a:pt x="203200" y="50244"/>
                  <a:pt x="186809" y="60801"/>
                  <a:pt x="162719" y="66159"/>
                </a:cubicBezTo>
                <a:cubicBezTo>
                  <a:pt x="161766" y="65048"/>
                  <a:pt x="160774" y="63976"/>
                  <a:pt x="159782" y="62984"/>
                </a:cubicBezTo>
                <a:cubicBezTo>
                  <a:pt x="153630" y="56912"/>
                  <a:pt x="145693" y="52308"/>
                  <a:pt x="137398" y="48895"/>
                </a:cubicBezTo>
                <a:cubicBezTo>
                  <a:pt x="120769" y="41950"/>
                  <a:pt x="99100" y="38140"/>
                  <a:pt x="76200" y="38140"/>
                </a:cubicBezTo>
                <a:cubicBezTo>
                  <a:pt x="67508" y="38140"/>
                  <a:pt x="59015" y="38695"/>
                  <a:pt x="50879" y="39767"/>
                </a:cubicBezTo>
                <a:cubicBezTo>
                  <a:pt x="50800" y="39251"/>
                  <a:pt x="50800" y="38695"/>
                  <a:pt x="50800" y="38140"/>
                </a:cubicBezTo>
                <a:close/>
                <a:moveTo>
                  <a:pt x="171450" y="140097"/>
                </a:moveTo>
                <a:lnTo>
                  <a:pt x="171450" y="121761"/>
                </a:lnTo>
                <a:cubicBezTo>
                  <a:pt x="177443" y="120213"/>
                  <a:pt x="183078" y="118388"/>
                  <a:pt x="188198" y="116245"/>
                </a:cubicBezTo>
                <a:cubicBezTo>
                  <a:pt x="193437" y="114062"/>
                  <a:pt x="198557" y="111403"/>
                  <a:pt x="203200" y="108188"/>
                </a:cubicBezTo>
                <a:lnTo>
                  <a:pt x="203200" y="114300"/>
                </a:lnTo>
                <a:cubicBezTo>
                  <a:pt x="203200" y="124936"/>
                  <a:pt x="190698" y="134342"/>
                  <a:pt x="171450" y="140097"/>
                </a:cubicBezTo>
                <a:close/>
                <a:moveTo>
                  <a:pt x="171450" y="101997"/>
                </a:moveTo>
                <a:lnTo>
                  <a:pt x="171450" y="88900"/>
                </a:lnTo>
                <a:cubicBezTo>
                  <a:pt x="171450" y="87114"/>
                  <a:pt x="171291" y="85408"/>
                  <a:pt x="171053" y="83741"/>
                </a:cubicBezTo>
                <a:cubicBezTo>
                  <a:pt x="177205" y="82193"/>
                  <a:pt x="182959" y="80328"/>
                  <a:pt x="188198" y="78105"/>
                </a:cubicBezTo>
                <a:cubicBezTo>
                  <a:pt x="193437" y="75883"/>
                  <a:pt x="198557" y="73263"/>
                  <a:pt x="203200" y="70048"/>
                </a:cubicBezTo>
                <a:lnTo>
                  <a:pt x="203200" y="76160"/>
                </a:lnTo>
                <a:cubicBezTo>
                  <a:pt x="203200" y="86797"/>
                  <a:pt x="190698" y="96203"/>
                  <a:pt x="171450" y="101957"/>
                </a:cubicBezTo>
                <a:close/>
                <a:moveTo>
                  <a:pt x="0" y="95250"/>
                </a:moveTo>
                <a:lnTo>
                  <a:pt x="0" y="88900"/>
                </a:lnTo>
                <a:cubicBezTo>
                  <a:pt x="0" y="71358"/>
                  <a:pt x="34131" y="57150"/>
                  <a:pt x="76200" y="57150"/>
                </a:cubicBezTo>
                <a:cubicBezTo>
                  <a:pt x="118269" y="57150"/>
                  <a:pt x="152400" y="71358"/>
                  <a:pt x="152400" y="88900"/>
                </a:cubicBezTo>
                <a:lnTo>
                  <a:pt x="152400" y="95250"/>
                </a:lnTo>
                <a:cubicBezTo>
                  <a:pt x="152400" y="112792"/>
                  <a:pt x="118269" y="127000"/>
                  <a:pt x="76200" y="127000"/>
                </a:cubicBezTo>
                <a:cubicBezTo>
                  <a:pt x="34131" y="127000"/>
                  <a:pt x="0" y="112792"/>
                  <a:pt x="0" y="95250"/>
                </a:cubicBezTo>
                <a:close/>
                <a:moveTo>
                  <a:pt x="152400" y="133350"/>
                </a:moveTo>
                <a:cubicBezTo>
                  <a:pt x="152400" y="150892"/>
                  <a:pt x="118269" y="165100"/>
                  <a:pt x="76200" y="165100"/>
                </a:cubicBezTo>
                <a:cubicBezTo>
                  <a:pt x="34131" y="165100"/>
                  <a:pt x="0" y="150892"/>
                  <a:pt x="0" y="133350"/>
                </a:cubicBezTo>
                <a:lnTo>
                  <a:pt x="0" y="127238"/>
                </a:lnTo>
                <a:cubicBezTo>
                  <a:pt x="4604" y="130453"/>
                  <a:pt x="9723" y="133072"/>
                  <a:pt x="15002" y="135295"/>
                </a:cubicBezTo>
                <a:cubicBezTo>
                  <a:pt x="31631" y="142240"/>
                  <a:pt x="53300" y="146050"/>
                  <a:pt x="76200" y="146050"/>
                </a:cubicBezTo>
                <a:cubicBezTo>
                  <a:pt x="99100" y="146050"/>
                  <a:pt x="120769" y="142200"/>
                  <a:pt x="137398" y="135295"/>
                </a:cubicBezTo>
                <a:cubicBezTo>
                  <a:pt x="142637" y="133112"/>
                  <a:pt x="147757" y="130453"/>
                  <a:pt x="152400" y="127238"/>
                </a:cubicBezTo>
                <a:lnTo>
                  <a:pt x="152400" y="133350"/>
                </a:lnTo>
                <a:close/>
                <a:moveTo>
                  <a:pt x="152400" y="165338"/>
                </a:moveTo>
                <a:lnTo>
                  <a:pt x="152400" y="171450"/>
                </a:lnTo>
                <a:cubicBezTo>
                  <a:pt x="152400" y="188992"/>
                  <a:pt x="118269" y="203200"/>
                  <a:pt x="76200" y="203200"/>
                </a:cubicBezTo>
                <a:cubicBezTo>
                  <a:pt x="34131" y="203200"/>
                  <a:pt x="0" y="188992"/>
                  <a:pt x="0" y="171450"/>
                </a:cubicBezTo>
                <a:lnTo>
                  <a:pt x="0" y="165338"/>
                </a:lnTo>
                <a:cubicBezTo>
                  <a:pt x="4604" y="168553"/>
                  <a:pt x="9723" y="171172"/>
                  <a:pt x="15002" y="173395"/>
                </a:cubicBezTo>
                <a:cubicBezTo>
                  <a:pt x="31631" y="180340"/>
                  <a:pt x="53300" y="184150"/>
                  <a:pt x="76200" y="184150"/>
                </a:cubicBezTo>
                <a:cubicBezTo>
                  <a:pt x="99100" y="184150"/>
                  <a:pt x="120769" y="180300"/>
                  <a:pt x="137398" y="173395"/>
                </a:cubicBezTo>
                <a:cubicBezTo>
                  <a:pt x="142637" y="171212"/>
                  <a:pt x="147757" y="168553"/>
                  <a:pt x="152400" y="165338"/>
                </a:cubicBezTo>
                <a:close/>
              </a:path>
            </a:pathLst>
          </a:custGeom>
          <a:solidFill>
            <a:srgbClr val="2D7FE4"/>
          </a:solidFill>
        </p:spPr>
      </p:sp>
      <p:sp>
        <p:nvSpPr>
          <p:cNvPr id="7" name="Text 5"/>
          <p:cNvSpPr/>
          <p:nvPr>
            <p:custDataLst>
              <p:tags r:id="rId2"/>
            </p:custDataLst>
          </p:nvPr>
        </p:nvSpPr>
        <p:spPr>
          <a:xfrm>
            <a:off x="508000" y="3911600"/>
            <a:ext cx="42545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造价: </a:t>
            </a:r>
            <a:r>
              <a:rPr lang="en-US" sz="2400" b="1" dirty="0">
                <a:solidFill>
                  <a:srgbClr val="4F647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115元/㎡ (普通人行道2倍)</a:t>
            </a:r>
            <a:endParaRPr lang="en-US" sz="2400" b="1" dirty="0">
              <a:solidFill>
                <a:srgbClr val="4F647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Shape 6"/>
          <p:cNvSpPr/>
          <p:nvPr>
            <p:custDataLst>
              <p:tags r:id="rId3"/>
            </p:custDataLst>
          </p:nvPr>
        </p:nvSpPr>
        <p:spPr>
          <a:xfrm>
            <a:off x="254000" y="4419600"/>
            <a:ext cx="254000" cy="203200"/>
          </a:xfrm>
          <a:custGeom>
            <a:avLst/>
            <a:gdLst/>
            <a:ahLst/>
            <a:cxnLst/>
            <a:rect l="l" t="t" r="r" b="b"/>
            <a:pathLst>
              <a:path w="254000" h="203200">
                <a:moveTo>
                  <a:pt x="127000" y="6350"/>
                </a:moveTo>
                <a:cubicBezTo>
                  <a:pt x="149780" y="6350"/>
                  <a:pt x="168275" y="24845"/>
                  <a:pt x="168275" y="47625"/>
                </a:cubicBezTo>
                <a:cubicBezTo>
                  <a:pt x="168275" y="70405"/>
                  <a:pt x="149780" y="88900"/>
                  <a:pt x="127000" y="88900"/>
                </a:cubicBezTo>
                <a:cubicBezTo>
                  <a:pt x="104220" y="88900"/>
                  <a:pt x="85725" y="70405"/>
                  <a:pt x="85725" y="47625"/>
                </a:cubicBezTo>
                <a:cubicBezTo>
                  <a:pt x="85725" y="24845"/>
                  <a:pt x="104220" y="6350"/>
                  <a:pt x="127000" y="6350"/>
                </a:cubicBezTo>
                <a:close/>
                <a:moveTo>
                  <a:pt x="38100" y="34925"/>
                </a:moveTo>
                <a:cubicBezTo>
                  <a:pt x="53871" y="34925"/>
                  <a:pt x="66675" y="47729"/>
                  <a:pt x="66675" y="63500"/>
                </a:cubicBezTo>
                <a:cubicBezTo>
                  <a:pt x="66675" y="79271"/>
                  <a:pt x="53871" y="92075"/>
                  <a:pt x="38100" y="92075"/>
                </a:cubicBezTo>
                <a:cubicBezTo>
                  <a:pt x="22329" y="92075"/>
                  <a:pt x="9525" y="79271"/>
                  <a:pt x="9525" y="63500"/>
                </a:cubicBezTo>
                <a:cubicBezTo>
                  <a:pt x="9525" y="47729"/>
                  <a:pt x="22329" y="34925"/>
                  <a:pt x="38100" y="34925"/>
                </a:cubicBezTo>
                <a:close/>
                <a:moveTo>
                  <a:pt x="0" y="165100"/>
                </a:moveTo>
                <a:cubicBezTo>
                  <a:pt x="0" y="137041"/>
                  <a:pt x="22741" y="114300"/>
                  <a:pt x="50800" y="114300"/>
                </a:cubicBezTo>
                <a:cubicBezTo>
                  <a:pt x="55880" y="114300"/>
                  <a:pt x="60801" y="115054"/>
                  <a:pt x="65445" y="116443"/>
                </a:cubicBezTo>
                <a:cubicBezTo>
                  <a:pt x="52388" y="131048"/>
                  <a:pt x="44450" y="150336"/>
                  <a:pt x="44450" y="171450"/>
                </a:cubicBezTo>
                <a:lnTo>
                  <a:pt x="44450" y="177800"/>
                </a:lnTo>
                <a:cubicBezTo>
                  <a:pt x="44450" y="182324"/>
                  <a:pt x="45403" y="186611"/>
                  <a:pt x="47109" y="190500"/>
                </a:cubicBezTo>
                <a:lnTo>
                  <a:pt x="12700" y="190500"/>
                </a:lnTo>
                <a:cubicBezTo>
                  <a:pt x="5675" y="190500"/>
                  <a:pt x="0" y="184825"/>
                  <a:pt x="0" y="177800"/>
                </a:cubicBezTo>
                <a:lnTo>
                  <a:pt x="0" y="165100"/>
                </a:lnTo>
                <a:close/>
                <a:moveTo>
                  <a:pt x="206891" y="190500"/>
                </a:moveTo>
                <a:cubicBezTo>
                  <a:pt x="208597" y="186611"/>
                  <a:pt x="209550" y="182324"/>
                  <a:pt x="209550" y="177800"/>
                </a:cubicBezTo>
                <a:lnTo>
                  <a:pt x="209550" y="171450"/>
                </a:lnTo>
                <a:cubicBezTo>
                  <a:pt x="209550" y="150336"/>
                  <a:pt x="201613" y="131048"/>
                  <a:pt x="188555" y="116443"/>
                </a:cubicBezTo>
                <a:cubicBezTo>
                  <a:pt x="193199" y="115054"/>
                  <a:pt x="198120" y="114300"/>
                  <a:pt x="203200" y="114300"/>
                </a:cubicBezTo>
                <a:cubicBezTo>
                  <a:pt x="231259" y="114300"/>
                  <a:pt x="254000" y="137041"/>
                  <a:pt x="254000" y="165100"/>
                </a:cubicBezTo>
                <a:lnTo>
                  <a:pt x="254000" y="177800"/>
                </a:lnTo>
                <a:cubicBezTo>
                  <a:pt x="254000" y="184825"/>
                  <a:pt x="248325" y="190500"/>
                  <a:pt x="241300" y="190500"/>
                </a:cubicBezTo>
                <a:lnTo>
                  <a:pt x="206891" y="190500"/>
                </a:lnTo>
                <a:close/>
                <a:moveTo>
                  <a:pt x="187325" y="63500"/>
                </a:moveTo>
                <a:cubicBezTo>
                  <a:pt x="187325" y="47729"/>
                  <a:pt x="200129" y="34925"/>
                  <a:pt x="215900" y="34925"/>
                </a:cubicBezTo>
                <a:cubicBezTo>
                  <a:pt x="231671" y="34925"/>
                  <a:pt x="244475" y="47729"/>
                  <a:pt x="244475" y="63500"/>
                </a:cubicBezTo>
                <a:cubicBezTo>
                  <a:pt x="244475" y="79271"/>
                  <a:pt x="231671" y="92075"/>
                  <a:pt x="215900" y="92075"/>
                </a:cubicBezTo>
                <a:cubicBezTo>
                  <a:pt x="200129" y="92075"/>
                  <a:pt x="187325" y="79271"/>
                  <a:pt x="187325" y="63500"/>
                </a:cubicBezTo>
                <a:close/>
                <a:moveTo>
                  <a:pt x="63500" y="171450"/>
                </a:moveTo>
                <a:cubicBezTo>
                  <a:pt x="63500" y="136366"/>
                  <a:pt x="91916" y="107950"/>
                  <a:pt x="127000" y="107950"/>
                </a:cubicBezTo>
                <a:cubicBezTo>
                  <a:pt x="162084" y="107950"/>
                  <a:pt x="190500" y="136366"/>
                  <a:pt x="190500" y="171450"/>
                </a:cubicBezTo>
                <a:lnTo>
                  <a:pt x="190500" y="177800"/>
                </a:lnTo>
                <a:cubicBezTo>
                  <a:pt x="190500" y="184825"/>
                  <a:pt x="184825" y="190500"/>
                  <a:pt x="177800" y="190500"/>
                </a:cubicBezTo>
                <a:lnTo>
                  <a:pt x="76200" y="190500"/>
                </a:lnTo>
                <a:cubicBezTo>
                  <a:pt x="69175" y="190500"/>
                  <a:pt x="63500" y="184825"/>
                  <a:pt x="63500" y="177800"/>
                </a:cubicBezTo>
                <a:lnTo>
                  <a:pt x="63500" y="171450"/>
                </a:lnTo>
                <a:close/>
              </a:path>
            </a:pathLst>
          </a:custGeom>
          <a:solidFill>
            <a:srgbClr val="2D7FE4"/>
          </a:solidFill>
        </p:spPr>
      </p:sp>
      <p:sp>
        <p:nvSpPr>
          <p:cNvPr id="9" name="Text 7"/>
          <p:cNvSpPr/>
          <p:nvPr>
            <p:custDataLst>
              <p:tags r:id="rId4"/>
            </p:custDataLst>
          </p:nvPr>
        </p:nvSpPr>
        <p:spPr>
          <a:xfrm>
            <a:off x="508000" y="4264025"/>
            <a:ext cx="4254500" cy="107061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2400" dirty="0">
                <a:solidFill>
                  <a:srgbClr val="333333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需求: </a:t>
            </a:r>
            <a:r>
              <a:rPr lang="en-US" sz="2400" b="1" dirty="0">
                <a:solidFill>
                  <a:srgbClr val="4F647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常州盲人1.7</a:t>
            </a:r>
            <a:r>
              <a:rPr lang="zh-CN" altLang="en-US" sz="2400" b="1" dirty="0">
                <a:solidFill>
                  <a:srgbClr val="4F647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万人，</a:t>
            </a:r>
            <a:r>
              <a:rPr lang="en-US" sz="2400" b="1" dirty="0">
                <a:solidFill>
                  <a:srgbClr val="4F6476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占比仅 0.32%</a:t>
            </a:r>
            <a:endParaRPr lang="en-US" sz="2400" b="1" dirty="0">
              <a:solidFill>
                <a:srgbClr val="4F6476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5162550" y="254000"/>
            <a:ext cx="6781800" cy="6350000"/>
          </a:xfrm>
          <a:custGeom>
            <a:avLst/>
            <a:gdLst/>
            <a:ahLst/>
            <a:cxnLst/>
            <a:rect l="l" t="t" r="r" b="b"/>
            <a:pathLst>
              <a:path w="6781800" h="6350000">
                <a:moveTo>
                  <a:pt x="152400" y="0"/>
                </a:moveTo>
                <a:lnTo>
                  <a:pt x="6629400" y="0"/>
                </a:lnTo>
                <a:cubicBezTo>
                  <a:pt x="6713512" y="0"/>
                  <a:pt x="6781800" y="68288"/>
                  <a:pt x="6781800" y="152400"/>
                </a:cubicBezTo>
                <a:lnTo>
                  <a:pt x="6781800" y="6197600"/>
                </a:lnTo>
                <a:cubicBezTo>
                  <a:pt x="6781800" y="6281712"/>
                  <a:pt x="6713512" y="6350000"/>
                  <a:pt x="6629400" y="6350000"/>
                </a:cubicBezTo>
                <a:lnTo>
                  <a:pt x="152400" y="6350000"/>
                </a:lnTo>
                <a:cubicBezTo>
                  <a:pt x="68288" y="6350000"/>
                  <a:pt x="0" y="6281712"/>
                  <a:pt x="0" y="61976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8EC5F5">
              <a:alpha val="30196"/>
            </a:srgbClr>
          </a:solidFill>
        </p:spPr>
      </p:sp>
      <p:sp>
        <p:nvSpPr>
          <p:cNvPr id="11" name="Text 9"/>
          <p:cNvSpPr/>
          <p:nvPr/>
        </p:nvSpPr>
        <p:spPr>
          <a:xfrm>
            <a:off x="6340475" y="2305050"/>
            <a:ext cx="44196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24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议题</a:t>
            </a:r>
            <a:r>
              <a:rPr lang="zh-CN" altLang="en-US" sz="2400" b="1" dirty="0">
                <a:solidFill>
                  <a:srgbClr val="2D7FE4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一</a:t>
            </a:r>
            <a:endParaRPr lang="zh-CN" altLang="en-US" sz="2400" b="1" dirty="0">
              <a:solidFill>
                <a:srgbClr val="2D7FE4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6594475" y="2813050"/>
            <a:ext cx="3911600" cy="622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2000" dirty="0">
                <a:solidFill>
                  <a:srgbClr val="333333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政府为何为</a:t>
            </a:r>
            <a:r>
              <a:rPr lang="en-US" sz="4800" b="1" dirty="0">
                <a:solidFill>
                  <a:srgbClr val="4F6476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0.32%</a:t>
            </a:r>
            <a:r>
              <a:rPr lang="en-US" sz="2000" dirty="0">
                <a:solidFill>
                  <a:srgbClr val="333333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的人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6340475" y="3536950"/>
            <a:ext cx="44196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2000" dirty="0">
                <a:solidFill>
                  <a:srgbClr val="333333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付出如此大的代价？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7363460" y="4095750"/>
            <a:ext cx="3142615" cy="1100455"/>
          </a:xfrm>
          <a:custGeom>
            <a:avLst/>
            <a:gdLst/>
            <a:ahLst/>
            <a:cxnLst/>
            <a:rect l="l" t="t" r="r" b="b"/>
            <a:pathLst>
              <a:path w="1320800" h="457200">
                <a:moveTo>
                  <a:pt x="228600" y="0"/>
                </a:moveTo>
                <a:lnTo>
                  <a:pt x="1092200" y="0"/>
                </a:lnTo>
                <a:cubicBezTo>
                  <a:pt x="1218368" y="0"/>
                  <a:pt x="1320800" y="102432"/>
                  <a:pt x="1320800" y="228600"/>
                </a:cubicBezTo>
                <a:lnTo>
                  <a:pt x="1320800" y="228600"/>
                </a:lnTo>
                <a:cubicBezTo>
                  <a:pt x="1320800" y="354768"/>
                  <a:pt x="1218368" y="457200"/>
                  <a:pt x="10922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8EC5F5"/>
          </a:solidFill>
        </p:spPr>
      </p:sp>
      <p:sp>
        <p:nvSpPr>
          <p:cNvPr id="19" name="Text 17"/>
          <p:cNvSpPr/>
          <p:nvPr/>
        </p:nvSpPr>
        <p:spPr>
          <a:xfrm>
            <a:off x="7080250" y="4095750"/>
            <a:ext cx="3679825" cy="1096010"/>
          </a:xfrm>
          <a:prstGeom prst="rect">
            <a:avLst/>
          </a:prstGeom>
          <a:noFill/>
        </p:spPr>
        <p:txBody>
          <a:bodyPr wrap="square" lIns="203200" tIns="50800" rIns="203200" bIns="50800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3600" b="1" dirty="0">
                <a:solidFill>
                  <a:srgbClr val="2D7FE4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 值得吗？</a:t>
            </a:r>
            <a:endParaRPr lang="en-US" sz="3600" b="1" dirty="0">
              <a:solidFill>
                <a:srgbClr val="2D7FE4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7" grpId="0"/>
      <p:bldP spid="7" grpId="1"/>
      <p:bldP spid="9" grpId="0"/>
      <p:bldP spid="9" grpId="1"/>
      <p:bldP spid="11" grpId="0"/>
      <p:bldP spid="12" grpId="0"/>
      <p:bldP spid="12" grpId="1"/>
      <p:bldP spid="13" grpId="0"/>
      <p:bldP spid="19" grpId="0"/>
      <p:bldP spid="1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8-12:39:34-d2v5s1lnfo2stf9dk1b0.jpg"/>
          <p:cNvPicPr>
            <a:picLocks noChangeAspect="1"/>
          </p:cNvPicPr>
          <p:nvPr/>
        </p:nvPicPr>
        <p:blipFill>
          <a:blip r:embed="rId2"/>
          <a:srcRect l="1013" r="1013"/>
          <a:stretch>
            <a:fillRect/>
          </a:stretch>
        </p:blipFill>
        <p:spPr>
          <a:xfrm>
            <a:off x="0" y="-20320"/>
            <a:ext cx="12192000" cy="68980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878705" y="1683703"/>
            <a:ext cx="4448175" cy="147701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9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第一幕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210685" y="3160395"/>
            <a:ext cx="5509895" cy="18065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48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情的困境与法的裁决</a:t>
            </a:r>
            <a:endParaRPr lang="zh-CN" altLang="en-US" sz="48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pic>
        <p:nvPicPr>
          <p:cNvPr id="5" name="Image 1" descr="https://kimi-img.moonshot.cn/pub/slides/slides_tmpl/image/25-09-08-12:39:32-d2v5s15nfo2stf9dk1a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97300"/>
            <a:ext cx="5143500" cy="30607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495" y="752475"/>
            <a:ext cx="5436870" cy="38779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56020" y="142240"/>
            <a:ext cx="5382260" cy="1530350"/>
          </a:xfrm>
          <a:prstGeom prst="rect">
            <a:avLst/>
          </a:prstGeom>
          <a:solidFill>
            <a:srgbClr val="FFFF00"/>
          </a:solidFill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常州市车辆违停的罚款金额一般为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元至</a:t>
            </a: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</a:t>
            </a:r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，具体取决于违停情况和驾驶人是否在场。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‌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核心罚款范围是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20-200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‌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，驾驶人现场可能被警告或罚款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元，不在场或拒绝驶离则罚款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元，严重妨碍交通时罚款可达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2000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‌‌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60465" y="1672590"/>
            <a:ext cx="5361305" cy="50158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marL="0" indent="0" algn="l">
              <a:spcBef>
                <a:spcPct val="0"/>
              </a:spcBef>
              <a:spcAft>
                <a:spcPct val="0"/>
              </a:spcAft>
            </a:pPr>
            <a:r>
              <a:rPr lang="zh-CN" altLang="en-US" sz="1600" b="0" i="0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</a:rPr>
              <a:t>《常州市机动车停车设施管理办法》第三十条</a:t>
            </a:r>
            <a:r>
              <a:rPr lang="en-US" altLang="zh-CN" sz="1600" b="0" i="0">
                <a:solidFill>
                  <a:srgbClr val="333333"/>
                </a:solidFill>
                <a:latin typeface="仿宋" panose="02010609060101010101" charset="-122"/>
                <a:ea typeface="仿宋" panose="02010609060101010101" charset="-122"/>
              </a:rPr>
              <a:t>  </a:t>
            </a:r>
            <a:r>
              <a:rPr lang="zh-CN" altLang="en-US" sz="1600" b="0" i="0">
                <a:solidFill>
                  <a:srgbClr val="333333"/>
                </a:solidFill>
                <a:latin typeface="仿宋" panose="02010609060101010101" charset="-122"/>
                <a:ea typeface="仿宋" panose="02010609060101010101" charset="-122"/>
              </a:rPr>
              <a:t>道路停车泊位实行总量控制，与区域停车资源供求状况、车辆通行条件和道路承载能力相适应。</a:t>
            </a:r>
            <a:endParaRPr lang="zh-CN" altLang="en-US" sz="1600" b="0" i="0">
              <a:solidFill>
                <a:srgbClr val="333333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marL="0" indent="0" algn="l"/>
            <a:r>
              <a:rPr lang="zh-CN" altLang="en-US" sz="1600" b="0" i="0">
                <a:solidFill>
                  <a:srgbClr val="333333"/>
                </a:solidFill>
                <a:latin typeface="仿宋" panose="02010609060101010101" charset="-122"/>
                <a:ea typeface="仿宋" panose="02010609060101010101" charset="-122"/>
              </a:rPr>
              <a:t>　　施划道路停车泊位，应当符合国家相关设置规范，设置统一的路内停车标志、标线，明示停车类型、准停时段、收费标准等，不得影响道路交通安全和畅通。</a:t>
            </a:r>
            <a:endParaRPr lang="zh-CN" altLang="en-US" sz="1600" b="0" i="0">
              <a:solidFill>
                <a:srgbClr val="333333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marL="0" indent="0" algn="l"/>
            <a:r>
              <a:rPr lang="zh-CN" altLang="en-US" sz="1600" b="0" i="0">
                <a:solidFill>
                  <a:srgbClr val="333333"/>
                </a:solidFill>
                <a:latin typeface="仿宋" panose="02010609060101010101" charset="-122"/>
                <a:ea typeface="仿宋" panose="02010609060101010101" charset="-122"/>
              </a:rPr>
              <a:t>　　</a:t>
            </a:r>
            <a:r>
              <a:rPr lang="zh-CN" altLang="en-US" sz="1600" b="1" i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禁止</a:t>
            </a:r>
            <a:r>
              <a:rPr lang="zh-CN" altLang="en-US" sz="1600" b="0" i="0">
                <a:solidFill>
                  <a:srgbClr val="333333"/>
                </a:solidFill>
                <a:latin typeface="仿宋" panose="02010609060101010101" charset="-122"/>
                <a:ea typeface="仿宋" panose="02010609060101010101" charset="-122"/>
              </a:rPr>
              <a:t>在以下区域和路段施划道路停车泊位：</a:t>
            </a:r>
            <a:endParaRPr lang="zh-CN" altLang="en-US" sz="1600" b="0" i="0">
              <a:solidFill>
                <a:srgbClr val="333333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marL="0" indent="0" algn="l"/>
            <a:r>
              <a:rPr lang="zh-CN" altLang="en-US" sz="1600" b="0" i="0">
                <a:solidFill>
                  <a:srgbClr val="333333"/>
                </a:solidFill>
                <a:latin typeface="仿宋" panose="02010609060101010101" charset="-122"/>
                <a:ea typeface="仿宋" panose="02010609060101010101" charset="-122"/>
              </a:rPr>
              <a:t>　　（一）快速路、主干路的主道；</a:t>
            </a:r>
            <a:endParaRPr lang="zh-CN" altLang="en-US" sz="1600" b="0" i="0">
              <a:solidFill>
                <a:srgbClr val="333333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marL="0" indent="0" algn="l"/>
            <a:r>
              <a:rPr lang="zh-CN" altLang="en-US" sz="1600" b="0" i="0">
                <a:solidFill>
                  <a:srgbClr val="333333"/>
                </a:solidFill>
                <a:latin typeface="仿宋" panose="02010609060101010101" charset="-122"/>
                <a:ea typeface="仿宋" panose="02010609060101010101" charset="-122"/>
              </a:rPr>
              <a:t>　　（二）消防车通道、无障碍设施通道、公交专用通道、人行横道、盲道；</a:t>
            </a:r>
            <a:endParaRPr lang="zh-CN" altLang="en-US" sz="1600" b="0" i="0">
              <a:solidFill>
                <a:srgbClr val="333333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marL="0" indent="0" algn="l"/>
            <a:r>
              <a:rPr lang="zh-CN" altLang="en-US" sz="1600" b="0" i="0">
                <a:solidFill>
                  <a:srgbClr val="333333"/>
                </a:solidFill>
                <a:latin typeface="仿宋" panose="02010609060101010101" charset="-122"/>
                <a:ea typeface="仿宋" panose="02010609060101010101" charset="-122"/>
              </a:rPr>
              <a:t>　　（三）交叉路口、铁路道口、急弯路、宽度不足四米的窄路、桥梁、陡坡、隧道以及距离上述地点五十米以内的路段；</a:t>
            </a:r>
            <a:endParaRPr lang="zh-CN" altLang="en-US" sz="1600" b="0" i="0">
              <a:solidFill>
                <a:srgbClr val="333333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marL="0" indent="0" algn="l"/>
            <a:r>
              <a:rPr lang="zh-CN" altLang="en-US" sz="1600" b="0" i="0">
                <a:solidFill>
                  <a:srgbClr val="333333"/>
                </a:solidFill>
                <a:latin typeface="仿宋" panose="02010609060101010101" charset="-122"/>
                <a:ea typeface="仿宋" panose="02010609060101010101" charset="-122"/>
              </a:rPr>
              <a:t>　　（四）公共汽车站、急救站、加油站、消火栓或者消防救援队（站）门前以及距离上述地点三十米以内的路段；</a:t>
            </a:r>
            <a:endParaRPr lang="zh-CN" altLang="en-US" sz="1600" b="0" i="0">
              <a:solidFill>
                <a:srgbClr val="333333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marL="0" indent="0" algn="l"/>
            <a:r>
              <a:rPr lang="zh-CN" altLang="en-US" sz="1600" b="0" i="0">
                <a:solidFill>
                  <a:srgbClr val="333333"/>
                </a:solidFill>
                <a:latin typeface="仿宋" panose="02010609060101010101" charset="-122"/>
                <a:ea typeface="仿宋" panose="02010609060101010101" charset="-122"/>
              </a:rPr>
              <a:t>　　（五）水、电、气等各类地下管道工作井及其周边一点五米以内的路段；</a:t>
            </a:r>
            <a:endParaRPr lang="zh-CN" altLang="en-US" sz="1600" b="0" i="0">
              <a:solidFill>
                <a:srgbClr val="333333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marL="0" indent="0" algn="l"/>
            <a:r>
              <a:rPr lang="zh-CN" altLang="en-US" sz="1600" b="0" i="0">
                <a:solidFill>
                  <a:srgbClr val="333333"/>
                </a:solidFill>
                <a:latin typeface="仿宋" panose="02010609060101010101" charset="-122"/>
                <a:ea typeface="仿宋" panose="02010609060101010101" charset="-122"/>
              </a:rPr>
              <a:t>　　（六）学校、幼儿园、医院出入口以及临近的路段；</a:t>
            </a:r>
            <a:endParaRPr lang="zh-CN" altLang="en-US" sz="1600" b="0" i="0">
              <a:solidFill>
                <a:srgbClr val="333333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 marL="0" indent="0" algn="l"/>
            <a:r>
              <a:rPr lang="zh-CN" altLang="en-US" sz="1600" b="0" i="0">
                <a:solidFill>
                  <a:srgbClr val="333333"/>
                </a:solidFill>
                <a:latin typeface="仿宋" panose="02010609060101010101" charset="-122"/>
                <a:ea typeface="仿宋" panose="02010609060101010101" charset="-122"/>
              </a:rPr>
              <a:t>　　（七）法律、法规规定的其他禁止设置道路停车泊位的区域和路段。</a:t>
            </a:r>
            <a:endParaRPr lang="zh-CN" altLang="en-US" sz="1600" b="0" i="0">
              <a:solidFill>
                <a:srgbClr val="333333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9455" y="4935855"/>
            <a:ext cx="474027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这些车辆的行为性质？</a:t>
            </a:r>
            <a:endParaRPr lang="zh-CN" altLang="en-US" sz="2400" dirty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/>
      <p:bldP spid="3" grpId="0" bldLvl="0" animBg="1"/>
      <p:bldP spid="3" grpId="1"/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DIAGRAM_VIRTUALLY_FRAME" val="{&quot;height&quot;:160,&quot;left&quot;:20,&quot;top&quot;:192,&quot;width&quot;:920}"/>
</p:tagLst>
</file>

<file path=ppt/tags/tag11.xml><?xml version="1.0" encoding="utf-8"?>
<p:tagLst xmlns:p="http://schemas.openxmlformats.org/presentationml/2006/main">
  <p:tag name="KSO_WM_DIAGRAM_VIRTUALLY_FRAME" val="{&quot;height&quot;:160,&quot;left&quot;:20,&quot;top&quot;:192,&quot;width&quot;:920}"/>
</p:tagLst>
</file>

<file path=ppt/tags/tag12.xml><?xml version="1.0" encoding="utf-8"?>
<p:tagLst xmlns:p="http://schemas.openxmlformats.org/presentationml/2006/main">
  <p:tag name="KSO_WM_DIAGRAM_VIRTUALLY_FRAME" val="{&quot;height&quot;:160,&quot;left&quot;:20,&quot;top&quot;:192,&quot;width&quot;:920}"/>
</p:tagLst>
</file>

<file path=ppt/tags/tag13.xml><?xml version="1.0" encoding="utf-8"?>
<p:tagLst xmlns:p="http://schemas.openxmlformats.org/presentationml/2006/main">
  <p:tag name="KSO_WM_DIAGRAM_VIRTUALLY_FRAME" val="{&quot;height&quot;:160,&quot;left&quot;:20,&quot;top&quot;:192,&quot;width&quot;:920}"/>
</p:tagLst>
</file>

<file path=ppt/tags/tag14.xml><?xml version="1.0" encoding="utf-8"?>
<p:tagLst xmlns:p="http://schemas.openxmlformats.org/presentationml/2006/main">
  <p:tag name="KSO_WM_DIAGRAM_VIRTUALLY_FRAME" val="{&quot;height&quot;:160,&quot;left&quot;:20,&quot;top&quot;:192,&quot;width&quot;:920}"/>
</p:tagLst>
</file>

<file path=ppt/tags/tag15.xml><?xml version="1.0" encoding="utf-8"?>
<p:tagLst xmlns:p="http://schemas.openxmlformats.org/presentationml/2006/main">
  <p:tag name="KSO_WM_DIAGRAM_VIRTUALLY_FRAME" val="{&quot;height&quot;:160,&quot;left&quot;:20,&quot;top&quot;:192,&quot;width&quot;:920}"/>
</p:tagLst>
</file>

<file path=ppt/tags/tag16.xml><?xml version="1.0" encoding="utf-8"?>
<p:tagLst xmlns:p="http://schemas.openxmlformats.org/presentationml/2006/main">
  <p:tag name="KSO_WM_DIAGRAM_VIRTUALLY_FRAME" val="{&quot;height&quot;:160,&quot;left&quot;:20,&quot;top&quot;:192,&quot;width&quot;:920}"/>
</p:tagLst>
</file>

<file path=ppt/tags/tag17.xml><?xml version="1.0" encoding="utf-8"?>
<p:tagLst xmlns:p="http://schemas.openxmlformats.org/presentationml/2006/main">
  <p:tag name="KSO_WM_DIAGRAM_VIRTUALLY_FRAME" val="{&quot;height&quot;:160,&quot;left&quot;:20,&quot;top&quot;:192,&quot;width&quot;:920}"/>
</p:tagLst>
</file>

<file path=ppt/tags/tag18.xml><?xml version="1.0" encoding="utf-8"?>
<p:tagLst xmlns:p="http://schemas.openxmlformats.org/presentationml/2006/main">
  <p:tag name="KSO_WM_DIAGRAM_VIRTUALLY_FRAME" val="{&quot;height&quot;:160,&quot;left&quot;:20,&quot;top&quot;:192,&quot;width&quot;:920}"/>
</p:tagLst>
</file>

<file path=ppt/tags/tag19.xml><?xml version="1.0" encoding="utf-8"?>
<p:tagLst xmlns:p="http://schemas.openxmlformats.org/presentationml/2006/main">
  <p:tag name="KSO_WM_DIAGRAM_VIRTUALLY_FRAME" val="{&quot;height&quot;:160,&quot;left&quot;:20,&quot;top&quot;:192,&quot;width&quot;:920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DIAGRAM_VIRTUALLY_FRAME" val="{&quot;height&quot;:160,&quot;left&quot;:20,&quot;top&quot;:192,&quot;width&quot;:920}"/>
</p:tagLst>
</file>

<file path=ppt/tags/tag21.xml><?xml version="1.0" encoding="utf-8"?>
<p:tagLst xmlns:p="http://schemas.openxmlformats.org/presentationml/2006/main">
  <p:tag name="KSO_WM_DIAGRAM_VIRTUALLY_FRAME" val="{&quot;height&quot;:160,&quot;left&quot;:20,&quot;top&quot;:192,&quot;width&quot;:920}"/>
</p:tagLst>
</file>

<file path=ppt/tags/tag22.xml><?xml version="1.0" encoding="utf-8"?>
<p:tagLst xmlns:p="http://schemas.openxmlformats.org/presentationml/2006/main">
  <p:tag name="KSO_WM_DIAGRAM_VIRTUALLY_FRAME" val="{&quot;height&quot;:60,&quot;left&quot;:20,&quot;top&quot;:308,&quot;width&quot;:355}"/>
</p:tagLst>
</file>

<file path=ppt/tags/tag23.xml><?xml version="1.0" encoding="utf-8"?>
<p:tagLst xmlns:p="http://schemas.openxmlformats.org/presentationml/2006/main">
  <p:tag name="KSO_WM_DIAGRAM_VIRTUALLY_FRAME" val="{&quot;height&quot;:60,&quot;left&quot;:20,&quot;top&quot;:308,&quot;width&quot;:355}"/>
</p:tagLst>
</file>

<file path=ppt/tags/tag24.xml><?xml version="1.0" encoding="utf-8"?>
<p:tagLst xmlns:p="http://schemas.openxmlformats.org/presentationml/2006/main">
  <p:tag name="KSO_WM_DIAGRAM_VIRTUALLY_FRAME" val="{&quot;height&quot;:60,&quot;left&quot;:20,&quot;top&quot;:308,&quot;width&quot;:355}"/>
</p:tagLst>
</file>

<file path=ppt/tags/tag25.xml><?xml version="1.0" encoding="utf-8"?>
<p:tagLst xmlns:p="http://schemas.openxmlformats.org/presentationml/2006/main">
  <p:tag name="KSO_WM_DIAGRAM_VIRTUALLY_FRAME" val="{&quot;height&quot;:60,&quot;left&quot;:20,&quot;top&quot;:308,&quot;width&quot;:355}"/>
</p:tagLst>
</file>

<file path=ppt/tags/tag26.xml><?xml version="1.0" encoding="utf-8"?>
<p:tagLst xmlns:p="http://schemas.openxmlformats.org/presentationml/2006/main">
  <p:tag name="KSO_WM_DIAGRAM_VIRTUALLY_FRAME" val="{&quot;height&quot;:320,&quot;left&quot;:20,&quot;top&quot;:160,&quot;width&quot;:916}"/>
</p:tagLst>
</file>

<file path=ppt/tags/tag27.xml><?xml version="1.0" encoding="utf-8"?>
<p:tagLst xmlns:p="http://schemas.openxmlformats.org/presentationml/2006/main">
  <p:tag name="KSO_WM_DIAGRAM_VIRTUALLY_FRAME" val="{&quot;height&quot;:320,&quot;left&quot;:20,&quot;top&quot;:160,&quot;width&quot;:916}"/>
</p:tagLst>
</file>

<file path=ppt/tags/tag28.xml><?xml version="1.0" encoding="utf-8"?>
<p:tagLst xmlns:p="http://schemas.openxmlformats.org/presentationml/2006/main">
  <p:tag name="KSO_WM_DIAGRAM_VIRTUALLY_FRAME" val="{&quot;height&quot;:320,&quot;left&quot;:20,&quot;top&quot;:160,&quot;width&quot;:916}"/>
</p:tagLst>
</file>

<file path=ppt/tags/tag29.xml><?xml version="1.0" encoding="utf-8"?>
<p:tagLst xmlns:p="http://schemas.openxmlformats.org/presentationml/2006/main">
  <p:tag name="KSO_WM_DIAGRAM_VIRTUALLY_FRAME" val="{&quot;height&quot;:320,&quot;left&quot;:20,&quot;top&quot;:160,&quot;width&quot;:916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DIAGRAM_VIRTUALLY_FRAME" val="{&quot;height&quot;:320,&quot;left&quot;:20,&quot;top&quot;:160,&quot;width&quot;:916}"/>
</p:tagLst>
</file>

<file path=ppt/tags/tag31.xml><?xml version="1.0" encoding="utf-8"?>
<p:tagLst xmlns:p="http://schemas.openxmlformats.org/presentationml/2006/main">
  <p:tag name="KSO_WM_DIAGRAM_VIRTUALLY_FRAME" val="{&quot;height&quot;:320,&quot;left&quot;:20,&quot;top&quot;:160,&quot;width&quot;:916}"/>
</p:tagLst>
</file>

<file path=ppt/tags/tag32.xml><?xml version="1.0" encoding="utf-8"?>
<p:tagLst xmlns:p="http://schemas.openxmlformats.org/presentationml/2006/main">
  <p:tag name="KSO_WM_DIAGRAM_VIRTUALLY_FRAME" val="{&quot;height&quot;:320,&quot;left&quot;:20,&quot;top&quot;:160,&quot;width&quot;:916}"/>
</p:tagLst>
</file>

<file path=ppt/tags/tag33.xml><?xml version="1.0" encoding="utf-8"?>
<p:tagLst xmlns:p="http://schemas.openxmlformats.org/presentationml/2006/main">
  <p:tag name="KSO_WM_DIAGRAM_VIRTUALLY_FRAME" val="{&quot;height&quot;:320,&quot;left&quot;:20,&quot;top&quot;:160,&quot;width&quot;:916}"/>
</p:tagLst>
</file>

<file path=ppt/tags/tag34.xml><?xml version="1.0" encoding="utf-8"?>
<p:tagLst xmlns:p="http://schemas.openxmlformats.org/presentationml/2006/main">
  <p:tag name="KSO_WM_DIAGRAM_VIRTUALLY_FRAME" val="{&quot;height&quot;:320,&quot;left&quot;:20,&quot;top&quot;:160,&quot;width&quot;:916}"/>
</p:tagLst>
</file>

<file path=ppt/tags/tag35.xml><?xml version="1.0" encoding="utf-8"?>
<p:tagLst xmlns:p="http://schemas.openxmlformats.org/presentationml/2006/main">
  <p:tag name="KSO_WM_DIAGRAM_VIRTUALLY_FRAME" val="{&quot;height&quot;:320,&quot;left&quot;:20,&quot;top&quot;:160,&quot;width&quot;:916}"/>
</p:tagLst>
</file>

<file path=ppt/tags/tag36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600*5400*0*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7.xml><?xml version="1.0" encoding="utf-8"?>
<p:tagLst xmlns:p="http://schemas.openxmlformats.org/presentationml/2006/main">
  <p:tag name="KSO_WM_DIAGRAM_VIRTUALLY_FRAME" val="{&quot;height&quot;:471.35,&quot;left&quot;:348,&quot;top&quot;:20,&quot;width&quot;:592}"/>
</p:tagLst>
</file>

<file path=ppt/tags/tag38.xml><?xml version="1.0" encoding="utf-8"?>
<p:tagLst xmlns:p="http://schemas.openxmlformats.org/presentationml/2006/main">
  <p:tag name="KSO_WM_DIAGRAM_VIRTUALLY_FRAME" val="{&quot;height&quot;:471.35,&quot;left&quot;:348,&quot;top&quot;:20,&quot;width&quot;:592}"/>
</p:tagLst>
</file>

<file path=ppt/tags/tag39.xml><?xml version="1.0" encoding="utf-8"?>
<p:tagLst xmlns:p="http://schemas.openxmlformats.org/presentationml/2006/main">
  <p:tag name="KSO_WM_DIAGRAM_VIRTUALLY_FRAME" val="{&quot;height&quot;:471.35,&quot;left&quot;:348,&quot;top&quot;:20,&quot;width&quot;:592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DIAGRAM_VIRTUALLY_FRAME" val="{&quot;height&quot;:471.35,&quot;left&quot;:348,&quot;top&quot;:20,&quot;width&quot;:592}"/>
</p:tagLst>
</file>

<file path=ppt/tags/tag41.xml><?xml version="1.0" encoding="utf-8"?>
<p:tagLst xmlns:p="http://schemas.openxmlformats.org/presentationml/2006/main">
  <p:tag name="KSO_WM_DIAGRAM_VIRTUALLY_FRAME" val="{&quot;height&quot;:471.35,&quot;left&quot;:348,&quot;top&quot;:20,&quot;width&quot;:592}"/>
</p:tagLst>
</file>

<file path=ppt/tags/tag42.xml><?xml version="1.0" encoding="utf-8"?>
<p:tagLst xmlns:p="http://schemas.openxmlformats.org/presentationml/2006/main">
  <p:tag name="KSO_WM_DIAGRAM_VIRTUALLY_FRAME" val="{&quot;height&quot;:471.35,&quot;left&quot;:348,&quot;top&quot;:20,&quot;width&quot;:592}"/>
</p:tagLst>
</file>

<file path=ppt/tags/tag43.xml><?xml version="1.0" encoding="utf-8"?>
<p:tagLst xmlns:p="http://schemas.openxmlformats.org/presentationml/2006/main">
  <p:tag name="KSO_WM_DIAGRAM_VIRTUALLY_FRAME" val="{&quot;height&quot;:471.35,&quot;left&quot;:348,&quot;top&quot;:20,&quot;width&quot;:592}"/>
</p:tagLst>
</file>

<file path=ppt/tags/tag44.xml><?xml version="1.0" encoding="utf-8"?>
<p:tagLst xmlns:p="http://schemas.openxmlformats.org/presentationml/2006/main">
  <p:tag name="KSO_WM_DIAGRAM_VIRTUALLY_FRAME" val="{&quot;height&quot;:471.35,&quot;left&quot;:348,&quot;top&quot;:20,&quot;width&quot;:592}"/>
</p:tagLst>
</file>

<file path=ppt/tags/tag45.xml><?xml version="1.0" encoding="utf-8"?>
<p:tagLst xmlns:p="http://schemas.openxmlformats.org/presentationml/2006/main">
  <p:tag name="KSO_WM_DIAGRAM_VIRTUALLY_FRAME" val="{&quot;height&quot;:471.35,&quot;left&quot;:348,&quot;top&quot;:20,&quot;width&quot;:592}"/>
</p:tagLst>
</file>

<file path=ppt/tags/tag46.xml><?xml version="1.0" encoding="utf-8"?>
<p:tagLst xmlns:p="http://schemas.openxmlformats.org/presentationml/2006/main">
  <p:tag name="KSO_WM_DIAGRAM_VIRTUALLY_FRAME" val="{&quot;height&quot;:471.35,&quot;left&quot;:348,&quot;top&quot;:20,&quot;width&quot;:592}"/>
</p:tagLst>
</file>

<file path=ppt/tags/tag47.xml><?xml version="1.0" encoding="utf-8"?>
<p:tagLst xmlns:p="http://schemas.openxmlformats.org/presentationml/2006/main">
  <p:tag name="KSO_WM_DIAGRAM_VIRTUALLY_FRAME" val="{&quot;height&quot;:471.35,&quot;left&quot;:348,&quot;top&quot;:20,&quot;width&quot;:592}"/>
</p:tagLst>
</file>

<file path=ppt/tags/tag48.xml><?xml version="1.0" encoding="utf-8"?>
<p:tagLst xmlns:p="http://schemas.openxmlformats.org/presentationml/2006/main">
  <p:tag name="KSO_WM_DIAGRAM_VIRTUALLY_FRAME" val="{&quot;height&quot;:471.35,&quot;left&quot;:348,&quot;top&quot;:20,&quot;width&quot;:592}"/>
</p:tagLst>
</file>

<file path=ppt/tags/tag49.xml><?xml version="1.0" encoding="utf-8"?>
<p:tagLst xmlns:p="http://schemas.openxmlformats.org/presentationml/2006/main">
  <p:tag name="KSO_WM_DIAGRAM_VIRTUALLY_FRAME" val="{&quot;height&quot;:471.35,&quot;left&quot;:348,&quot;top&quot;:20,&quot;width&quot;:592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DIAGRAM_VIRTUALLY_FRAME" val="{&quot;height&quot;:471.35,&quot;left&quot;:348,&quot;top&quot;:20,&quot;width&quot;:592}"/>
</p:tagLst>
</file>

<file path=ppt/tags/tag51.xml><?xml version="1.0" encoding="utf-8"?>
<p:tagLst xmlns:p="http://schemas.openxmlformats.org/presentationml/2006/main">
  <p:tag name="KSO_WM_DIAGRAM_VIRTUALLY_FRAME" val="{&quot;height&quot;:373.75,&quot;left&quot;:20,&quot;top&quot;:146.25,&quot;width&quot;:944}"/>
</p:tagLst>
</file>

<file path=ppt/tags/tag52.xml><?xml version="1.0" encoding="utf-8"?>
<p:tagLst xmlns:p="http://schemas.openxmlformats.org/presentationml/2006/main">
  <p:tag name="KSO_WM_DIAGRAM_VIRTUALLY_FRAME" val="{&quot;height&quot;:373.75,&quot;left&quot;:20,&quot;top&quot;:146.25,&quot;width&quot;:944}"/>
</p:tagLst>
</file>

<file path=ppt/tags/tag53.xml><?xml version="1.0" encoding="utf-8"?>
<p:tagLst xmlns:p="http://schemas.openxmlformats.org/presentationml/2006/main">
  <p:tag name="KSO_WM_DIAGRAM_VIRTUALLY_FRAME" val="{&quot;height&quot;:373.75,&quot;left&quot;:20,&quot;top&quot;:146.25,&quot;width&quot;:944}"/>
</p:tagLst>
</file>

<file path=ppt/tags/tag54.xml><?xml version="1.0" encoding="utf-8"?>
<p:tagLst xmlns:p="http://schemas.openxmlformats.org/presentationml/2006/main">
  <p:tag name="KSO_WM_DIAGRAM_VIRTUALLY_FRAME" val="{&quot;height&quot;:373.75,&quot;left&quot;:20,&quot;top&quot;:146.25,&quot;width&quot;:944}"/>
</p:tagLst>
</file>

<file path=ppt/tags/tag55.xml><?xml version="1.0" encoding="utf-8"?>
<p:tagLst xmlns:p="http://schemas.openxmlformats.org/presentationml/2006/main">
  <p:tag name="KSO_WM_DIAGRAM_VIRTUALLY_FRAME" val="{&quot;height&quot;:373.75,&quot;left&quot;:20,&quot;top&quot;:146.25,&quot;width&quot;:944}"/>
</p:tagLst>
</file>

<file path=ppt/tags/tag56.xml><?xml version="1.0" encoding="utf-8"?>
<p:tagLst xmlns:p="http://schemas.openxmlformats.org/presentationml/2006/main">
  <p:tag name="KSO_WM_DIAGRAM_VIRTUALLY_FRAME" val="{&quot;height&quot;:373.75,&quot;left&quot;:20,&quot;top&quot;:146.25,&quot;width&quot;:944}"/>
</p:tagLst>
</file>

<file path=ppt/tags/tag57.xml><?xml version="1.0" encoding="utf-8"?>
<p:tagLst xmlns:p="http://schemas.openxmlformats.org/presentationml/2006/main">
  <p:tag name="KSO_WM_DIAGRAM_VIRTUALLY_FRAME" val="{&quot;height&quot;:373.75,&quot;left&quot;:20,&quot;top&quot;:146.25,&quot;width&quot;:944}"/>
</p:tagLst>
</file>

<file path=ppt/tags/tag58.xml><?xml version="1.0" encoding="utf-8"?>
<p:tagLst xmlns:p="http://schemas.openxmlformats.org/presentationml/2006/main">
  <p:tag name="KSO_WM_DIAGRAM_VIRTUALLY_FRAME" val="{&quot;height&quot;:373.75,&quot;left&quot;:20,&quot;top&quot;:146.25,&quot;width&quot;:944}"/>
</p:tagLst>
</file>

<file path=ppt/tags/tag59.xml><?xml version="1.0" encoding="utf-8"?>
<p:tagLst xmlns:p="http://schemas.openxmlformats.org/presentationml/2006/main">
  <p:tag name="KSO_WM_DIAGRAM_VIRTUALLY_FRAME" val="{&quot;height&quot;:373.75,&quot;left&quot;:20,&quot;top&quot;:146.25,&quot;width&quot;:944}"/>
</p:tagLst>
</file>

<file path=ppt/tags/tag6.xml><?xml version="1.0" encoding="utf-8"?>
<p:tagLst xmlns:p="http://schemas.openxmlformats.org/presentationml/2006/main">
  <p:tag name="KSO_WM_DIAGRAM_VIRTUALLY_FRAME" val="{&quot;height&quot;:43.25,&quot;left&quot;:282.1,&quot;top&quot;:350.55,&quot;width&quot;:411.45}"/>
</p:tagLst>
</file>

<file path=ppt/tags/tag60.xml><?xml version="1.0" encoding="utf-8"?>
<p:tagLst xmlns:p="http://schemas.openxmlformats.org/presentationml/2006/main">
  <p:tag name="KSO_WM_DIAGRAM_VIRTUALLY_FRAME" val="{&quot;height&quot;:373.75,&quot;left&quot;:20,&quot;top&quot;:146.25,&quot;width&quot;:944}"/>
</p:tagLst>
</file>

<file path=ppt/tags/tag61.xml><?xml version="1.0" encoding="utf-8"?>
<p:tagLst xmlns:p="http://schemas.openxmlformats.org/presentationml/2006/main">
  <p:tag name="KSO_WM_DIAGRAM_VIRTUALLY_FRAME" val="{&quot;height&quot;:168,&quot;left&quot;:476,&quot;top&quot;:236,&quot;width&quot;:464}"/>
</p:tagLst>
</file>

<file path=ppt/tags/tag62.xml><?xml version="1.0" encoding="utf-8"?>
<p:tagLst xmlns:p="http://schemas.openxmlformats.org/presentationml/2006/main">
  <p:tag name="KSO_WM_DIAGRAM_VIRTUALLY_FRAME" val="{&quot;height&quot;:168,&quot;left&quot;:476,&quot;top&quot;:236,&quot;width&quot;:464}"/>
</p:tagLst>
</file>

<file path=ppt/tags/tag63.xml><?xml version="1.0" encoding="utf-8"?>
<p:tagLst xmlns:p="http://schemas.openxmlformats.org/presentationml/2006/main">
  <p:tag name="KSO_WM_DIAGRAM_VIRTUALLY_FRAME" val="{&quot;height&quot;:168,&quot;left&quot;:476,&quot;top&quot;:236,&quot;width&quot;:464}"/>
</p:tagLst>
</file>

<file path=ppt/tags/tag64.xml><?xml version="1.0" encoding="utf-8"?>
<p:tagLst xmlns:p="http://schemas.openxmlformats.org/presentationml/2006/main">
  <p:tag name="KSO_WM_DIAGRAM_VIRTUALLY_FRAME" val="{&quot;height&quot;:168,&quot;left&quot;:476,&quot;top&quot;:236,&quot;width&quot;:464}"/>
</p:tagLst>
</file>

<file path=ppt/tags/tag65.xml><?xml version="1.0" encoding="utf-8"?>
<p:tagLst xmlns:p="http://schemas.openxmlformats.org/presentationml/2006/main">
  <p:tag name="KSO_WM_DIAGRAM_VIRTUALLY_FRAME" val="{&quot;height&quot;:168,&quot;left&quot;:476,&quot;top&quot;:236,&quot;width&quot;:464}"/>
</p:tagLst>
</file>

<file path=ppt/tags/tag66.xml><?xml version="1.0" encoding="utf-8"?>
<p:tagLst xmlns:p="http://schemas.openxmlformats.org/presentationml/2006/main">
  <p:tag name="KSO_WM_DIAGRAM_VIRTUALLY_FRAME" val="{&quot;height&quot;:168,&quot;left&quot;:476,&quot;top&quot;:236,&quot;width&quot;:464}"/>
</p:tagLst>
</file>

<file path=ppt/tags/tag67.xml><?xml version="1.0" encoding="utf-8"?>
<p:tagLst xmlns:p="http://schemas.openxmlformats.org/presentationml/2006/main">
  <p:tag name="KSO_WM_DIAGRAM_VIRTUALLY_FRAME" val="{&quot;height&quot;:168,&quot;left&quot;:476,&quot;top&quot;:236,&quot;width&quot;:464}"/>
</p:tagLst>
</file>

<file path=ppt/tags/tag68.xml><?xml version="1.0" encoding="utf-8"?>
<p:tagLst xmlns:p="http://schemas.openxmlformats.org/presentationml/2006/main">
  <p:tag name="KSO_WM_DIAGRAM_VIRTUALLY_FRAME" val="{&quot;height&quot;:168,&quot;left&quot;:476,&quot;top&quot;:236,&quot;width&quot;:464}"/>
</p:tagLst>
</file>

<file path=ppt/tags/tag69.xml><?xml version="1.0" encoding="utf-8"?>
<p:tagLst xmlns:p="http://schemas.openxmlformats.org/presentationml/2006/main">
  <p:tag name="KSO_WM_DIAGRAM_VIRTUALLY_FRAME" val="{&quot;height&quot;:168,&quot;left&quot;:476,&quot;top&quot;:236,&quot;width&quot;:464}"/>
</p:tagLst>
</file>

<file path=ppt/tags/tag7.xml><?xml version="1.0" encoding="utf-8"?>
<p:tagLst xmlns:p="http://schemas.openxmlformats.org/presentationml/2006/main">
  <p:tag name="KSO_WM_DIAGRAM_VIRTUALLY_FRAME" val="{&quot;height&quot;:43.25,&quot;left&quot;:282.1,&quot;top&quot;:350.55,&quot;width&quot;:411.45}"/>
</p:tagLst>
</file>

<file path=ppt/tags/tag70.xml><?xml version="1.0" encoding="utf-8"?>
<p:tagLst xmlns:p="http://schemas.openxmlformats.org/presentationml/2006/main">
  <p:tag name="KSO_WM_DIAGRAM_VIRTUALLY_FRAME" val="{&quot;height&quot;:95.9,&quot;left&quot;:143.45,&quot;top&quot;:342.8,&quot;width&quot;:214.65}"/>
</p:tagLst>
</file>

<file path=ppt/tags/tag71.xml><?xml version="1.0" encoding="utf-8"?>
<p:tagLst xmlns:p="http://schemas.openxmlformats.org/presentationml/2006/main">
  <p:tag name="KSO_WM_DIAGRAM_VIRTUALLY_FRAME" val="{&quot;height&quot;:95.9,&quot;left&quot;:143.45,&quot;top&quot;:342.8,&quot;width&quot;:214.65}"/>
</p:tagLst>
</file>

<file path=ppt/tags/tag8.xml><?xml version="1.0" encoding="utf-8"?>
<p:tagLst xmlns:p="http://schemas.openxmlformats.org/presentationml/2006/main">
  <p:tag name="KSO_WM_DIAGRAM_VIRTUALLY_FRAME" val="{&quot;height&quot;:43.25,&quot;left&quot;:282.1,&quot;top&quot;:350.55,&quot;width&quot;:411.45}"/>
</p:tagLst>
</file>

<file path=ppt/tags/tag9.xml><?xml version="1.0" encoding="utf-8"?>
<p:tagLst xmlns:p="http://schemas.openxmlformats.org/presentationml/2006/main">
  <p:tag name="KSO_WM_DIAGRAM_VIRTUALLY_FRAME" val="{&quot;height&quot;:43.25,&quot;left&quot;:282.1,&quot;top&quot;:350.55,&quot;width&quot;:411.45}"/>
</p:tagLst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Theme">
  <a:themeElements>
    <a:clrScheme name="Custom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2759</Words>
  <Application>WPS 演示</Application>
  <PresentationFormat>宽屏</PresentationFormat>
  <Paragraphs>270</Paragraphs>
  <Slides>28</Slides>
  <Notes>26</Notes>
  <HiddenSlides>1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8" baseType="lpstr">
      <vt:lpstr>Arial</vt:lpstr>
      <vt:lpstr>宋体</vt:lpstr>
      <vt:lpstr>Wingdings</vt:lpstr>
      <vt:lpstr>MiSans</vt:lpstr>
      <vt:lpstr>MiSans</vt:lpstr>
      <vt:lpstr>Noto Sans SC</vt:lpstr>
      <vt:lpstr>Noto Sans SC</vt:lpstr>
      <vt:lpstr>黑体</vt:lpstr>
      <vt:lpstr>仿宋</vt:lpstr>
      <vt:lpstr>Calibri</vt:lpstr>
      <vt:lpstr>微软雅黑</vt:lpstr>
      <vt:lpstr>Arial Unicode MS</vt:lpstr>
      <vt:lpstr>等线</vt:lpstr>
      <vt:lpstr>PingFang SC</vt:lpstr>
      <vt:lpstr>Segoe Print</vt:lpstr>
      <vt:lpstr>Calibri Light</vt:lpstr>
      <vt:lpstr>等线 Light</vt:lpstr>
      <vt:lpstr>Microsoft JhengHei UI Light</vt:lpstr>
      <vt:lpstr>Custom Theme</vt:lpstr>
      <vt:lpstr>1_Custom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盲道上的自由课</dc:title>
  <dc:creator>Kimi</dc:creator>
  <dc:subject>盲道上的自由课</dc:subject>
  <cp:lastModifiedBy>啵噜噜</cp:lastModifiedBy>
  <cp:revision>14</cp:revision>
  <dcterms:created xsi:type="dcterms:W3CDTF">2025-10-29T15:48:00Z</dcterms:created>
  <dcterms:modified xsi:type="dcterms:W3CDTF">2025-10-30T02:38:13Z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{"Label":"盲道上的自由课","ContentProducer":"001191110108MACG2KBH8F10000","ProduceID":"d41397le09ndrltrtim0","ReservedCode1":"","ContentPropagator":"001191110108MACG2KBH8F20000","PropagateID":"d41397le09ndrltrtim0","ReservedCode2":""}</vt:lpwstr>
  </property>
  <property fmtid="{D5CDD505-2E9C-101B-9397-08002B2CF9AE}" pid="3" name="ICV">
    <vt:lpwstr>3FD1F2D8C29D416B8ECF4A42F602AE6B_12</vt:lpwstr>
  </property>
  <property fmtid="{D5CDD505-2E9C-101B-9397-08002B2CF9AE}" pid="4" name="KSOProductBuildVer">
    <vt:lpwstr>2052-12.1.0.23125</vt:lpwstr>
  </property>
</Properties>
</file>