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6"/>
  </p:handoutMasterIdLst>
  <p:sldIdLst>
    <p:sldId id="438" r:id="rId3"/>
    <p:sldId id="290" r:id="rId4"/>
    <p:sldId id="430" r:id="rId6"/>
    <p:sldId id="431" r:id="rId7"/>
    <p:sldId id="432" r:id="rId8"/>
    <p:sldId id="439" r:id="rId9"/>
    <p:sldId id="433" r:id="rId10"/>
    <p:sldId id="447" r:id="rId11"/>
    <p:sldId id="440" r:id="rId12"/>
    <p:sldId id="434" r:id="rId13"/>
    <p:sldId id="451" r:id="rId14"/>
    <p:sldId id="435" r:id="rId15"/>
    <p:sldId id="436" r:id="rId16"/>
    <p:sldId id="437" r:id="rId17"/>
    <p:sldId id="448" r:id="rId18"/>
    <p:sldId id="441" r:id="rId19"/>
    <p:sldId id="452" r:id="rId20"/>
    <p:sldId id="453" r:id="rId21"/>
    <p:sldId id="449" r:id="rId22"/>
    <p:sldId id="443" r:id="rId23"/>
    <p:sldId id="444" r:id="rId24"/>
    <p:sldId id="455" r:id="rId25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5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73A32"/>
    <a:srgbClr val="FDFB88"/>
    <a:srgbClr val="0000FF"/>
    <a:srgbClr val="FF00FF"/>
    <a:srgbClr val="00FF00"/>
    <a:srgbClr val="99FFCC"/>
    <a:srgbClr val="6600FF"/>
    <a:srgbClr val="FF99FF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30" autoAdjust="0"/>
    <p:restoredTop sz="94660"/>
  </p:normalViewPr>
  <p:slideViewPr>
    <p:cSldViewPr showGuides="1">
      <p:cViewPr>
        <p:scale>
          <a:sx n="60" d="100"/>
          <a:sy n="60" d="100"/>
        </p:scale>
        <p:origin x="672" y="918"/>
      </p:cViewPr>
      <p:guideLst>
        <p:guide orient="horz" pos="165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FCD3850-DC50-4C19-904A-A12EE909917F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D9F2995-3B75-4773-9DBB-760A9245E7B6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55B4199-C6B3-4769-83B2-FB7EB4CA49A9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状元成才路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115DDA8-0F93-4CF8-BBAD-0218310A6D65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/>
            <a:endParaRPr lang="zh-CN" altLang="en-US" dirty="0"/>
          </a:p>
        </p:txBody>
      </p:sp>
      <p:sp>
        <p:nvSpPr>
          <p:cNvPr id="6148" name="页眉占位符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  <p:sp>
        <p:nvSpPr>
          <p:cNvPr id="6149" name="页脚占位符 4"/>
          <p:cNvSpPr txBox="1">
            <a:spLocks noGrp="1"/>
          </p:cNvSpPr>
          <p:nvPr>
            <p:ph type="ftr" sz="quarte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eaLnBrk="1" hangingPunct="1"/>
            <a:r>
              <a:rPr lang="zh-CN" altLang="en-US" sz="1200" dirty="0"/>
              <a:t>状元成才路</a:t>
            </a:r>
            <a:endParaRPr lang="zh-CN" altLang="en-US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r="2951"/>
          <a:stretch>
            <a:fillRect/>
          </a:stretch>
        </p:blipFill>
        <p:spPr>
          <a:xfrm>
            <a:off x="-3604" y="0"/>
            <a:ext cx="9147604" cy="5143500"/>
          </a:xfrm>
          <a:prstGeom prst="rect">
            <a:avLst/>
          </a:prstGeom>
        </p:spPr>
      </p:pic>
      <p:sp>
        <p:nvSpPr>
          <p:cNvPr id="6" name="矩形 5"/>
          <p:cNvSpPr/>
          <p:nvPr userDrawn="1"/>
        </p:nvSpPr>
        <p:spPr>
          <a:xfrm>
            <a:off x="318411" y="195263"/>
            <a:ext cx="8507178" cy="4752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png"/><Relationship Id="rId3" Type="http://schemas.openxmlformats.org/officeDocument/2006/relationships/tags" Target="../tags/tag3.xml"/><Relationship Id="rId2" Type="http://schemas.microsoft.com/office/2007/relationships/media" Target="../media/media5.mp4"/><Relationship Id="rId1" Type="http://schemas.openxmlformats.org/officeDocument/2006/relationships/video" Target="../media/media5.mp4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6" Type="http://schemas.microsoft.com/office/2007/relationships/media" Target="../media/media1.m4a"/><Relationship Id="rId5" Type="http://schemas.openxmlformats.org/officeDocument/2006/relationships/audio" Target="../media/media1.m4a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2.m4a"/><Relationship Id="rId3" Type="http://schemas.openxmlformats.org/officeDocument/2006/relationships/audio" Target="../media/media2.m4a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microsoft.com/office/2007/relationships/media" Target="../media/media3.m4a"/><Relationship Id="rId3" Type="http://schemas.openxmlformats.org/officeDocument/2006/relationships/audio" Target="../media/media3.m4a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1.png"/><Relationship Id="rId3" Type="http://schemas.openxmlformats.org/officeDocument/2006/relationships/tags" Target="../tags/tag1.xml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946150" y="687705"/>
          <a:ext cx="6962140" cy="3543300"/>
        </p:xfrm>
        <a:graphic>
          <a:graphicData uri="http://schemas.openxmlformats.org/drawingml/2006/table">
            <a:tbl>
              <a:tblPr/>
              <a:tblGrid>
                <a:gridCol w="2144395"/>
                <a:gridCol w="2313305"/>
                <a:gridCol w="2504440"/>
              </a:tblGrid>
              <a:tr h="420370">
                <a:tc>
                  <a:txBody>
                    <a:bodyPr/>
                    <a:p>
                      <a:pPr marL="0" indent="30607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封面关键元素</a:t>
                      </a:r>
                      <a:endParaRPr lang="zh-CN" sz="1600" b="1">
                        <a:solidFill>
                          <a:schemeClr val="tx2">
                            <a:lumMod val="7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r>
                        <a:rPr lang="zh-CN" sz="16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我看到的内容</a:t>
                      </a:r>
                      <a:endParaRPr lang="zh-CN" sz="1600" b="1">
                        <a:solidFill>
                          <a:schemeClr val="tx2">
                            <a:lumMod val="7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 </a:t>
                      </a:r>
                      <a:r>
                        <a:rPr lang="zh-CN" sz="1600" b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我想到的信息</a:t>
                      </a:r>
                      <a:endParaRPr lang="zh-CN" sz="1600" b="1">
                        <a:solidFill>
                          <a:schemeClr val="tx2">
                            <a:lumMod val="75000"/>
                          </a:schemeClr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62100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Calibri" panose="020F0502020204030204"/>
                          <a:ea typeface="宋体" panose="02010600030101010101" pitchFamily="2" charset="-122"/>
                        </a:rPr>
                        <a:t>画的是谁？</a:t>
                      </a:r>
                      <a:endParaRPr lang="zh-CN" sz="1600" b="1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Calibri" panose="020F0502020204030204"/>
                          <a:ea typeface="宋体" panose="02010600030101010101" pitchFamily="2" charset="-122"/>
                        </a:rPr>
                        <a:t>穿的什么？</a:t>
                      </a:r>
                      <a:endParaRPr lang="zh-CN" sz="1600" b="1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Calibri" panose="020F0502020204030204"/>
                          <a:ea typeface="宋体" panose="02010600030101010101" pitchFamily="2" charset="-122"/>
                        </a:rPr>
                        <a:t>做</a:t>
                      </a:r>
                      <a:r>
                        <a:rPr lang="zh-CN" sz="1600" b="1">
                          <a:latin typeface="Calibri" panose="020F0502020204030204"/>
                          <a:ea typeface="宋体" panose="02010600030101010101" pitchFamily="2" charset="-122"/>
                        </a:rPr>
                        <a:t>了什么？</a:t>
                      </a:r>
                      <a:endParaRPr lang="zh-CN" sz="1600" b="1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>
                          <a:latin typeface="Calibri" panose="020F0502020204030204"/>
                          <a:ea typeface="宋体" panose="02010600030101010101" pitchFamily="2" charset="-122"/>
                        </a:rPr>
                        <a:t>（主角形象）</a:t>
                      </a:r>
                      <a:endParaRPr lang="zh-CN" sz="1600" b="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200" b="0">
                        <a:solidFill>
                          <a:srgbClr val="0000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200" b="0">
                        <a:solidFill>
                          <a:srgbClr val="0000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0415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Calibri" panose="020F0502020204030204"/>
                          <a:ea typeface="宋体" panose="02010600030101010101" pitchFamily="2" charset="-122"/>
                        </a:rPr>
                        <a:t>背景里有什么？</a:t>
                      </a:r>
                      <a:endParaRPr lang="zh-CN" sz="1600" b="1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>
                          <a:latin typeface="Calibri" panose="020F0502020204030204"/>
                          <a:ea typeface="宋体" panose="02010600030101010101" pitchFamily="2" charset="-122"/>
                        </a:rPr>
                        <a:t>（场景背景）</a:t>
                      </a:r>
                      <a:endParaRPr lang="zh-CN" sz="1600" b="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200" b="0">
                        <a:solidFill>
                          <a:srgbClr val="0000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200" b="0">
                        <a:solidFill>
                          <a:srgbClr val="0000FF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0415">
                <a:tc>
                  <a:txBody>
                    <a:bodyPr/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1">
                          <a:latin typeface="Calibri" panose="020F0502020204030204"/>
                          <a:ea typeface="宋体" panose="02010600030101010101" pitchFamily="2" charset="-122"/>
                        </a:rPr>
                        <a:t>还有什么文字信息？</a:t>
                      </a:r>
                      <a:endParaRPr lang="zh-CN" sz="1600" b="1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  <a:p>
                      <a:pPr marL="0" indent="0" algn="ctr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600" b="0">
                          <a:latin typeface="Calibri" panose="020F0502020204030204"/>
                          <a:ea typeface="宋体" panose="02010600030101010101" pitchFamily="2" charset="-122"/>
                        </a:rPr>
                        <a:t>（文字信息）</a:t>
                      </a:r>
                      <a:endParaRPr lang="zh-CN" sz="1600" b="0"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altLang="en-US" sz="1200" b="0">
                        <a:solidFill>
                          <a:srgbClr val="C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zh-CN" sz="1200" b="0">
                        <a:solidFill>
                          <a:srgbClr val="C00000"/>
                        </a:solidFill>
                        <a:latin typeface="Calibri" panose="020F0502020204030204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t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晋察冀边区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2430" y="213995"/>
            <a:ext cx="8342630" cy="4656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5650" y="267335"/>
            <a:ext cx="3173730" cy="2027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27031"/>
          <a:stretch>
            <a:fillRect/>
          </a:stretch>
        </p:blipFill>
        <p:spPr>
          <a:xfrm>
            <a:off x="4646295" y="339090"/>
            <a:ext cx="3457575" cy="19538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" y="2499360"/>
            <a:ext cx="3067685" cy="23152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6295" y="2522220"/>
            <a:ext cx="3447415" cy="22599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28040" y="339090"/>
            <a:ext cx="13538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芦花</a:t>
            </a:r>
            <a:endParaRPr lang="zh-CN" altLang="en-US" sz="32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44390" y="340360"/>
            <a:ext cx="14941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笤帚</a:t>
            </a:r>
            <a:endParaRPr lang="zh-CN" altLang="en-US" sz="32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8040" y="4188460"/>
            <a:ext cx="13652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灶膛</a:t>
            </a:r>
            <a:endParaRPr lang="zh-CN" altLang="en-US" sz="32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716145" y="4228465"/>
            <a:ext cx="969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炕</a:t>
            </a:r>
            <a:endParaRPr lang="zh-CN" altLang="en-US" sz="3200" b="1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87450" y="915035"/>
            <a:ext cx="4493895" cy="316928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雨来</a:t>
            </a:r>
            <a:r>
              <a:rPr lang="en-US" altLang="zh-CN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        </a:t>
            </a:r>
            <a:r>
              <a:rPr lang="zh-CN" altLang="en-US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铁头</a:t>
            </a:r>
            <a:r>
              <a:rPr lang="en-US" altLang="zh-CN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      </a:t>
            </a:r>
            <a:endParaRPr lang="en-US" altLang="zh-CN" sz="40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endParaRPr lang="en-US" altLang="zh-CN" sz="40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r>
              <a:rPr lang="zh-CN" altLang="en-US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三钻儿</a:t>
            </a:r>
            <a:r>
              <a:rPr lang="en-US" altLang="zh-CN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     </a:t>
            </a:r>
            <a:r>
              <a:rPr lang="zh-CN" altLang="en-US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二黑</a:t>
            </a:r>
            <a:r>
              <a:rPr lang="en-US" altLang="zh-CN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      </a:t>
            </a:r>
            <a:endParaRPr lang="en-US" altLang="zh-CN" sz="40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endParaRPr lang="en-US" altLang="zh-CN" sz="40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r>
              <a:rPr lang="zh-CN" altLang="en-US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杨大娃</a:t>
            </a:r>
            <a:r>
              <a:rPr lang="en-US" altLang="zh-CN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     </a:t>
            </a:r>
            <a:r>
              <a:rPr lang="zh-CN" altLang="en-US" sz="40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杨二娃</a:t>
            </a:r>
            <a:endParaRPr lang="zh-CN" altLang="en-US" sz="40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2607" t="8748"/>
          <a:stretch>
            <a:fillRect/>
          </a:stretch>
        </p:blipFill>
        <p:spPr>
          <a:xfrm>
            <a:off x="5585460" y="554990"/>
            <a:ext cx="2931795" cy="1651635"/>
          </a:xfrm>
          <a:prstGeom prst="ellips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90" y="2499360"/>
            <a:ext cx="3148330" cy="2160905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83895" y="555625"/>
            <a:ext cx="7722235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800" b="1" dirty="0" smtClean="0">
                <a:ea typeface="方正楷体_GBK" panose="02000000000000000000" charset="-122"/>
                <a:cs typeface="方正楷体_GBK" panose="02000000000000000000" charset="-122"/>
              </a:rPr>
              <a:t>①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“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雨来和铁头，在还乡河的冰上，装着</a:t>
            </a:r>
            <a:r>
              <a:rPr lang="zh-CN" altLang="en-US" sz="2000" b="1" u="sng" dirty="0" smtClean="0">
                <a:solidFill>
                  <a:schemeClr val="tx2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打擦滑</a:t>
            </a:r>
            <a:r>
              <a:rPr lang="zh-CN" altLang="en-US" sz="1800" b="1" dirty="0" smtClean="0">
                <a:solidFill>
                  <a:schemeClr val="tx1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玩儿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。杨二娃、小胖儿、二黑一些小朋友，虽然不该他们站岗，也陪着二人来玩耍。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”</a:t>
            </a:r>
            <a:endParaRPr lang="en-US" altLang="zh-CN" sz="18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endParaRPr lang="zh-CN" altLang="en-US" sz="18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r>
              <a:rPr lang="zh-CN" altLang="en-US" sz="1800" b="1" dirty="0" smtClean="0">
                <a:ea typeface="方正楷体_GBK" panose="02000000000000000000" charset="-122"/>
                <a:cs typeface="方正楷体_GBK" panose="02000000000000000000" charset="-122"/>
              </a:rPr>
              <a:t>②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“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雨来被敌人抓住，正靠着门框思索逃跑的方法，看见每天来交柴送菜的人中有一个人，穿一身</a:t>
            </a:r>
            <a:r>
              <a:rPr lang="zh-CN" altLang="en-US" sz="2000" b="1" u="sng" dirty="0" smtClean="0">
                <a:solidFill>
                  <a:schemeClr val="tx2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油脂麻花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的破棉衣，戴着一顶掉了毛的光板皮帽子，一直压到眼眉上。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” </a:t>
            </a:r>
            <a:endParaRPr lang="zh-CN" altLang="en-US" sz="18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endParaRPr lang="zh-CN" altLang="en-US" sz="18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r>
              <a:rPr lang="zh-CN" altLang="en-US" sz="1800" b="1" dirty="0" smtClean="0">
                <a:ea typeface="方正楷体_GBK" panose="02000000000000000000" charset="-122"/>
                <a:cs typeface="方正楷体_GBK" panose="02000000000000000000" charset="-122"/>
              </a:rPr>
              <a:t>③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扁鼻子军官气得暴跳起来，嗷嗷吼叫：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“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你这是</a:t>
            </a:r>
            <a:r>
              <a:rPr lang="zh-CN" altLang="en-US" sz="2000" b="1" u="sng" dirty="0" smtClean="0">
                <a:solidFill>
                  <a:schemeClr val="tx2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瞎掰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！你这是</a:t>
            </a:r>
            <a:r>
              <a:rPr lang="zh-CN" altLang="en-US" sz="2000" b="1" u="sng" dirty="0" smtClean="0">
                <a:solidFill>
                  <a:schemeClr val="tx2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瞎掰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！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”</a:t>
            </a:r>
            <a:endParaRPr lang="zh-CN" altLang="en-US" sz="18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endParaRPr lang="zh-CN" altLang="en-US" sz="18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r>
              <a:rPr lang="zh-CN" altLang="en-US" sz="2400" dirty="0" smtClean="0">
                <a:ea typeface="方正楷体_GBK" panose="02000000000000000000" charset="-122"/>
                <a:cs typeface="方正楷体_GBK" panose="02000000000000000000" charset="-122"/>
                <a:sym typeface="Wingdings 2" panose="05020102010507070707" charset="0"/>
              </a:rPr>
              <a:t>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“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雨来再一看，小鬼子儿挤着</a:t>
            </a:r>
            <a:r>
              <a:rPr lang="zh-CN" altLang="en-US" sz="2000" b="1" u="sng" dirty="0" smtClean="0">
                <a:solidFill>
                  <a:schemeClr val="tx2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烂糊眼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，这不是于大肚子的小儿子狗不理吗？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”</a:t>
            </a:r>
            <a:endParaRPr lang="zh-CN" altLang="en-US" sz="18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endParaRPr lang="zh-CN" altLang="en-US" sz="18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  <a:p>
            <a:pPr algn="l"/>
            <a:r>
              <a:rPr lang="zh-CN" altLang="en-US" sz="2400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  <a:sym typeface="Wingdings 2" panose="05020102010507070707" charset="0"/>
              </a:rPr>
              <a:t>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“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狗不理爬起来，眨巴着烂糊眼，龇着</a:t>
            </a:r>
            <a:r>
              <a:rPr lang="zh-CN" altLang="en-US" sz="2000" b="1" u="sng" dirty="0" smtClean="0">
                <a:solidFill>
                  <a:schemeClr val="tx2"/>
                </a:solidFill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豁牙子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，伸着脖子，对雨来点点头，哼着鼻子，说：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‘</a:t>
            </a:r>
            <a:r>
              <a:rPr lang="zh-CN" altLang="en-US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好小子！</a:t>
            </a:r>
            <a:r>
              <a:rPr lang="en-US" altLang="zh-CN" sz="1800" b="1" dirty="0" smtClean="0">
                <a:latin typeface="方正楷体_GBK" panose="02000000000000000000" charset="-122"/>
                <a:ea typeface="方正楷体_GBK" panose="02000000000000000000" charset="-122"/>
                <a:cs typeface="方正楷体_GBK" panose="02000000000000000000" charset="-122"/>
              </a:rPr>
              <a:t>’”</a:t>
            </a:r>
            <a:endParaRPr lang="zh-CN" altLang="en-US" sz="1800" b="1" dirty="0" smtClean="0">
              <a:latin typeface="方正楷体_GBK" panose="02000000000000000000" charset="-122"/>
              <a:ea typeface="方正楷体_GBK" panose="02000000000000000000" charset="-122"/>
              <a:cs typeface="方正楷体_GBK" panose="020000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1097" t="33198" r="14315" b="6605"/>
          <a:stretch>
            <a:fillRect/>
          </a:stretch>
        </p:blipFill>
        <p:spPr>
          <a:xfrm>
            <a:off x="611505" y="340360"/>
            <a:ext cx="3384550" cy="4332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7479" t="9396" r="3789" b="7989"/>
          <a:stretch>
            <a:fillRect/>
          </a:stretch>
        </p:blipFill>
        <p:spPr>
          <a:xfrm>
            <a:off x="3059430" y="340360"/>
            <a:ext cx="3580130" cy="4378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15870"/>
          <a:stretch>
            <a:fillRect/>
          </a:stretch>
        </p:blipFill>
        <p:spPr>
          <a:xfrm>
            <a:off x="5652135" y="407670"/>
            <a:ext cx="2879725" cy="4243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1097" t="33198" r="14315" b="6605"/>
          <a:stretch>
            <a:fillRect/>
          </a:stretch>
        </p:blipFill>
        <p:spPr>
          <a:xfrm>
            <a:off x="611505" y="340360"/>
            <a:ext cx="3384550" cy="4332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7479" t="9396" r="3789" b="7989"/>
          <a:stretch>
            <a:fillRect/>
          </a:stretch>
        </p:blipFill>
        <p:spPr>
          <a:xfrm>
            <a:off x="3059430" y="340360"/>
            <a:ext cx="3580130" cy="4378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15870"/>
          <a:stretch>
            <a:fillRect/>
          </a:stretch>
        </p:blipFill>
        <p:spPr>
          <a:xfrm>
            <a:off x="5652135" y="407670"/>
            <a:ext cx="2879725" cy="424370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539750" y="627380"/>
            <a:ext cx="1225550" cy="330200"/>
          </a:xfrm>
          <a:prstGeom prst="roundRect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13156" t="44395" r="3952" b="3802"/>
          <a:stretch>
            <a:fillRect/>
          </a:stretch>
        </p:blipFill>
        <p:spPr>
          <a:xfrm>
            <a:off x="395605" y="699770"/>
            <a:ext cx="2587625" cy="35464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9641" t="47198" b="9407"/>
          <a:stretch>
            <a:fillRect/>
          </a:stretch>
        </p:blipFill>
        <p:spPr>
          <a:xfrm>
            <a:off x="3021965" y="1059815"/>
            <a:ext cx="2785110" cy="29679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45802" r="15890" b="5198"/>
          <a:stretch>
            <a:fillRect/>
          </a:stretch>
        </p:blipFill>
        <p:spPr>
          <a:xfrm>
            <a:off x="5723890" y="1203325"/>
            <a:ext cx="2787650" cy="2825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44486" t="12581" r="9057" b="7918"/>
          <a:stretch>
            <a:fillRect/>
          </a:stretch>
        </p:blipFill>
        <p:spPr>
          <a:xfrm rot="5400000">
            <a:off x="170815" y="996315"/>
            <a:ext cx="3324860" cy="28752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13605" b="37407"/>
          <a:stretch>
            <a:fillRect/>
          </a:stretch>
        </p:blipFill>
        <p:spPr>
          <a:xfrm>
            <a:off x="3275965" y="771525"/>
            <a:ext cx="2811780" cy="30238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5826" t="16395" r="12779" b="23407"/>
          <a:stretch>
            <a:fillRect/>
          </a:stretch>
        </p:blipFill>
        <p:spPr>
          <a:xfrm>
            <a:off x="6156325" y="627380"/>
            <a:ext cx="2583180" cy="3427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11097" t="33198" r="14315" b="6605"/>
          <a:stretch>
            <a:fillRect/>
          </a:stretch>
        </p:blipFill>
        <p:spPr>
          <a:xfrm>
            <a:off x="611505" y="340360"/>
            <a:ext cx="3384550" cy="43326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l="17479" t="9396" r="3789" b="7989"/>
          <a:stretch>
            <a:fillRect/>
          </a:stretch>
        </p:blipFill>
        <p:spPr>
          <a:xfrm>
            <a:off x="3059430" y="340360"/>
            <a:ext cx="3580130" cy="43789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r="15870"/>
          <a:stretch>
            <a:fillRect/>
          </a:stretch>
        </p:blipFill>
        <p:spPr>
          <a:xfrm>
            <a:off x="5652135" y="407670"/>
            <a:ext cx="2879725" cy="424370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467360" y="340360"/>
            <a:ext cx="1446530" cy="1605915"/>
          </a:xfrm>
          <a:prstGeom prst="roundRect">
            <a:avLst/>
          </a:prstGeom>
          <a:noFill/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" name="组合 6"/>
          <p:cNvGrpSpPr/>
          <p:nvPr/>
        </p:nvGrpSpPr>
        <p:grpSpPr>
          <a:xfrm>
            <a:off x="3841115" y="267970"/>
            <a:ext cx="1348740" cy="497205"/>
            <a:chOff x="1000661" y="464093"/>
            <a:chExt cx="2264721" cy="584775"/>
          </a:xfrm>
        </p:grpSpPr>
        <p:sp>
          <p:nvSpPr>
            <p:cNvPr id="11" name="矩形: 圆角 2"/>
            <p:cNvSpPr/>
            <p:nvPr/>
          </p:nvSpPr>
          <p:spPr>
            <a:xfrm>
              <a:off x="1000661" y="466394"/>
              <a:ext cx="2264721" cy="572707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321" name="文本框 8"/>
            <p:cNvSpPr txBox="1"/>
            <p:nvPr/>
          </p:nvSpPr>
          <p:spPr>
            <a:xfrm>
              <a:off x="1381382" y="464093"/>
              <a:ext cx="18840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endParaRPr lang="zh-CN" altLang="en-US" sz="3200" b="1" dirty="0">
                <a:solidFill>
                  <a:srgbClr val="0033CC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8040" y="806450"/>
            <a:ext cx="3396615" cy="2063750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996690" y="284480"/>
            <a:ext cx="10775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线索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145" y="843915"/>
            <a:ext cx="3601085" cy="1989455"/>
          </a:xfrm>
          <a:prstGeom prst="round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2967355"/>
            <a:ext cx="3605530" cy="1861185"/>
          </a:xfrm>
          <a:prstGeom prst="round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40" y="3004185"/>
            <a:ext cx="3405505" cy="1824355"/>
          </a:xfrm>
          <a:prstGeom prst="roundRect">
            <a:avLst/>
          </a:prstGeom>
        </p:spPr>
      </p:pic>
      <p:pic>
        <p:nvPicPr>
          <p:cNvPr id="4" name="线索一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105" y="4518660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1505" y="2283460"/>
            <a:ext cx="2705100" cy="25622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9115" y="554990"/>
            <a:ext cx="7910830" cy="324929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pPr algn="l"/>
            <a:r>
              <a:rPr lang="en-US" altLang="zh-CN" sz="20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芦花开的时候，远远望去，黄绿的芦苇上像盖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了一层厚厚的白雪。风一吹，鹅毛般的苇絮就飘飘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悠悠地飞了起来，把这十几家小房屋都罩在柔软的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芦花里。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     ——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《雨来这孩子》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月亮在一小块结了霜花的玻璃上，鬼火似的闪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着光。窗台、炕上，映出了奇奇怪怪可怕的影子。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algn="l"/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             ——</a:t>
            </a:r>
            <a:r>
              <a:rPr lang="zh-CN" altLang="en-US" sz="2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《东屋住满了鬼子兵》</a:t>
            </a:r>
            <a:endParaRPr lang="zh-CN" altLang="en-US" sz="2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936" t="2780" r="5838"/>
          <a:stretch>
            <a:fillRect/>
          </a:stretch>
        </p:blipFill>
        <p:spPr>
          <a:xfrm>
            <a:off x="558800" y="277495"/>
            <a:ext cx="8101330" cy="46278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204210" y="699135"/>
            <a:ext cx="23279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雨来人物档案</a:t>
            </a:r>
            <a:endParaRPr lang="zh-CN" altLang="en-US" sz="2800" b="1" dirty="0" smtClean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5" name="表格 4"/>
          <p:cNvGraphicFramePr/>
          <p:nvPr/>
        </p:nvGraphicFramePr>
        <p:xfrm>
          <a:off x="1260475" y="1203960"/>
          <a:ext cx="6398260" cy="266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9565"/>
                <a:gridCol w="4798695"/>
              </a:tblGrid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楷体" panose="02010609060101010101" charset="-122"/>
                          <a:ea typeface="楷体" panose="02010609060101010101" charset="-122"/>
                        </a:rPr>
                        <a:t>性别、年龄</a:t>
                      </a:r>
                      <a:endParaRPr lang="zh-CN" altLang="en-US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楷体" panose="02010609060101010101" charset="-122"/>
                          <a:ea typeface="楷体" panose="02010609060101010101" charset="-122"/>
                        </a:rPr>
                        <a:t>家庭住址</a:t>
                      </a:r>
                      <a:endParaRPr lang="zh-CN" altLang="en-US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楷体" panose="02010609060101010101" charset="-122"/>
                          <a:ea typeface="楷体" panose="02010609060101010101" charset="-122"/>
                        </a:rPr>
                        <a:t>特长、爱好</a:t>
                      </a:r>
                      <a:endParaRPr lang="zh-CN" altLang="en-US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楷体" panose="02010609060101010101" charset="-122"/>
                          <a:ea typeface="楷体" panose="02010609060101010101" charset="-122"/>
                        </a:rPr>
                        <a:t>家庭成员</a:t>
                      </a:r>
                      <a:endParaRPr lang="zh-CN" altLang="en-US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楷体" panose="02010609060101010101" charset="-122"/>
                          <a:ea typeface="楷体" panose="02010609060101010101" charset="-122"/>
                        </a:rPr>
                        <a:t>性格</a:t>
                      </a:r>
                      <a:endParaRPr lang="zh-CN" altLang="en-US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楷体" panose="02010609060101010101" charset="-122"/>
                          <a:ea typeface="楷体" panose="02010609060101010101" charset="-122"/>
                        </a:rPr>
                        <a:t>愿望</a:t>
                      </a:r>
                      <a:endParaRPr lang="zh-CN" altLang="en-US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b="1">
                          <a:latin typeface="楷体" panose="02010609060101010101" charset="-122"/>
                          <a:ea typeface="楷体" panose="02010609060101010101" charset="-122"/>
                        </a:rPr>
                        <a:t>朋友</a:t>
                      </a:r>
                      <a:endParaRPr lang="zh-CN" altLang="en-US" b="1">
                        <a:latin typeface="楷体" panose="02010609060101010101" charset="-122"/>
                        <a:ea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515" y="3593465"/>
            <a:ext cx="2116455" cy="1482090"/>
          </a:xfrm>
          <a:prstGeom prst="ellipse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4802" b="31802"/>
          <a:stretch>
            <a:fillRect/>
          </a:stretch>
        </p:blipFill>
        <p:spPr>
          <a:xfrm>
            <a:off x="-36195" y="267335"/>
            <a:ext cx="4558030" cy="44157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4852" t="5198" r="1704" b="9407"/>
          <a:stretch>
            <a:fillRect/>
          </a:stretch>
        </p:blipFill>
        <p:spPr>
          <a:xfrm>
            <a:off x="4428490" y="339725"/>
            <a:ext cx="4650105" cy="4000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" name="组合 6"/>
          <p:cNvGrpSpPr/>
          <p:nvPr/>
        </p:nvGrpSpPr>
        <p:grpSpPr>
          <a:xfrm>
            <a:off x="3816985" y="252730"/>
            <a:ext cx="1507490" cy="585470"/>
            <a:chOff x="1000661" y="464093"/>
            <a:chExt cx="2264721" cy="584775"/>
          </a:xfrm>
        </p:grpSpPr>
        <p:sp>
          <p:nvSpPr>
            <p:cNvPr id="6" name="矩形: 圆角 2"/>
            <p:cNvSpPr/>
            <p:nvPr/>
          </p:nvSpPr>
          <p:spPr>
            <a:xfrm>
              <a:off x="1000661" y="466394"/>
              <a:ext cx="2264721" cy="572707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321" name="文本框 8"/>
            <p:cNvSpPr txBox="1"/>
            <p:nvPr/>
          </p:nvSpPr>
          <p:spPr>
            <a:xfrm>
              <a:off x="1381382" y="464093"/>
              <a:ext cx="18840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zh-CN" altLang="en-US" sz="3200" b="1" dirty="0">
                <a:solidFill>
                  <a:srgbClr val="0033CC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96690" y="284480"/>
            <a:ext cx="10775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线索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6952" t="3615"/>
          <a:stretch>
            <a:fillRect/>
          </a:stretch>
        </p:blipFill>
        <p:spPr>
          <a:xfrm>
            <a:off x="683895" y="772160"/>
            <a:ext cx="3110865" cy="358965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445" y="1348105"/>
            <a:ext cx="4293235" cy="2360930"/>
          </a:xfrm>
          <a:prstGeom prst="roundRect">
            <a:avLst/>
          </a:prstGeom>
        </p:spPr>
      </p:pic>
      <p:pic>
        <p:nvPicPr>
          <p:cNvPr id="2" name="线索二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205" y="444436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" name="组合 6"/>
          <p:cNvGrpSpPr/>
          <p:nvPr/>
        </p:nvGrpSpPr>
        <p:grpSpPr>
          <a:xfrm>
            <a:off x="3768725" y="284480"/>
            <a:ext cx="1520825" cy="585470"/>
            <a:chOff x="1000661" y="464093"/>
            <a:chExt cx="2264721" cy="584775"/>
          </a:xfrm>
        </p:grpSpPr>
        <p:sp>
          <p:nvSpPr>
            <p:cNvPr id="8" name="矩形: 圆角 2"/>
            <p:cNvSpPr/>
            <p:nvPr/>
          </p:nvSpPr>
          <p:spPr>
            <a:xfrm>
              <a:off x="1000661" y="466394"/>
              <a:ext cx="2264721" cy="572707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321" name="文本框 8"/>
            <p:cNvSpPr txBox="1"/>
            <p:nvPr/>
          </p:nvSpPr>
          <p:spPr>
            <a:xfrm>
              <a:off x="1381382" y="464093"/>
              <a:ext cx="18840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zh-CN" altLang="en-US" sz="3200" b="1" dirty="0">
                <a:solidFill>
                  <a:srgbClr val="0033CC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3996690" y="356235"/>
            <a:ext cx="10775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线索</a:t>
            </a:r>
            <a:r>
              <a:rPr lang="en-US" altLang="zh-CN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1080135"/>
            <a:ext cx="3746500" cy="27952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465" y="1131570"/>
            <a:ext cx="4332605" cy="2701925"/>
          </a:xfrm>
          <a:prstGeom prst="rect">
            <a:avLst/>
          </a:prstGeom>
        </p:spPr>
      </p:pic>
      <p:pic>
        <p:nvPicPr>
          <p:cNvPr id="2" name="线索三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50" y="4444365"/>
            <a:ext cx="309880" cy="309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创作背景视频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6"/>
          <p:cNvGrpSpPr/>
          <p:nvPr/>
        </p:nvGrpSpPr>
        <p:grpSpPr>
          <a:xfrm>
            <a:off x="572770" y="345440"/>
            <a:ext cx="1302385" cy="585470"/>
            <a:chOff x="1000661" y="464093"/>
            <a:chExt cx="2264721" cy="584775"/>
          </a:xfrm>
        </p:grpSpPr>
        <p:sp>
          <p:nvSpPr>
            <p:cNvPr id="9" name="矩形: 圆角 2"/>
            <p:cNvSpPr/>
            <p:nvPr/>
          </p:nvSpPr>
          <p:spPr>
            <a:xfrm>
              <a:off x="1000661" y="466394"/>
              <a:ext cx="2264721" cy="572707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文本框 8"/>
            <p:cNvSpPr txBox="1"/>
            <p:nvPr/>
          </p:nvSpPr>
          <p:spPr>
            <a:xfrm>
              <a:off x="1381382" y="464093"/>
              <a:ext cx="18840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zh-CN" altLang="en-US" sz="3200" b="1" dirty="0">
                <a:solidFill>
                  <a:srgbClr val="0033CC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83895" y="1419860"/>
            <a:ext cx="7722870" cy="19380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p>
            <a:pPr algn="l"/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）《小英雄雨来》的故事发生在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___________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时期。</a:t>
            </a:r>
            <a:endParaRPr lang="zh-CN" altLang="en-US" sz="20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20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）作者儿时曾和村里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的孩子一起为八路军传递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_______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，</a:t>
            </a:r>
            <a:endParaRPr lang="zh-CN" altLang="en-US" sz="20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后来奔赴战场，回忆儿时场景创作了这本书。</a:t>
            </a:r>
            <a:endParaRPr lang="zh-CN" altLang="en-US" sz="20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endParaRPr lang="zh-CN" altLang="en-US" sz="20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  <a:p>
            <a:pPr algn="l"/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雨来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这一人物是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________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（真实的</a:t>
            </a:r>
            <a:r>
              <a:rPr lang="en-US" altLang="zh-CN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/</a:t>
            </a:r>
            <a:r>
              <a:rPr lang="zh-CN" altLang="en-US" sz="2000" b="1" dirty="0" smtClean="0">
                <a:latin typeface="宋体" panose="02010600030101010101" pitchFamily="2" charset="-122"/>
                <a:cs typeface="宋体" panose="02010600030101010101" pitchFamily="2" charset="-122"/>
              </a:rPr>
              <a:t>虚构的）。</a:t>
            </a:r>
            <a:endParaRPr lang="zh-CN" altLang="en-US" sz="2000" b="1" dirty="0" smtClean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895" y="339725"/>
            <a:ext cx="12553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endParaRPr lang="zh-CN" altLang="en-US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" name="组合 6"/>
          <p:cNvGrpSpPr/>
          <p:nvPr/>
        </p:nvGrpSpPr>
        <p:grpSpPr>
          <a:xfrm>
            <a:off x="401955" y="275590"/>
            <a:ext cx="2101850" cy="585470"/>
            <a:chOff x="1000661" y="464093"/>
            <a:chExt cx="2264721" cy="584775"/>
          </a:xfrm>
        </p:grpSpPr>
        <p:sp>
          <p:nvSpPr>
            <p:cNvPr id="10" name="矩形: 圆角 2"/>
            <p:cNvSpPr/>
            <p:nvPr/>
          </p:nvSpPr>
          <p:spPr>
            <a:xfrm>
              <a:off x="1000661" y="466394"/>
              <a:ext cx="2264721" cy="572707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321" name="文本框 8"/>
            <p:cNvSpPr txBox="1"/>
            <p:nvPr/>
          </p:nvSpPr>
          <p:spPr>
            <a:xfrm>
              <a:off x="1381382" y="464093"/>
              <a:ext cx="18840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zh-CN" altLang="en-US" sz="3200" b="1" dirty="0">
                <a:solidFill>
                  <a:srgbClr val="0033CC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1403350" y="1059815"/>
            <a:ext cx="64179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 dirty="0" smtClean="0">
                <a:solidFill>
                  <a:schemeClr val="accent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儿童团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是抗日战争时期中国共产党领导下的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少年抗日小分队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，主要由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14 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岁以下少年儿童组成。核心任务是配合敌后抗日工作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站岗放哨、传递鸡毛信、宣传抗日思想，既是八路军的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小助手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，也是在战火中成长的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小战士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 sz="1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8485" y="278130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资料链接：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36215"/>
          <a:stretch>
            <a:fillRect/>
          </a:stretch>
        </p:blipFill>
        <p:spPr>
          <a:xfrm>
            <a:off x="3368675" y="2859405"/>
            <a:ext cx="2220595" cy="1895475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" y="2787650"/>
            <a:ext cx="2816860" cy="1962785"/>
          </a:xfrm>
          <a:prstGeom prst="round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r="6599"/>
          <a:stretch>
            <a:fillRect/>
          </a:stretch>
        </p:blipFill>
        <p:spPr>
          <a:xfrm>
            <a:off x="5822950" y="2858770"/>
            <a:ext cx="2534920" cy="184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" name="组合 6"/>
          <p:cNvGrpSpPr/>
          <p:nvPr/>
        </p:nvGrpSpPr>
        <p:grpSpPr>
          <a:xfrm>
            <a:off x="395605" y="267335"/>
            <a:ext cx="2101850" cy="585470"/>
            <a:chOff x="1000661" y="464093"/>
            <a:chExt cx="2264721" cy="584775"/>
          </a:xfrm>
        </p:grpSpPr>
        <p:sp>
          <p:nvSpPr>
            <p:cNvPr id="10" name="矩形: 圆角 2"/>
            <p:cNvSpPr/>
            <p:nvPr/>
          </p:nvSpPr>
          <p:spPr>
            <a:xfrm>
              <a:off x="1000661" y="466394"/>
              <a:ext cx="2264721" cy="572707"/>
            </a:xfrm>
            <a:prstGeom prst="round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321" name="文本框 8"/>
            <p:cNvSpPr txBox="1"/>
            <p:nvPr/>
          </p:nvSpPr>
          <p:spPr>
            <a:xfrm>
              <a:off x="1381382" y="464093"/>
              <a:ext cx="1884000" cy="58477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/>
              <a:endParaRPr lang="zh-CN" altLang="en-US" sz="3200" b="1" dirty="0">
                <a:solidFill>
                  <a:srgbClr val="0033CC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78485" y="267335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资料链接：</a:t>
            </a:r>
            <a:endParaRPr lang="en-US" altLang="zh-CN" sz="28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548890" y="554990"/>
            <a:ext cx="61766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16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en-US" altLang="zh-CN" sz="2000" b="1" dirty="0" smtClean="0">
                <a:solidFill>
                  <a:schemeClr val="accent3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2400" b="1" dirty="0" smtClean="0">
                <a:solidFill>
                  <a:schemeClr val="accent3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鸡毛信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是敌后根据地传递紧急情报的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秘密信件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，信封上插鸡毛表示紧急程度（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根鸡毛为一般紧急，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根为非常紧急），内容多为军事部署、敌情动态等关键信息，常由儿童团成员秘密传递，隐蔽性极强。</a:t>
            </a:r>
            <a:endParaRPr lang="zh-CN" altLang="en-US" sz="1800" dirty="0" smtClean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7869"/>
          <a:stretch>
            <a:fillRect/>
          </a:stretch>
        </p:blipFill>
        <p:spPr>
          <a:xfrm>
            <a:off x="4787900" y="2211705"/>
            <a:ext cx="2155190" cy="2527935"/>
          </a:xfrm>
          <a:prstGeom prst="ellipse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2571750"/>
            <a:ext cx="2616835" cy="1671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3409"/>
          <a:stretch>
            <a:fillRect/>
          </a:stretch>
        </p:blipFill>
        <p:spPr>
          <a:xfrm>
            <a:off x="107315" y="195580"/>
            <a:ext cx="2957830" cy="4201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949" r="3615" b="605"/>
          <a:stretch>
            <a:fillRect/>
          </a:stretch>
        </p:blipFill>
        <p:spPr>
          <a:xfrm>
            <a:off x="3131820" y="267970"/>
            <a:ext cx="3101340" cy="42837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l="3545" t="3884" r="8362" b="1466"/>
          <a:stretch>
            <a:fillRect/>
          </a:stretch>
        </p:blipFill>
        <p:spPr>
          <a:xfrm>
            <a:off x="6299835" y="267970"/>
            <a:ext cx="2763520" cy="43033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TABLE_ENDDRAG_ORIGIN_RECT" val="548*279"/>
  <p:tag name="TABLE_ENDDRAG_RECT" val="74*54*548*279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b="1" dirty="0" smtClean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953</Words>
  <Application>WPS 演示</Application>
  <PresentationFormat>全屏显示(16:9)</PresentationFormat>
  <Paragraphs>90</Paragraphs>
  <Slides>22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Calibri</vt:lpstr>
      <vt:lpstr>黑体</vt:lpstr>
      <vt:lpstr>思源黑体 CN Normal</vt:lpstr>
      <vt:lpstr>楷体</vt:lpstr>
      <vt:lpstr>微软雅黑</vt:lpstr>
      <vt:lpstr>Calibri</vt:lpstr>
      <vt:lpstr>Arial Unicode MS</vt:lpstr>
      <vt:lpstr>方正楷体_GBK</vt:lpstr>
      <vt:lpstr>Wingdings 2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一阵春风吹酒醒</cp:lastModifiedBy>
  <cp:revision>713</cp:revision>
  <dcterms:created xsi:type="dcterms:W3CDTF">2016-09-14T06:21:00Z</dcterms:created>
  <dcterms:modified xsi:type="dcterms:W3CDTF">2025-11-17T01:35:21Z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来源">
    <vt:lpwstr>状元成才路系列</vt:lpwstr>
  </property>
  <property fmtid="{D5CDD505-2E9C-101B-9397-08002B2CF9AE}" pid="3" name="ICV">
    <vt:lpwstr>770F5C10ACC64220A5B8C0C909E74B99</vt:lpwstr>
  </property>
  <property fmtid="{D5CDD505-2E9C-101B-9397-08002B2CF9AE}" pid="4" name="KSOProductBuildVer">
    <vt:lpwstr>2052-12.1.0.23542</vt:lpwstr>
  </property>
</Properties>
</file>