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35.svg" ContentType="image/svg+xml"/>
  <Override PartName="/ppt/media/image37.svg" ContentType="image/svg+xml"/>
  <Override PartName="/ppt/media/image41.svg" ContentType="image/svg+xml"/>
  <Override PartName="/ppt/media/image43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  <p:sldMasterId id="2147483662" r:id="rId4"/>
    <p:sldMasterId id="2147483664" r:id="rId5"/>
    <p:sldMasterId id="2147483666" r:id="rId6"/>
    <p:sldMasterId id="2147483668" r:id="rId7"/>
  </p:sldMasterIdLst>
  <p:notesMasterIdLst>
    <p:notesMasterId r:id="rId9"/>
  </p:notesMasterIdLst>
  <p:sldIdLst>
    <p:sldId id="259" r:id="rId8"/>
    <p:sldId id="256" r:id="rId10"/>
    <p:sldId id="260" r:id="rId11"/>
    <p:sldId id="278" r:id="rId12"/>
    <p:sldId id="261" r:id="rId13"/>
    <p:sldId id="262" r:id="rId14"/>
    <p:sldId id="279" r:id="rId15"/>
    <p:sldId id="263" r:id="rId16"/>
    <p:sldId id="264" r:id="rId17"/>
    <p:sldId id="266" r:id="rId18"/>
    <p:sldId id="267" r:id="rId19"/>
    <p:sldId id="268" r:id="rId20"/>
    <p:sldId id="270" r:id="rId21"/>
    <p:sldId id="271" r:id="rId22"/>
    <p:sldId id="273" r:id="rId23"/>
    <p:sldId id="274" r:id="rId24"/>
    <p:sldId id="277" r:id="rId25"/>
    <p:sldId id="276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09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09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完视频，相信大家都有一些自己的思考。现在，请大家分组讨论一下这三个问题：视频中介绍的是什么工具？它的用途是什么？杆秤称重时，秤砣和重物之间似乎存在着某种神秘的联系，大家觉得是什么呢？最后，大胆猜测一下，杆秤的工作原理可能是什么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这是一个数据记录表格，请大家将每次实验的数据准确地填入表格中，并计算出F₁×L₁和F₂×L₂的结果。看看你们能发现什么规律？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相信大家都已经发现了这个规律。当杠杆平衡时，动力乘以动力臂的结果，总是等于阻力乘以阻力臂的结果。这就是著名的杠杆平衡条件，也叫杠杆原理。用公式表示就是：F₁ × L₁ = F₂ × L₂。大家掌声鼓励一下自己，我们通过实验，重新发现了阿基米德早在两千多年前就发现的伟大原理！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我们已经掌握了杠杆平衡的物理原理。现在，让我们回到本节课的主题——数学。如何将这个物理原理，转化为我们熟悉的数学模型呢？这就是我们第三部分要解决的问题：数学建模。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我们将这些物理量代入杠杆平衡条件的公式中，得到 G物 × L物 = G砣 × L砣。又因为重力 G 等于质量 m 乘以重力加速度 g，所以我们可以将公式进一步推导为 m物 × g × L物 = m砣 × g × L砣。两边的 g 可以约掉，最终得到一个非常简洁的关系式：m物 × L物 = m砣 × L砣。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现在，让我们来分析这个式子。在一把杆秤中，阻力臂 L物（提纽到秤钩的距离）和秤砣的质量 m砣 是固定不变的。我们可以将 m砣 除以 L物 看作一个常数 k。那么，这个式子就可以改写为 m物 = k × L砣。大家看，这是什么？没错！这就是我们非常熟悉的正比例函数，它是一种特殊的一次函数。这个公式揭示了杆秤的核心秘密：重物的质量 m物 与秤砣到提纽的距离 L砣 成正比例关系。这也是为什么杆秤的刻度是均匀的！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这道例题。已知一把杆秤的阻力臂是2厘米，秤砣质量是0.5千克。第一问，当秤砣离提纽10厘米时，重物有多重？第二问，如果重物是2千克，秤砣应该放在离提纽多远的位置？大家可以先自己尝试解答。好的，我们一起来看一下解题过程。首先，我们根据之前得到的关系式 m物 = (m砣 / L物) × L砣，计算出比例系数 k 是0.25。然后，将已知数值代入公式，就可以轻松地求出答案。第一问的答案是2.5千克，第二问的答案是8厘米。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接近尾声，我们来回顾一下本节课的重点内容。首先，我们通过实验探究了杠杆平衡的条件：动力乘以动力臂等于阻力乘以阻力臂。其次，我们成功地将杆秤的工作原理转化为了一次函数模型。再次，我们运用这个模型解决了实际问题。最重要的是，我们感受到了“从具体到抽象”、“从实践到理论”的数学建模思想，这是我们学习数学、运用数学解决实际问题的核心能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这道例题。已知一把杆秤的阻力臂是2厘米，秤砣质量是0.5千克。第一问，当秤砣离提纽10厘米时，重物有多重？第二问，如果重物是2千克，秤砣应该放在离提纽多远的位置？大家可以先自己尝试解答。好的，我们一起来看一下解题过程。首先，我们根据之前得到的关系式 m物 = (m砣 / L物) × L砣，计算出比例系数 k 是0.25。然后，将已知数值代入公式，就可以轻松地求出答案。第一问的答案是2.5千克，第二问的答案是8厘米。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课程接近尾声，我们来回顾一下本节课的重点内容。首先，我们通过实验探究了杠杆平衡的条件：动力乘以动力臂等于阻力乘以阻力臂。其次，我们成功地将杆秤的工作原理转化为了一次函数模型。再次，我们运用这个模型解决了实际问题。最重要的是，我们感受到了“从具体到抽象”、“从实践到理论”的数学建模思想，这是我们学习数学、运用数学解决实际问题的核心能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今天的数学综合实践课。今天，我们将一起探索一个非常有趣的话题——《一次函数的应用——杆秤中的数学奥秘》。在我们开始之前，请看大屏幕，这张充满科技感的图片展示的是什么？没错，是杆秤。一个看似简单的传统工具，却蕴含着深刻的数学原理。这节课，就让我们一起揭开它神秘的面纱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观察得非常仔细。杆秤主要由提纽、秤杆、秤钩和秤砣四部分组成。现在，老师这里有一个杆秤模型，大家可以看到它的基本结构。那么，如果我们把这个复杂的杆秤进行简化，忽略掉一些次要因素，它会变成一个什么样的物理模型呢？没错，就是我们今天要重点研究的——杠杆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完视频，相信大家都有一些自己的思考。现在，请大家分组讨论一下这三个问题：视频中介绍的是什么工具？它的用途是什么？杆秤称重时，秤砣和重物之间似乎存在着某种神秘的联系，大家觉得是什么呢？最后，大胆猜测一下，杆秤的工作原理可能是什么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接下来，我们将进入激动人心的第二部分：实验探究。杠杆平衡的奥秘究竟是什么？让我们通过亲手实验来寻找答案。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在实验开始前，我们先来明确一下本次实验的任务。我们需要通过实验，探索杠杆平衡的条件，找出影响平衡的因素，并最终尝试用数学的语言来精确描述这个条件。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这是我们本次实验所需的器材：每组都有一个杠杆模型，一盒钩码和一把刻度尺。请大家检查一下器材是否齐全。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这是我们本次实验所需的器材：每组都有一个杠杆模型，一盒钩码和一把刻度尺。请大家检查一下器材是否齐全。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实验开始。第一步，我们需要调节杠杆两端的平衡螺母，让杠杆在水平位置静止，这是我们实验的基础。第二步，在杠杆的一侧，比如左侧，挂上一定数量的钩码，这个钩码的重力就是我们所说的“阻力”。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3.svg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svg"/><Relationship Id="rId2" Type="http://schemas.openxmlformats.org/officeDocument/2006/relationships/image" Target="../media/image31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svg"/><Relationship Id="rId2" Type="http://schemas.openxmlformats.org/officeDocument/2006/relationships/image" Target="../media/image32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image" Target="../media/image18.svg"/><Relationship Id="rId3" Type="http://schemas.openxmlformats.org/officeDocument/2006/relationships/image" Target="../media/image33.png"/><Relationship Id="rId2" Type="http://schemas.openxmlformats.org/officeDocument/2006/relationships/tags" Target="../tags/tag46.xml"/><Relationship Id="rId18" Type="http://schemas.openxmlformats.org/officeDocument/2006/relationships/notesSlide" Target="../notesSlides/notesSlide13.xml"/><Relationship Id="rId17" Type="http://schemas.openxmlformats.org/officeDocument/2006/relationships/slideLayout" Target="../slideLayouts/slideLayout12.xml"/><Relationship Id="rId16" Type="http://schemas.openxmlformats.org/officeDocument/2006/relationships/tags" Target="../tags/tag54.xml"/><Relationship Id="rId15" Type="http://schemas.openxmlformats.org/officeDocument/2006/relationships/tags" Target="../tags/tag53.xml"/><Relationship Id="rId14" Type="http://schemas.openxmlformats.org/officeDocument/2006/relationships/image" Target="../media/image37.svg"/><Relationship Id="rId13" Type="http://schemas.openxmlformats.org/officeDocument/2006/relationships/image" Target="../media/image36.png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9.jpeg"/><Relationship Id="rId3" Type="http://schemas.openxmlformats.org/officeDocument/2006/relationships/image" Target="../media/image3.svg"/><Relationship Id="rId2" Type="http://schemas.openxmlformats.org/officeDocument/2006/relationships/image" Target="../media/image38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image" Target="../media/image7.svg"/><Relationship Id="rId3" Type="http://schemas.openxmlformats.org/officeDocument/2006/relationships/image" Target="../media/image32.png"/><Relationship Id="rId2" Type="http://schemas.openxmlformats.org/officeDocument/2006/relationships/tags" Target="../tags/tag55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../media/image41.svg"/><Relationship Id="rId6" Type="http://schemas.openxmlformats.org/officeDocument/2006/relationships/image" Target="../media/image40.png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image" Target="../media/image7.svg"/><Relationship Id="rId2" Type="http://schemas.openxmlformats.org/officeDocument/2006/relationships/image" Target="../media/image32.png"/><Relationship Id="rId19" Type="http://schemas.openxmlformats.org/officeDocument/2006/relationships/notesSlide" Target="../notesSlides/notesSlide16.x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image" Target="../media/image3.svg"/><Relationship Id="rId14" Type="http://schemas.openxmlformats.org/officeDocument/2006/relationships/image" Target="../media/image38.png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image" Target="../media/image43.svg"/><Relationship Id="rId10" Type="http://schemas.openxmlformats.org/officeDocument/2006/relationships/image" Target="../media/image42.pn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12.xml"/><Relationship Id="rId22" Type="http://schemas.openxmlformats.org/officeDocument/2006/relationships/image" Target="../media/image14.jpeg"/><Relationship Id="rId21" Type="http://schemas.openxmlformats.org/officeDocument/2006/relationships/tags" Target="../tags/tag15.xml"/><Relationship Id="rId20" Type="http://schemas.openxmlformats.org/officeDocument/2006/relationships/tags" Target="../tags/tag14.xml"/><Relationship Id="rId2" Type="http://schemas.openxmlformats.org/officeDocument/2006/relationships/tags" Target="../tags/tag4.xml"/><Relationship Id="rId19" Type="http://schemas.openxmlformats.org/officeDocument/2006/relationships/image" Target="../media/image13.svg"/><Relationship Id="rId18" Type="http://schemas.openxmlformats.org/officeDocument/2006/relationships/image" Target="../media/image12.png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image" Target="../media/image11.svg"/><Relationship Id="rId13" Type="http://schemas.openxmlformats.org/officeDocument/2006/relationships/image" Target="../media/image10.png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3" Type="http://schemas.openxmlformats.org/officeDocument/2006/relationships/tags" Target="../tags/tag16.xml"/><Relationship Id="rId2" Type="http://schemas.openxmlformats.org/officeDocument/2006/relationships/image" Target="../media/image1.jpeg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5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image" Target="../media/image25.jpeg"/><Relationship Id="rId7" Type="http://schemas.openxmlformats.org/officeDocument/2006/relationships/image" Target="../media/image24.svg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2.xml"/><Relationship Id="rId5" Type="http://schemas.openxmlformats.org/officeDocument/2006/relationships/image" Target="../media/image25.jpeg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3" Type="http://schemas.openxmlformats.org/officeDocument/2006/relationships/notesSlide" Target="../notesSlides/notesSlide9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45.xml"/><Relationship Id="rId20" Type="http://schemas.openxmlformats.org/officeDocument/2006/relationships/image" Target="../media/image30.svg"/><Relationship Id="rId2" Type="http://schemas.openxmlformats.org/officeDocument/2006/relationships/tags" Target="../tags/tag33.xml"/><Relationship Id="rId19" Type="http://schemas.openxmlformats.org/officeDocument/2006/relationships/image" Target="../media/image29.png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image" Target="../media/image28.svg"/><Relationship Id="rId15" Type="http://schemas.openxmlformats.org/officeDocument/2006/relationships/image" Target="../media/image27.png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image" Target="../media/image26.png"/><Relationship Id="rId10" Type="http://schemas.openxmlformats.org/officeDocument/2006/relationships/tags" Target="../tags/tag39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62000" y="508000"/>
            <a:ext cx="5080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思考与讨论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2128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1048" r="1048"/>
          <a:stretch>
            <a:fillRect/>
          </a:stretch>
        </p:blipFill>
        <p:spPr>
          <a:xfrm>
            <a:off x="762000" y="1524000"/>
            <a:ext cx="5080000" cy="3302000"/>
          </a:xfrm>
          <a:prstGeom prst="roundRect">
            <a:avLst>
              <a:gd name="adj" fmla="val 3076"/>
            </a:avLst>
          </a:prstGeom>
          <a:noFill/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</a:ln>
          <a:effectLst>
            <a:outerShdw blurRad="190500" dir="2700000" algn="tl" rotWithShape="0">
              <a:srgbClr val="33A1FF">
                <a:alpha val="40000"/>
              </a:srgbClr>
            </a:outerShdw>
          </a:effectLst>
        </p:spPr>
      </p:pic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50000" y="1651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6858000" y="16764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问题一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6858000" y="2032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图片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中介绍的是什么工具？</a:t>
            </a:r>
            <a:r>
              <a:rPr lang="en-US" sz="18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它有什么用途？</a:t>
            </a:r>
            <a:endParaRPr lang="en-US" alt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5" name="Connector 15"/>
          <p:cNvCxnSpPr/>
          <p:nvPr/>
        </p:nvCxnSpPr>
        <p:spPr>
          <a:xfrm rot="-4092">
            <a:off x="762004" y="5200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8" grpId="1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6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数据记录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2001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700405" y="1778000"/>
          <a:ext cx="10826750" cy="25400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524000"/>
                <a:gridCol w="1592580"/>
                <a:gridCol w="1860550"/>
                <a:gridCol w="1367155"/>
                <a:gridCol w="1539875"/>
                <a:gridCol w="1918970"/>
                <a:gridCol w="1023620"/>
              </a:tblGrid>
              <a:tr h="635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chemeClr val="tx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实验次数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阻力F₂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阻力臂L₂</a:t>
                      </a:r>
                      <a:r>
                        <a:rPr lang="en-US" sz="1600" b="1" i="0" u="none" strike="noStrike">
                          <a:solidFill>
                            <a:schemeClr val="tx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(cm)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chemeClr val="tx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 </a:t>
                      </a:r>
                      <a:r>
                        <a:rPr lang="en-US" sz="1600" b="1"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F₂×L₂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动力F₁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动力臂L₁  (cm)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F₁×L₁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5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chemeClr val="tx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</a:t>
                      </a:r>
                      <a:endParaRPr lang="en-US" sz="14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 lang="en-US" sz="14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5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chemeClr val="tx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2</a:t>
                      </a:r>
                      <a:endParaRPr lang="en-US" sz="14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5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chemeClr val="tx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3</a:t>
                      </a:r>
                      <a:endParaRPr lang="en-US" sz="1400" b="1" i="0" u="none" strike="noStrike">
                        <a:solidFill>
                          <a:schemeClr val="tx1"/>
                        </a:solidFill>
                        <a:latin typeface="Noto Sans SC" panose="020B0200000000000000" charset="-122"/>
                        <a:ea typeface="Noto Sans SC" panose="020B0200000000000000" charset="-122"/>
                        <a:cs typeface="Noto Sans SC" panose="020B0200000000000000" charset="-122"/>
                        <a:sym typeface="Noto Sans SC" panose="020B0200000000000000" charset="-122"/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rtlCol="0"/>
                    <a:lstStyle/>
                    <a:p>
                      <a:pPr algn="ctr">
                        <a:defRPr/>
                      </a:pP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01600" marR="101600" marT="101600" marB="10160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5334000"/>
            <a:ext cx="254000" cy="254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143000" y="5334000"/>
            <a:ext cx="990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相关公式：</a:t>
            </a:r>
            <a:r>
              <a:rPr lang="en-US" altLang="zh-CN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F=mg,(m</a:t>
            </a:r>
            <a:r>
              <a:rPr lang="zh-CN" alt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为钩码质量，重力加速度</a:t>
            </a:r>
            <a:r>
              <a:rPr lang="en-US" altLang="zh-CN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g</a:t>
            </a:r>
            <a:r>
              <a:rPr lang="zh-CN" alt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取</a:t>
            </a:r>
            <a:r>
              <a:rPr lang="en-US" altLang="zh-CN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10)</a:t>
            </a: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7"/>
          <p:cNvSpPr/>
          <p:nvPr/>
        </p:nvSpPr>
        <p:spPr>
          <a:xfrm>
            <a:off x="1143000" y="5638800"/>
            <a:ext cx="990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请将实验数据准确填入，并计算 F₁×L₁ 和 F₂×L₂，探索其中的规律。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5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5080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我们的发现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2128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1524000" y="1778000"/>
            <a:ext cx="9144000" cy="2794000"/>
          </a:xfrm>
          <a:prstGeom prst="roundRect">
            <a:avLst>
              <a:gd name="adj" fmla="val 5454"/>
            </a:avLst>
          </a:prstGeom>
          <a:solidFill>
            <a:srgbClr val="111827">
              <a:alpha val="70000"/>
            </a:srgbClr>
          </a:solidFill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</a:ln>
          <a:effectLst>
            <a:outerShdw blurRad="317500" dir="2700000" algn="tl" rotWithShape="0">
              <a:srgbClr val="33A1FF">
                <a:alpha val="3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778000" y="2159000"/>
            <a:ext cx="863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杠杆平衡条件：</a:t>
            </a: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动力 × 动力臂 = 阻力 × 阻力臂</a:t>
            </a:r>
            <a:endParaRPr lang="en-US" sz="24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7" name="Connector 7"/>
          <p:cNvCxnSpPr/>
          <p:nvPr/>
        </p:nvCxnSpPr>
        <p:spPr>
          <a:xfrm rot="-5371">
            <a:off x="2032005" y="2787650"/>
            <a:ext cx="812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778000" y="3175000"/>
            <a:ext cx="863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F₁ × L₁ = F₂ × L₂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4092">
            <a:off x="762004" y="4946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56000" y="5334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64000" y="53340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重新发现阿基米德的伟大原理</a:t>
            </a:r>
            <a:endParaRPr lang="en-US" sz="1600" b="0" i="0" u="none" strike="noStrike">
              <a:solidFill>
                <a:srgbClr val="D1D5D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F1E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0F1E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79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数学建模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17188">
            <a:off x="4826016" y="37401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5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762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从平衡条件到函数关系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263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1778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1270000" y="1803400"/>
            <a:ext cx="990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根据杠杆平衡条件：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1270000" y="2260600"/>
            <a:ext cx="990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× L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F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× L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sz="2000" b="1" i="0" u="none" strike="noStrike" baseline="-25000">
              <a:solidFill>
                <a:srgbClr val="FFB8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2000" y="3048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10"/>
            </p:custDataLst>
          </p:nvPr>
        </p:nvSpPr>
        <p:spPr>
          <a:xfrm>
            <a:off x="1270000" y="3073400"/>
            <a:ext cx="990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因为 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F= mg，所以：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11"/>
            </p:custDataLst>
          </p:nvPr>
        </p:nvSpPr>
        <p:spPr>
          <a:xfrm>
            <a:off x="1270000" y="3530600"/>
            <a:ext cx="990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M× g × L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m × g × L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sz="1100" baseline="-25000"/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2000" y="4318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5"/>
            </p:custDataLst>
          </p:nvPr>
        </p:nvSpPr>
        <p:spPr>
          <a:xfrm>
            <a:off x="1270000" y="4343400"/>
            <a:ext cx="9906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约去 g，得到最终关系式：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6"/>
            </p:custDataLst>
          </p:nvPr>
        </p:nvSpPr>
        <p:spPr>
          <a:xfrm>
            <a:off x="1270000" y="4800600"/>
            <a:ext cx="990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 × L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20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m × L</a:t>
            </a:r>
            <a:r>
              <a:rPr lang="en-US" sz="2000" b="1" i="0" u="none" strike="noStrike" baseline="-25000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sz="1100" baseline="-25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80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一次函数关系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8594">
            <a:off x="762008" y="1212850"/>
            <a:ext cx="508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762000" y="1524000"/>
            <a:ext cx="533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在杆秤中，L</a:t>
            </a:r>
            <a:r>
              <a:rPr lang="en-US" sz="1800" b="0" i="0" u="none" strike="noStrike" baseline="-250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和 m 是固定不变的。令 k = m / L</a:t>
            </a:r>
            <a:r>
              <a:rPr lang="en-US" sz="1800" b="0" i="0" u="none" strike="noStrike" baseline="-250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，那么：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24130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33A1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 = k × L</a:t>
            </a:r>
            <a:r>
              <a:rPr lang="en-US" sz="2400" b="1" i="0" u="none" strike="noStrike" baseline="-25000">
                <a:solidFill>
                  <a:srgbClr val="33A1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sz="2400" b="1" i="0" u="none" strike="noStrike" baseline="-25000">
              <a:solidFill>
                <a:srgbClr val="33A1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3175000"/>
            <a:ext cx="533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这是一个</a:t>
            </a:r>
            <a:r>
              <a:rPr lang="en-US" sz="1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正比例函数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，也是一种特殊的</a:t>
            </a:r>
            <a:r>
              <a:rPr lang="en-US" sz="1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一次函数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" y="4191000"/>
            <a:ext cx="5334000" cy="1016000"/>
          </a:xfrm>
          <a:prstGeom prst="roundRect">
            <a:avLst>
              <a:gd name="adj" fmla="val 10000"/>
            </a:avLst>
          </a:prstGeom>
          <a:solidFill>
            <a:srgbClr val="33A1FF">
              <a:alpha val="10000"/>
            </a:srgbClr>
          </a:solidFill>
          <a:ln w="12700" cap="flat" cmpd="sng">
            <a:solidFill>
              <a:srgbClr val="33A1FF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450342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33500" y="4419600"/>
            <a:ext cx="457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重物的质量 M 与秤砣到提纽的距离 L</a:t>
            </a:r>
            <a:r>
              <a:rPr lang="en-US" sz="1800" b="0" i="0" u="none" strike="noStrike" baseline="-250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成正比例关系。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50000" y="1905000"/>
            <a:ext cx="5080000" cy="2857500"/>
          </a:xfrm>
          <a:prstGeom prst="roundRect">
            <a:avLst>
              <a:gd name="adj" fmla="val 3555"/>
            </a:avLst>
          </a:prstGeom>
          <a:noFill/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</a:ln>
          <a:effectLst>
            <a:outerShdw blurRad="190500" dir="2700000" algn="tl" rotWithShape="0">
              <a:srgbClr val="33A1FF">
                <a:alpha val="30000"/>
              </a:srgbClr>
            </a:outerShdw>
          </a:effectLst>
        </p:spPr>
      </p:pic>
      <p:sp>
        <p:nvSpPr>
          <p:cNvPr id="13" name="AutoShape 13"/>
          <p:cNvSpPr/>
          <p:nvPr/>
        </p:nvSpPr>
        <p:spPr>
          <a:xfrm>
            <a:off x="6350000" y="4953000"/>
            <a:ext cx="508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图像：m物 与 L砣 的正比例关系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9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381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例题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192">
            <a:off x="762004" y="1212850"/>
            <a:ext cx="1041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762000" y="1524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某杆秤的提纽到秤钩的距离（阻力臂）为2cm，秤砣重量为0.5kg。</a:t>
            </a:r>
            <a:endParaRPr lang="en-US" sz="1200"/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（1）当秤砣到提纽的距离为10cm时，求重物重量。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（2）当重物重量为2kg时，求秤砣到提纽的距离。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2667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解：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215640"/>
            <a:ext cx="1066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由杠杆平衡原理M× L</a:t>
            </a:r>
            <a:r>
              <a:rPr lang="en-US" sz="1800" b="1" i="0" u="none" strike="noStrike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m × L</a:t>
            </a:r>
            <a:r>
              <a:rPr lang="en-US" sz="1800" b="1" i="0" u="none" strike="noStrike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，可得：</a:t>
            </a:r>
            <a:r>
              <a:rPr 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 = k × L</a:t>
            </a:r>
            <a:r>
              <a:rPr lang="en-US" sz="1800" b="1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k = m / L</a:t>
            </a:r>
            <a:r>
              <a:rPr lang="en-US" sz="1800" b="1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endParaRPr lang="en-US" sz="1800" b="1">
              <a:solidFill>
                <a:schemeClr val="bg1"/>
              </a:solidFill>
            </a:endParaRPr>
          </a:p>
          <a:p>
            <a:pPr indent="0" algn="l">
              <a:lnSpc>
                <a:spcPct val="125000"/>
              </a:lnSpc>
              <a:defRPr/>
            </a:pPr>
            <a:endParaRPr lang="en-US" sz="1800" b="1">
              <a:solidFill>
                <a:schemeClr val="bg1"/>
              </a:solidFill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37338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1143000" y="3733800"/>
            <a:ext cx="1016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计算比例系数 k = </a:t>
            </a:r>
            <a:r>
              <a:rPr 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 / L</a:t>
            </a:r>
            <a:r>
              <a:rPr lang="en-US" sz="1800" b="1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0.5 kg / 2 cm =0.25 kg/cm</a:t>
            </a:r>
            <a:r>
              <a:rPr lang="zh-CN" alt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</a:t>
            </a:r>
            <a:r>
              <a:rPr 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可得：M = 0.25</a:t>
            </a:r>
            <a:r>
              <a:rPr lang="zh-CN" alt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×</a:t>
            </a:r>
            <a:r>
              <a:rPr lang="en-US" sz="18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</a:t>
            </a:r>
            <a:r>
              <a:rPr lang="en-US" sz="1800" b="1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altLang="en-US" sz="1800" b="1" i="0" u="none" strike="noStrike" baseline="-25000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43688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7"/>
            </p:custDataLst>
          </p:nvPr>
        </p:nvSpPr>
        <p:spPr>
          <a:xfrm>
            <a:off x="1143000" y="4368800"/>
            <a:ext cx="1016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（1）当 L</a:t>
            </a:r>
            <a:r>
              <a:rPr lang="en-US" sz="1800" b="1" i="0" u="none" strike="noStrike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10 cm 时，M = 0.25 × L</a:t>
            </a:r>
            <a:r>
              <a:rPr lang="en-US" sz="1800" b="1" i="0" u="none" strike="noStrike" baseline="-25000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0.25 × 10 =2.5 kg</a:t>
            </a:r>
            <a:endParaRPr lang="en-US" sz="1800" b="1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3" name="Picture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50038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1143000" y="5003800"/>
            <a:ext cx="1016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（2）当 M = 2 kg 时，</a:t>
            </a:r>
            <a:r>
              <a:rPr lang="en-US" sz="1800" b="1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 </a:t>
            </a:r>
            <a:r>
              <a:rPr lang="en-US" sz="1800" b="1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</a:t>
            </a:r>
            <a:r>
              <a:rPr lang="en-US" sz="1800" b="1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0.25 × L</a:t>
            </a:r>
            <a:r>
              <a:rPr lang="en-US" sz="1800" b="1" baseline="-250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1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L</a:t>
            </a:r>
            <a:r>
              <a:rPr lang="en-US" sz="1800" b="1" baseline="-250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r>
              <a:rPr lang="en-US" sz="1800" b="1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= 8cm      </a:t>
            </a:r>
            <a:endParaRPr lang="en-US" sz="1800" b="1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8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课堂总结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092">
            <a:off x="762004" y="1263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1778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4"/>
            </p:custDataLst>
          </p:nvPr>
        </p:nvSpPr>
        <p:spPr>
          <a:xfrm>
            <a:off x="1397000" y="1803400"/>
            <a:ext cx="990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杠杆平衡条件</a:t>
            </a:r>
            <a:endParaRPr lang="en-US" sz="2400" b="1" i="0" u="none" strike="noStrike">
              <a:solidFill>
                <a:srgbClr val="FFB8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5"/>
            </p:custDataLst>
          </p:nvPr>
        </p:nvSpPr>
        <p:spPr>
          <a:xfrm>
            <a:off x="1397000" y="2209800"/>
            <a:ext cx="9906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动力 × 动力臂 = 阻力 × 阻力臂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2000" y="2921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1397000" y="2946400"/>
            <a:ext cx="990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数学建模</a:t>
            </a:r>
            <a:endParaRPr lang="en-US" sz="2400" b="1" i="0" u="none" strike="noStrike">
              <a:solidFill>
                <a:srgbClr val="FFB8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1397000" y="3352800"/>
            <a:ext cx="9906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可以</a:t>
            </a: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通过建立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一次函数（正比例函数）</a:t>
            </a: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来</a:t>
            </a: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解决杆秤称重问题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2000" y="4064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2"/>
            </p:custDataLst>
          </p:nvPr>
        </p:nvSpPr>
        <p:spPr>
          <a:xfrm>
            <a:off x="1397000" y="4089400"/>
            <a:ext cx="990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实际应用</a:t>
            </a:r>
            <a:endParaRPr lang="en-US" sz="2400" b="1" i="0" u="none" strike="noStrike">
              <a:solidFill>
                <a:srgbClr val="FFB8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3"/>
            </p:custDataLst>
          </p:nvPr>
        </p:nvSpPr>
        <p:spPr>
          <a:xfrm>
            <a:off x="1397000" y="4495800"/>
            <a:ext cx="9906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利用函数关系可以解决杆秤的设计和使用问题。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62000" y="5207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1397000" y="5232400"/>
            <a:ext cx="990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数学思想</a:t>
            </a:r>
            <a:endParaRPr lang="en-US" sz="2400" b="1" i="0" u="none" strike="noStrike">
              <a:solidFill>
                <a:srgbClr val="FFB8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17"/>
            </p:custDataLst>
          </p:nvPr>
        </p:nvSpPr>
        <p:spPr>
          <a:xfrm>
            <a:off x="1397000" y="5638800"/>
            <a:ext cx="9906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感受“从具体到抽象”、“从实践到理论”的数学建模思想。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381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拓展</a:t>
            </a:r>
            <a:endParaRPr lang="zh-CN" altLang="en-US" sz="3600" b="1" i="0" u="none" strike="noStrike">
              <a:solidFill>
                <a:srgbClr val="FFB8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5" name="Connector 5"/>
          <p:cNvCxnSpPr/>
          <p:nvPr/>
        </p:nvCxnSpPr>
        <p:spPr>
          <a:xfrm rot="-4192">
            <a:off x="762004" y="1212850"/>
            <a:ext cx="1041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762000" y="140081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小明在使用一杆量程为</a:t>
            </a:r>
            <a:r>
              <a:rPr lang="en-US" altLang="zh-CN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5kg</a:t>
            </a:r>
            <a:r>
              <a:rPr lang="zh-CN" altLang="en-US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的杆秤称量物体时，发现秤砣上沾有一块明显的铁锈（铁锈质量不可忽略）。</a:t>
            </a:r>
            <a:r>
              <a:rPr lang="en-US" altLang="zh-CN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endParaRPr lang="en-US" altLang="zh-CN" sz="2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defRPr/>
            </a:pPr>
            <a:r>
              <a:rPr lang="zh-CN" altLang="en-US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若用这杆沾有铁锈的杆秤称量一个实际质量为</a:t>
            </a:r>
            <a:r>
              <a:rPr lang="en-US" altLang="zh-CN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2kg</a:t>
            </a:r>
            <a:r>
              <a:rPr lang="zh-CN" altLang="en-US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的苹果，秤杆平衡时，秤砣对应的刻度示数大于、小于还是等于</a:t>
            </a:r>
            <a:r>
              <a:rPr lang="en-US" altLang="zh-CN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2kg</a:t>
            </a:r>
            <a:r>
              <a:rPr lang="zh-CN" altLang="en-US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？请说明理由。</a:t>
            </a:r>
            <a:r>
              <a:rPr lang="en-US" altLang="zh-CN" sz="2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endParaRPr lang="en-US" altLang="zh-CN" sz="2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defRPr/>
            </a:pPr>
            <a:endParaRPr lang="en-US" altLang="zh-CN" sz="2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4"/>
          <p:cNvSpPr/>
          <p:nvPr/>
        </p:nvSpPr>
        <p:spPr>
          <a:xfrm>
            <a:off x="1016000" y="2413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</a:t>
            </a:r>
            <a:endParaRPr lang="en-US" sz="1100"/>
          </a:p>
        </p:txBody>
      </p:sp>
      <p:cxnSp>
        <p:nvCxnSpPr>
          <p:cNvPr id="20" name="Connector 5"/>
          <p:cNvCxnSpPr/>
          <p:nvPr/>
        </p:nvCxnSpPr>
        <p:spPr>
          <a:xfrm rot="-34376">
            <a:off x="5461032" y="3422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413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4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杆秤中的数学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28647">
            <a:off x="5334026" y="3422650"/>
            <a:ext cx="152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016000" y="3683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2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圩塘中学</a:t>
            </a:r>
            <a:r>
              <a:rPr lang="en-US" altLang="zh-CN" sz="22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——</a:t>
            </a:r>
            <a:r>
              <a:rPr lang="zh-CN" altLang="en-US" sz="22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钱镜宇</a:t>
            </a:r>
            <a:endParaRPr lang="zh-CN" altLang="en-US" sz="22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8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杆秤的结构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8594">
            <a:off x="762008" y="1263650"/>
            <a:ext cx="508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1778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20800" y="17780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8FAF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提纽</a:t>
            </a:r>
            <a:endParaRPr lang="en-US" sz="2000" b="1" i="0" u="none" strike="noStrike">
              <a:solidFill>
                <a:srgbClr val="F8FAF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320800" y="2184400"/>
            <a:ext cx="406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CBD5E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杠杆的支点，确定测量的基准点。</a:t>
            </a:r>
            <a:endParaRPr lang="en-US" sz="1600" b="0" i="0" u="none" strike="noStrike">
              <a:solidFill>
                <a:srgbClr val="CBD5E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2000" y="2794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10"/>
            </p:custDataLst>
          </p:nvPr>
        </p:nvSpPr>
        <p:spPr>
          <a:xfrm>
            <a:off x="1320800" y="27940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8FAF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秤杆</a:t>
            </a:r>
            <a:endParaRPr lang="en-US" sz="2000" b="1" i="0" u="none" strike="noStrike">
              <a:solidFill>
                <a:srgbClr val="F8FAF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11"/>
            </p:custDataLst>
          </p:nvPr>
        </p:nvSpPr>
        <p:spPr>
          <a:xfrm>
            <a:off x="1320800" y="3200400"/>
            <a:ext cx="406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CBD5E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带有刻度的横梁，是力臂的载体。</a:t>
            </a:r>
            <a:endParaRPr lang="en-US" sz="1600" b="0" i="0" u="none" strike="noStrike">
              <a:solidFill>
                <a:srgbClr val="CBD5E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2000" y="3810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5"/>
            </p:custDataLst>
          </p:nvPr>
        </p:nvSpPr>
        <p:spPr>
          <a:xfrm>
            <a:off x="1320800" y="38100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8FAF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秤钩</a:t>
            </a:r>
            <a:r>
              <a:rPr lang="zh-CN" altLang="en-US" sz="2000" b="1" i="0" u="none" strike="noStrike">
                <a:solidFill>
                  <a:srgbClr val="F8FAF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（秤盘）</a:t>
            </a:r>
            <a:endParaRPr lang="zh-CN" altLang="en-US" sz="2000" b="1" i="0" u="none" strike="noStrike">
              <a:solidFill>
                <a:srgbClr val="F8FAF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6"/>
            </p:custDataLst>
          </p:nvPr>
        </p:nvSpPr>
        <p:spPr>
          <a:xfrm>
            <a:off x="1320800" y="4216400"/>
            <a:ext cx="406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CBD5E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悬挂被测物体，承受物重。</a:t>
            </a:r>
            <a:endParaRPr lang="en-US" sz="1600" b="0" i="0" u="none" strike="noStrike">
              <a:solidFill>
                <a:srgbClr val="CBD5E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2000" y="4826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20"/>
            </p:custDataLst>
          </p:nvPr>
        </p:nvSpPr>
        <p:spPr>
          <a:xfrm>
            <a:off x="1320800" y="48260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8FAF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秤砣</a:t>
            </a:r>
            <a:endParaRPr lang="en-US" sz="2000" b="1" i="0" u="none" strike="noStrike">
              <a:solidFill>
                <a:srgbClr val="F8FAF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21"/>
            </p:custDataLst>
          </p:nvPr>
        </p:nvSpPr>
        <p:spPr>
          <a:xfrm>
            <a:off x="1320800" y="5232400"/>
            <a:ext cx="406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CBD5E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可移动的配重，提供平衡的力。</a:t>
            </a:r>
            <a:endParaRPr lang="en-US" sz="1600" b="0" i="0" u="none" strike="noStrike">
              <a:solidFill>
                <a:srgbClr val="CBD5E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8" name="Connector 18"/>
          <p:cNvCxnSpPr/>
          <p:nvPr/>
        </p:nvCxnSpPr>
        <p:spPr>
          <a:xfrm rot="5389257">
            <a:off x="4064000" y="3549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23" name="图片 1" descr="1767925399625084000"/>
          <p:cNvPicPr>
            <a:picLocks noChangeAspect="1"/>
          </p:cNvPicPr>
          <p:nvPr/>
        </p:nvPicPr>
        <p:blipFill>
          <a:blip r:embed="rId22"/>
          <a:srcRect l="53093" t="54435" r="13288" b="20647"/>
          <a:stretch>
            <a:fillRect/>
          </a:stretch>
        </p:blipFill>
        <p:spPr>
          <a:xfrm>
            <a:off x="6457950" y="1778000"/>
            <a:ext cx="5010785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0" grpId="0"/>
      <p:bldP spid="14" grpId="0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3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5080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思考与讨论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2128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1048" r="1048"/>
          <a:stretch>
            <a:fillRect/>
          </a:stretch>
        </p:blipFill>
        <p:spPr>
          <a:xfrm>
            <a:off x="762000" y="1524000"/>
            <a:ext cx="5080000" cy="3302000"/>
          </a:xfrm>
          <a:prstGeom prst="roundRect">
            <a:avLst>
              <a:gd name="adj" fmla="val 3076"/>
            </a:avLst>
          </a:prstGeom>
          <a:noFill/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</a:ln>
          <a:effectLst>
            <a:outerShdw blurRad="190500" dir="2700000" algn="tl" rotWithShape="0">
              <a:srgbClr val="33A1FF">
                <a:alpha val="40000"/>
              </a:srgbClr>
            </a:outerShdw>
          </a:effectLst>
        </p:spPr>
      </p:pic>
      <p:pic>
        <p:nvPicPr>
          <p:cNvPr id="6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0000" y="1651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6858000" y="16764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问题一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6858000" y="2032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图片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中介绍的是什么工具？</a:t>
            </a:r>
            <a:r>
              <a:rPr lang="en-US" sz="18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它有什么用途？</a:t>
            </a:r>
            <a:endParaRPr lang="en-US" alt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0000" y="28448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6858000" y="28702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问题二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10"/>
            </p:custDataLst>
          </p:nvPr>
        </p:nvSpPr>
        <p:spPr>
          <a:xfrm>
            <a:off x="6858000" y="32258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杆秤称重时，物体重量和秤砣到提纽的</a:t>
            </a: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距离之间存在</a:t>
            </a:r>
            <a:r>
              <a:rPr lang="zh-CN" alt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什么联系？</a:t>
            </a:r>
            <a:endParaRPr lang="zh-CN" alt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0000" y="40386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2"/>
            </p:custDataLst>
          </p:nvPr>
        </p:nvSpPr>
        <p:spPr>
          <a:xfrm>
            <a:off x="6858000" y="40640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问题三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3"/>
            </p:custDataLst>
          </p:nvPr>
        </p:nvSpPr>
        <p:spPr>
          <a:xfrm>
            <a:off x="6858000" y="44196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你认为杆秤的工作原理是什么？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5" name="Connector 15"/>
          <p:cNvCxnSpPr/>
          <p:nvPr/>
        </p:nvCxnSpPr>
        <p:spPr>
          <a:xfrm rot="-4092">
            <a:off x="762004" y="5200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7" grpId="1"/>
      <p:bldP spid="11" grpId="0"/>
      <p:bldP spid="10" grpId="0"/>
      <p:bldP spid="14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82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0F19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79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实验探究：</a:t>
            </a:r>
            <a:r>
              <a:rPr lang="zh-CN" altLang="en-US" sz="4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</a:t>
            </a:r>
            <a:r>
              <a:rPr lang="en-US" sz="48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平衡的奥秘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17188">
            <a:off x="4826016" y="37401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8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我们的任务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11459">
            <a:off x="762011" y="1263650"/>
            <a:ext cx="381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2032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20574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探索</a:t>
            </a:r>
            <a:r>
              <a:rPr lang="zh-CN" alt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</a:t>
            </a: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在什么条件下能够平衡。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2000" y="323088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1397000" y="325628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尝试用数学语言描述</a:t>
            </a:r>
            <a:r>
              <a:rPr lang="zh-CN" alt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</a:t>
            </a: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的平衡条件。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4092">
            <a:off x="762004" y="5327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B800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80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实验器材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9549">
            <a:off x="762009" y="12128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1778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22400" y="18034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杠杆模型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422400" y="22098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94A3B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用于模拟杠杆原理的基础教具</a:t>
            </a:r>
            <a:endParaRPr lang="en-US" sz="1800" b="0" i="0" u="none" strike="noStrike">
              <a:solidFill>
                <a:srgbClr val="94A3B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00" y="3048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22400" y="30734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钩码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422400" y="34798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94A3B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提供实验所需的标准重量</a:t>
            </a:r>
            <a:endParaRPr lang="en-US" sz="1800" b="0" i="0" u="none" strike="noStrike">
              <a:solidFill>
                <a:srgbClr val="94A3B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2000" y="4318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22400" y="43434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刻度尺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422400" y="47498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94A3B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用于精确测量力臂长度</a:t>
            </a:r>
            <a:endParaRPr lang="en-US" sz="1800" b="0" i="0" u="none" strike="noStrike">
              <a:solidFill>
                <a:srgbClr val="94A3B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5" name="Connector 15"/>
          <p:cNvCxnSpPr/>
          <p:nvPr/>
        </p:nvCxnSpPr>
        <p:spPr>
          <a:xfrm rot="5388540">
            <a:off x="4191000" y="3422661"/>
            <a:ext cx="381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 t="12500" b="12500"/>
          <a:stretch>
            <a:fillRect/>
          </a:stretch>
        </p:blipFill>
        <p:spPr>
          <a:xfrm>
            <a:off x="6604000" y="1778000"/>
            <a:ext cx="4826000" cy="3619500"/>
          </a:xfrm>
          <a:prstGeom prst="roundRect">
            <a:avLst>
              <a:gd name="adj" fmla="val 4210"/>
            </a:avLst>
          </a:prstGeom>
          <a:noFill/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</a:ln>
          <a:effectLst>
            <a:outerShdw blurRad="254000" dir="2700000" algn="tl" rotWithShape="0">
              <a:srgbClr val="33A1FF">
                <a:alpha val="30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604000" y="55245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4A3B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实验器材实物图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80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</a:t>
            </a:r>
            <a:r>
              <a:rPr lang="en-US" sz="3600" b="1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</a:t>
            </a:r>
            <a:r>
              <a:rPr lang="zh-CN" altLang="en-US" sz="3600" b="1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组成</a:t>
            </a:r>
            <a:endParaRPr lang="en-US" sz="3600"/>
          </a:p>
          <a:p>
            <a:pPr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9549">
            <a:off x="762009" y="12128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1422400" y="18034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动力</a:t>
            </a:r>
            <a:r>
              <a:rPr lang="en-US" altLang="zh-CN" sz="2000" b="1" i="0" u="none" strike="noStrike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</a:t>
            </a:r>
            <a:r>
              <a:rPr lang="en-US" altLang="zh-CN" sz="2000" b="1" i="0" u="none" strike="noStrike" baseline="-25000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altLang="zh-CN" sz="2000" b="1" i="0" u="none" strike="noStrike" baseline="-25000">
              <a:solidFill>
                <a:srgbClr val="F1F5F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1422400" y="2343785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动力臂</a:t>
            </a:r>
            <a:r>
              <a:rPr lang="en-US" altLang="zh-CN" sz="2000" b="1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</a:t>
            </a:r>
            <a:r>
              <a:rPr lang="en-US" altLang="zh-CN" sz="2000" b="1" baseline="-25000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4"/>
            </p:custDataLst>
          </p:nvPr>
        </p:nvSpPr>
        <p:spPr>
          <a:xfrm>
            <a:off x="1422400" y="299593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阻力</a:t>
            </a:r>
            <a:r>
              <a:rPr lang="en-US" altLang="zh-CN" sz="2000" b="1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</a:t>
            </a:r>
            <a:r>
              <a:rPr lang="en-US" altLang="zh-CN" sz="2000" b="1" baseline="-25000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endParaRPr lang="en-US" altLang="zh-CN" sz="2000" b="1" i="0" u="none" strike="noStrike" baseline="-25000">
              <a:solidFill>
                <a:srgbClr val="F1F5F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5388540">
            <a:off x="4191000" y="3422661"/>
            <a:ext cx="381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 t="12500" b="12500"/>
          <a:stretch>
            <a:fillRect/>
          </a:stretch>
        </p:blipFill>
        <p:spPr>
          <a:xfrm>
            <a:off x="6604000" y="1778000"/>
            <a:ext cx="4826000" cy="3619500"/>
          </a:xfrm>
          <a:prstGeom prst="roundRect">
            <a:avLst>
              <a:gd name="adj" fmla="val 4210"/>
            </a:avLst>
          </a:prstGeom>
          <a:noFill/>
          <a:ln w="25400" cap="flat" cmpd="sng">
            <a:solidFill>
              <a:srgbClr val="33A1FF">
                <a:alpha val="100000"/>
              </a:srgbClr>
            </a:solidFill>
            <a:prstDash val="solid"/>
            <a:round/>
          </a:ln>
          <a:effectLst>
            <a:outerShdw blurRad="254000" dir="2700000" algn="tl" rotWithShape="0">
              <a:srgbClr val="33A1FF">
                <a:alpha val="30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604000" y="55245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4A3B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实验器材实物图</a:t>
            </a:r>
            <a:endParaRPr lang="en-US" sz="1100"/>
          </a:p>
        </p:txBody>
      </p:sp>
      <p:sp>
        <p:nvSpPr>
          <p:cNvPr id="31" name="AutoShape 10"/>
          <p:cNvSpPr/>
          <p:nvPr>
            <p:custDataLst>
              <p:tags r:id="rId6"/>
            </p:custDataLst>
          </p:nvPr>
        </p:nvSpPr>
        <p:spPr>
          <a:xfrm>
            <a:off x="1422400" y="3485515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阻力臂</a:t>
            </a:r>
            <a:r>
              <a:rPr lang="en-US" altLang="zh-CN" sz="2000" b="1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</a:t>
            </a:r>
            <a:r>
              <a:rPr lang="en-US" altLang="zh-CN" sz="2000" b="1" baseline="-25000">
                <a:solidFill>
                  <a:srgbClr val="F1F5F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60000"/>
          </a:blip>
          <a:srcRect/>
          <a:stretch>
            <a:fillRect/>
          </a:stretch>
        </p:blipFill>
        <p:spPr>
          <a:xfrm>
            <a:off x="0" y="1016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7620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实验步骤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8814">
            <a:off x="762008" y="1263650"/>
            <a:ext cx="495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5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555" y="1443355"/>
            <a:ext cx="360000" cy="3600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1168400" y="1443355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 1：</a:t>
            </a: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调节</a:t>
            </a:r>
            <a:r>
              <a:rPr lang="en-US" sz="2000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杠杆</a:t>
            </a: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平衡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1168400" y="1849755"/>
            <a:ext cx="4826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调节杠杆两端的平衡螺母，使杠杆在水平位置平衡。</a:t>
            </a:r>
            <a:endParaRPr lang="en-US" sz="18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555" y="2606675"/>
            <a:ext cx="360000" cy="3600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1168400" y="2616835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 2：</a:t>
            </a: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施加阻力</a:t>
            </a:r>
            <a:r>
              <a:rPr lang="zh-CN" alt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和</a:t>
            </a:r>
            <a:r>
              <a:rPr lang="zh-CN" alt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动力</a:t>
            </a:r>
            <a:endParaRPr lang="zh-CN" alt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1168400" y="3023235"/>
            <a:ext cx="4826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在杠杆的一侧挂上一定数量的钩码作为阻力</a:t>
            </a:r>
            <a:r>
              <a:rPr lang="zh-CN" alt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或动力</a:t>
            </a: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1" name="Picture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555" y="3444875"/>
            <a:ext cx="360000" cy="360000"/>
          </a:xfrm>
          <a:prstGeom prst="rect">
            <a:avLst/>
          </a:prstGeom>
        </p:spPr>
      </p:pic>
      <p:sp>
        <p:nvSpPr>
          <p:cNvPr id="12" name="AutoShape 7"/>
          <p:cNvSpPr/>
          <p:nvPr>
            <p:custDataLst>
              <p:tags r:id="rId12"/>
            </p:custDataLst>
          </p:nvPr>
        </p:nvSpPr>
        <p:spPr>
          <a:xfrm>
            <a:off x="1168400" y="3442335"/>
            <a:ext cx="457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 3：调节与平衡</a:t>
            </a:r>
            <a:endParaRPr lang="en-US" sz="1100"/>
          </a:p>
        </p:txBody>
      </p:sp>
      <p:sp>
        <p:nvSpPr>
          <p:cNvPr id="14" name="AutoShape 8"/>
          <p:cNvSpPr/>
          <p:nvPr>
            <p:custDataLst>
              <p:tags r:id="rId13"/>
            </p:custDataLst>
          </p:nvPr>
        </p:nvSpPr>
        <p:spPr>
          <a:xfrm>
            <a:off x="1168400" y="3823335"/>
            <a:ext cx="4572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在杠杆的另一侧，通过移动钩码的位置，使杠杆再次在水平位置平衡。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62000" y="4463415"/>
            <a:ext cx="360000" cy="360000"/>
          </a:xfrm>
          <a:prstGeom prst="rect">
            <a:avLst/>
          </a:prstGeom>
        </p:spPr>
      </p:pic>
      <p:sp>
        <p:nvSpPr>
          <p:cNvPr id="16" name="AutoShape 10"/>
          <p:cNvSpPr/>
          <p:nvPr>
            <p:custDataLst>
              <p:tags r:id="rId17"/>
            </p:custDataLst>
          </p:nvPr>
        </p:nvSpPr>
        <p:spPr>
          <a:xfrm>
            <a:off x="1168400" y="4460875"/>
            <a:ext cx="457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步骤 4：记录与分析</a:t>
            </a:r>
            <a:endParaRPr lang="en-US" sz="1100"/>
          </a:p>
        </p:txBody>
      </p:sp>
      <p:sp>
        <p:nvSpPr>
          <p:cNvPr id="17" name="AutoShape 11"/>
          <p:cNvSpPr/>
          <p:nvPr>
            <p:custDataLst>
              <p:tags r:id="rId18"/>
            </p:custDataLst>
          </p:nvPr>
        </p:nvSpPr>
        <p:spPr>
          <a:xfrm>
            <a:off x="1168400" y="4831715"/>
            <a:ext cx="4572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记录下动力、动力臂、阻力、阻力臂的数值，为后续分析提供数据支持。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8" name="Picture 1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36600" y="5755640"/>
            <a:ext cx="254000" cy="254000"/>
          </a:xfrm>
          <a:prstGeom prst="rect">
            <a:avLst/>
          </a:prstGeom>
        </p:spPr>
      </p:pic>
      <p:sp>
        <p:nvSpPr>
          <p:cNvPr id="19" name="AutoShape 14"/>
          <p:cNvSpPr/>
          <p:nvPr/>
        </p:nvSpPr>
        <p:spPr>
          <a:xfrm>
            <a:off x="1143000" y="576834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B8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关键提示：</a:t>
            </a:r>
            <a:r>
              <a:rPr lang="en-US" sz="16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重复实验三次，确保结论的普遍性。</a:t>
            </a:r>
            <a:endParaRPr lang="en-US" sz="16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0" name="Connector 12"/>
          <p:cNvCxnSpPr/>
          <p:nvPr>
            <p:custDataLst>
              <p:tags r:id="rId21"/>
            </p:custDataLst>
          </p:nvPr>
        </p:nvCxnSpPr>
        <p:spPr>
          <a:xfrm rot="-8594">
            <a:off x="762008" y="5564505"/>
            <a:ext cx="508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A1FF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10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11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12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13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14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15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16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17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18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19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0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1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2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3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4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25.xml><?xml version="1.0" encoding="utf-8"?>
<p:tagLst xmlns:p="http://schemas.openxmlformats.org/presentationml/2006/main">
  <p:tag name="KSO_WM_DIAGRAM_VIRTUALLY_FRAME" val="{&quot;height&quot;:192,&quot;left&quot;:60,&quot;top&quot;:160,&quot;width&quot;:800}"/>
</p:tagLst>
</file>

<file path=ppt/tags/tag26.xml><?xml version="1.0" encoding="utf-8"?>
<p:tagLst xmlns:p="http://schemas.openxmlformats.org/presentationml/2006/main">
  <p:tag name="KSO_WM_DIAGRAM_VIRTUALLY_FRAME" val="{&quot;height&quot;:192,&quot;left&quot;:60,&quot;top&quot;:160,&quot;width&quot;:800}"/>
</p:tagLst>
</file>

<file path=ppt/tags/tag27.xml><?xml version="1.0" encoding="utf-8"?>
<p:tagLst xmlns:p="http://schemas.openxmlformats.org/presentationml/2006/main">
  <p:tag name="KSO_WM_DIAGRAM_VIRTUALLY_FRAME" val="{&quot;height&quot;:192,&quot;left&quot;:60,&quot;top&quot;:160,&quot;width&quot;:800}"/>
</p:tagLst>
</file>

<file path=ppt/tags/tag28.xml><?xml version="1.0" encoding="utf-8"?>
<p:tagLst xmlns:p="http://schemas.openxmlformats.org/presentationml/2006/main">
  <p:tag name="KSO_WM_DIAGRAM_VIRTUALLY_FRAME" val="{&quot;height&quot;:192,&quot;left&quot;:60,&quot;top&quot;:160,&quot;width&quot;:800}"/>
</p:tagLst>
</file>

<file path=ppt/tags/tag29.xml><?xml version="1.0" encoding="utf-8"?>
<p:tagLst xmlns:p="http://schemas.openxmlformats.org/presentationml/2006/main">
  <p:tag name="KSO_WM_DIAGRAM_VIRTUALLY_FRAME" val="{&quot;height&quot;:258,&quot;left&quot;:60,&quot;top&quot;:140,&quot;width&quot;:372}"/>
</p:tagLst>
</file>

<file path=ppt/tags/tag3.xml><?xml version="1.0" encoding="utf-8"?>
<p:tagLst xmlns:p="http://schemas.openxmlformats.org/presentationml/2006/main">
  <p:tag name="KSO_WM_DIAGRAM_VIRTUALLY_FRAME" val="{&quot;height&quot;:258,&quot;left&quot;:500,&quot;top&quot;:130,&quot;width&quot;:420}"/>
</p:tagLst>
</file>

<file path=ppt/tags/tag30.xml><?xml version="1.0" encoding="utf-8"?>
<p:tagLst xmlns:p="http://schemas.openxmlformats.org/presentationml/2006/main">
  <p:tag name="KSO_WM_DIAGRAM_VIRTUALLY_FRAME" val="{&quot;height&quot;:258,&quot;left&quot;:60,&quot;top&quot;:140,&quot;width&quot;:372}"/>
</p:tagLst>
</file>

<file path=ppt/tags/tag31.xml><?xml version="1.0" encoding="utf-8"?>
<p:tagLst xmlns:p="http://schemas.openxmlformats.org/presentationml/2006/main">
  <p:tag name="KSO_WM_DIAGRAM_VIRTUALLY_FRAME" val="{&quot;height&quot;:258,&quot;left&quot;:60,&quot;top&quot;:140,&quot;width&quot;:372}"/>
</p:tagLst>
</file>

<file path=ppt/tags/tag32.xml><?xml version="1.0" encoding="utf-8"?>
<p:tagLst xmlns:p="http://schemas.openxmlformats.org/presentationml/2006/main">
  <p:tag name="KSO_WM_DIAGRAM_VIRTUALLY_FRAME" val="{&quot;height&quot;:258,&quot;left&quot;:60,&quot;top&quot;:140,&quot;width&quot;:372}"/>
</p:tagLst>
</file>

<file path=ppt/tags/tag33.xml><?xml version="1.0" encoding="utf-8"?>
<p:tagLst xmlns:p="http://schemas.openxmlformats.org/presentationml/2006/main">
  <p:tag name="KSO_WM_DIAGRAM_VIRTUALLY_FRAME" val="{&quot;height&quot;:214.35,&quot;left&quot;:59.65,&quot;top&quot;:113.65,&quot;width&quot;:420.35}"/>
</p:tagLst>
</file>

<file path=ppt/tags/tag34.xml><?xml version="1.0" encoding="utf-8"?>
<p:tagLst xmlns:p="http://schemas.openxmlformats.org/presentationml/2006/main">
  <p:tag name="KSO_WM_DIAGRAM_VIRTUALLY_FRAME" val="{&quot;height&quot;:214.35,&quot;left&quot;:59.65,&quot;top&quot;:113.65,&quot;width&quot;:420.35}"/>
</p:tagLst>
</file>

<file path=ppt/tags/tag35.xml><?xml version="1.0" encoding="utf-8"?>
<p:tagLst xmlns:p="http://schemas.openxmlformats.org/presentationml/2006/main">
  <p:tag name="KSO_WM_DIAGRAM_VIRTUALLY_FRAME" val="{&quot;height&quot;:214.35,&quot;left&quot;:59.65,&quot;top&quot;:113.65,&quot;width&quot;:420.35}"/>
</p:tagLst>
</file>

<file path=ppt/tags/tag36.xml><?xml version="1.0" encoding="utf-8"?>
<p:tagLst xmlns:p="http://schemas.openxmlformats.org/presentationml/2006/main">
  <p:tag name="KSO_WM_DIAGRAM_VIRTUALLY_FRAME" val="{&quot;height&quot;:214.35,&quot;left&quot;:59.65,&quot;top&quot;:113.65,&quot;width&quot;:420.35}"/>
</p:tagLst>
</file>

<file path=ppt/tags/tag37.xml><?xml version="1.0" encoding="utf-8"?>
<p:tagLst xmlns:p="http://schemas.openxmlformats.org/presentationml/2006/main">
  <p:tag name="KSO_WM_DIAGRAM_VIRTUALLY_FRAME" val="{&quot;height&quot;:214.35,&quot;left&quot;:59.65,&quot;top&quot;:113.65,&quot;width&quot;:420.35}"/>
</p:tagLst>
</file>

<file path=ppt/tags/tag38.xml><?xml version="1.0" encoding="utf-8"?>
<p:tagLst xmlns:p="http://schemas.openxmlformats.org/presentationml/2006/main">
  <p:tag name="KSO_WM_DIAGRAM_VIRTUALLY_FRAME" val="{&quot;height&quot;:214.35,&quot;left&quot;:59.65,&quot;top&quot;:113.65,&quot;width&quot;:420.35}"/>
</p:tagLst>
</file>

<file path=ppt/tags/tag39.xml><?xml version="1.0" encoding="utf-8"?>
<p:tagLst xmlns:p="http://schemas.openxmlformats.org/presentationml/2006/main">
  <p:tag name="KSO_WM_DIAGRAM_VIRTUALLY_FRAME" val="{&quot;height&quot;:281.9999531398448,&quot;left&quot;:60,&quot;top&quot;:99.00002343007759,&quot;width&quot;:412}"/>
</p:tagLst>
</file>

<file path=ppt/tags/tag4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40.xml><?xml version="1.0" encoding="utf-8"?>
<p:tagLst xmlns:p="http://schemas.openxmlformats.org/presentationml/2006/main">
  <p:tag name="KSO_WM_DIAGRAM_VIRTUALLY_FRAME" val="{&quot;height&quot;:281.9999531398448,&quot;left&quot;:60,&quot;top&quot;:99.00002343007759,&quot;width&quot;:412}"/>
</p:tagLst>
</file>

<file path=ppt/tags/tag41.xml><?xml version="1.0" encoding="utf-8"?>
<p:tagLst xmlns:p="http://schemas.openxmlformats.org/presentationml/2006/main">
  <p:tag name="KSO_WM_DIAGRAM_VIRTUALLY_FRAME" val="{&quot;height&quot;:281.9999531398448,&quot;left&quot;:60,&quot;top&quot;:99.00002343007759,&quot;width&quot;:412}"/>
</p:tagLst>
</file>

<file path=ppt/tags/tag42.xml><?xml version="1.0" encoding="utf-8"?>
<p:tagLst xmlns:p="http://schemas.openxmlformats.org/presentationml/2006/main">
  <p:tag name="KSO_WM_DIAGRAM_VIRTUALLY_FRAME" val="{&quot;height&quot;:281.9999531398448,&quot;left&quot;:60,&quot;top&quot;:99.00002343007759,&quot;width&quot;:412}"/>
</p:tagLst>
</file>

<file path=ppt/tags/tag43.xml><?xml version="1.0" encoding="utf-8"?>
<p:tagLst xmlns:p="http://schemas.openxmlformats.org/presentationml/2006/main">
  <p:tag name="KSO_WM_DIAGRAM_VIRTUALLY_FRAME" val="{&quot;height&quot;:281.9999531398448,&quot;left&quot;:60,&quot;top&quot;:99.00002343007759,&quot;width&quot;:412}"/>
</p:tagLst>
</file>

<file path=ppt/tags/tag44.xml><?xml version="1.0" encoding="utf-8"?>
<p:tagLst xmlns:p="http://schemas.openxmlformats.org/presentationml/2006/main">
  <p:tag name="KSO_WM_DIAGRAM_VIRTUALLY_FRAME" val="{&quot;height&quot;:281.9999531398448,&quot;left&quot;:60,&quot;top&quot;:99.00002343007759,&quot;width&quot;:412}"/>
</p:tagLst>
</file>

<file path=ppt/tags/tag45.xml><?xml version="1.0" encoding="utf-8"?>
<p:tagLst xmlns:p="http://schemas.openxmlformats.org/presentationml/2006/main">
  <p:tag name="KSO_WM_DIAGRAM_VIRTUALLY_FRAME" val="{&quot;height&quot;:308.6999531398448,&quot;left&quot;:60,&quot;top&quot;:99.00002343007759,&quot;width&quot;:620.0012549202822}"/>
</p:tagLst>
</file>

<file path=ppt/tags/tag46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47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48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49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5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50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51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52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53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54.xml><?xml version="1.0" encoding="utf-8"?>
<p:tagLst xmlns:p="http://schemas.openxmlformats.org/presentationml/2006/main">
  <p:tag name="KSO_WM_DIAGRAM_VIRTUALLY_FRAME" val="{&quot;height&quot;:270,&quot;left&quot;:60,&quot;top&quot;:140,&quot;width&quot;:820}"/>
</p:tagLst>
</file>

<file path=ppt/tags/tag55.xml><?xml version="1.0" encoding="utf-8"?>
<p:tagLst xmlns:p="http://schemas.openxmlformats.org/presentationml/2006/main">
  <p:tag name="KSO_WM_DIAGRAM_VIRTUALLY_FRAME" val="{&quot;height&quot;:124,&quot;left&quot;:60,&quot;top&quot;:294,&quot;width&quot;:830}"/>
</p:tagLst>
</file>

<file path=ppt/tags/tag56.xml><?xml version="1.0" encoding="utf-8"?>
<p:tagLst xmlns:p="http://schemas.openxmlformats.org/presentationml/2006/main">
  <p:tag name="KSO_WM_DIAGRAM_VIRTUALLY_FRAME" val="{&quot;height&quot;:124,&quot;left&quot;:60,&quot;top&quot;:294,&quot;width&quot;:830}"/>
</p:tagLst>
</file>

<file path=ppt/tags/tag57.xml><?xml version="1.0" encoding="utf-8"?>
<p:tagLst xmlns:p="http://schemas.openxmlformats.org/presentationml/2006/main">
  <p:tag name="KSO_WM_DIAGRAM_VIRTUALLY_FRAME" val="{&quot;height&quot;:124,&quot;left&quot;:60,&quot;top&quot;:294,&quot;width&quot;:830}"/>
</p:tagLst>
</file>

<file path=ppt/tags/tag58.xml><?xml version="1.0" encoding="utf-8"?>
<p:tagLst xmlns:p="http://schemas.openxmlformats.org/presentationml/2006/main">
  <p:tag name="KSO_WM_DIAGRAM_VIRTUALLY_FRAME" val="{&quot;height&quot;:124,&quot;left&quot;:60,&quot;top&quot;:294,&quot;width&quot;:830}"/>
</p:tagLst>
</file>

<file path=ppt/tags/tag59.xml><?xml version="1.0" encoding="utf-8"?>
<p:tagLst xmlns:p="http://schemas.openxmlformats.org/presentationml/2006/main">
  <p:tag name="KSO_WM_DIAGRAM_VIRTUALLY_FRAME" val="{&quot;height&quot;:124,&quot;left&quot;:60,&quot;top&quot;:294,&quot;width&quot;:830}"/>
</p:tagLst>
</file>

<file path=ppt/tags/tag6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60.xml><?xml version="1.0" encoding="utf-8"?>
<p:tagLst xmlns:p="http://schemas.openxmlformats.org/presentationml/2006/main">
  <p:tag name="KSO_WM_DIAGRAM_VIRTUALLY_FRAME" val="{&quot;height&quot;:124,&quot;left&quot;:60,&quot;top&quot;:294,&quot;width&quot;:830}"/>
</p:tagLst>
</file>

<file path=ppt/tags/tag61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2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3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4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5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6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7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68.xml><?xml version="1.0" encoding="utf-8"?>
<p:tagLst xmlns:p="http://schemas.openxmlformats.org/presentationml/2006/main">
  <p:tag name="KSO_WM_DIAGRAM_VIRTUALLY_FRAME" val="{&quot;height&quot;:324,&quot;left&quot;:110,&quot;top&quot;:142,&quot;width&quot;:780}"/>
</p:tagLst>
</file>

<file path=ppt/tags/tag7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8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ags/tag9.xml><?xml version="1.0" encoding="utf-8"?>
<p:tagLst xmlns:p="http://schemas.openxmlformats.org/presentationml/2006/main">
  <p:tag name="KSO_WM_DIAGRAM_VIRTUALLY_FRAME" val="{&quot;height&quot;:294,&quot;left&quot;:60,&quot;top&quot;:140,&quot;width&quot;:364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1429</Words>
  <Application>WPS 演示</Application>
  <PresentationFormat/>
  <Paragraphs>205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1_默认主题</vt:lpstr>
      <vt:lpstr>2_默认主题</vt:lpstr>
      <vt:lpstr>3_默认主题</vt:lpstr>
      <vt:lpstr>4_默认主题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有话说</cp:lastModifiedBy>
  <cp:revision>22</cp:revision>
  <dcterms:created xsi:type="dcterms:W3CDTF">2026-01-07T23:32:00Z</dcterms:created>
  <dcterms:modified xsi:type="dcterms:W3CDTF">2026-01-09T04:12:25Z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02FFC1CDB20F493A96D6C404FAC3CDF1_12</vt:lpwstr>
  </property>
</Properties>
</file>