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mp3" ContentType="audio/mp3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handoutMasterIdLst>
    <p:handoutMasterId r:id="rId22"/>
  </p:handoutMasterIdLst>
  <p:sldIdLst>
    <p:sldId id="879" r:id="rId3"/>
    <p:sldId id="881" r:id="rId5"/>
    <p:sldId id="887" r:id="rId6"/>
    <p:sldId id="912" r:id="rId7"/>
    <p:sldId id="914" r:id="rId8"/>
    <p:sldId id="906" r:id="rId9"/>
    <p:sldId id="885" r:id="rId10"/>
    <p:sldId id="900" r:id="rId11"/>
    <p:sldId id="910" r:id="rId12"/>
    <p:sldId id="889" r:id="rId13"/>
    <p:sldId id="904" r:id="rId14"/>
    <p:sldId id="895" r:id="rId15"/>
    <p:sldId id="915" r:id="rId16"/>
    <p:sldId id="896" r:id="rId17"/>
    <p:sldId id="897" r:id="rId18"/>
    <p:sldId id="899" r:id="rId19"/>
    <p:sldId id="902" r:id="rId20"/>
    <p:sldId id="903" r:id="rId21"/>
  </p:sldIdLst>
  <p:sldSz cx="12192000" cy="6858000"/>
  <p:notesSz cx="6858000" cy="9144000"/>
  <p:embeddedFontLst>
    <p:embeddedFont>
      <p:font typeface="黑体" panose="02010609060101010101" charset="-122"/>
      <p:regular r:id="rId27"/>
    </p:embeddedFont>
    <p:embeddedFont>
      <p:font typeface="庞门正道粗书体" panose="02010600030101010101" charset="-122"/>
      <p:regular r:id="rId28"/>
    </p:embeddedFont>
    <p:embeddedFont>
      <p:font typeface="印品雅宋简 Bold（非商用）" panose="02000500000000000000" charset="-122"/>
      <p:regular r:id="rId29"/>
    </p:embeddedFont>
    <p:embeddedFont>
      <p:font typeface="三极丰韵体" panose="00000500000000000000" charset="-122"/>
      <p:regular r:id="rId30"/>
    </p:embeddedFont>
    <p:embeddedFont>
      <p:font typeface="楷体" panose="02010609060101010101" charset="-122"/>
      <p:regular r:id="rId31"/>
    </p:embeddedFont>
    <p:embeddedFont>
      <p:font typeface="微软雅黑" panose="020B0503020204020204" charset="-122"/>
      <p:regular r:id="rId32"/>
    </p:embeddedFont>
  </p:embeddedFontLst>
  <p:custDataLst>
    <p:tags r:id="rId3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微软用户" initials="微软用户" lastIdx="0" clrIdx="0"/>
  <p:cmAuthor id="1" name="Administrator" initials="A" lastIdx="3" clrIdx="0"/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3D52"/>
    <a:srgbClr val="AD281C"/>
    <a:srgbClr val="B33025"/>
    <a:srgbClr val="604B4D"/>
    <a:srgbClr val="AE281C"/>
    <a:srgbClr val="C30000"/>
    <a:srgbClr val="F3EBA2"/>
    <a:srgbClr val="EDC873"/>
    <a:srgbClr val="FA3924"/>
    <a:srgbClr val="FF3A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3" Type="http://schemas.openxmlformats.org/officeDocument/2006/relationships/tags" Target="tags/tag21.xml"/><Relationship Id="rId32" Type="http://schemas.openxmlformats.org/officeDocument/2006/relationships/font" Target="fonts/font6.fntdata"/><Relationship Id="rId31" Type="http://schemas.openxmlformats.org/officeDocument/2006/relationships/font" Target="fonts/font5.fntdata"/><Relationship Id="rId30" Type="http://schemas.openxmlformats.org/officeDocument/2006/relationships/font" Target="fonts/font4.fntdata"/><Relationship Id="rId3" Type="http://schemas.openxmlformats.org/officeDocument/2006/relationships/slide" Target="slides/slide1.xml"/><Relationship Id="rId29" Type="http://schemas.openxmlformats.org/officeDocument/2006/relationships/font" Target="fonts/font3.fntdata"/><Relationship Id="rId28" Type="http://schemas.openxmlformats.org/officeDocument/2006/relationships/font" Target="fonts/font2.fntdata"/><Relationship Id="rId27" Type="http://schemas.openxmlformats.org/officeDocument/2006/relationships/font" Target="fonts/font1.fntdata"/><Relationship Id="rId26" Type="http://schemas.openxmlformats.org/officeDocument/2006/relationships/commentAuthors" Target="commentAuthors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cs typeface="思源黑体 CN Normal" panose="020B0400000000000000" charset="-122"/>
              </a:rPr>
            </a:fld>
            <a:endParaRPr lang="zh-CN" altLang="en-US">
              <a:cs typeface="思源黑体 CN Normal" panose="020B0400000000000000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cs typeface="思源黑体 CN Normal" panose="020B0400000000000000" charset="-122"/>
              </a:rPr>
            </a:fld>
            <a:endParaRPr lang="zh-CN" altLang="en-US">
              <a:cs typeface="思源黑体 CN Normal" panose="020B0400000000000000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Normal" panose="020B0400000000000000" charset="-122"/>
        <a:ea typeface="思源黑体 CN Normal" panose="020B0400000000000000" charset="-122"/>
        <a:cs typeface="思源黑体 CN Normal" panose="020B0400000000000000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Normal" panose="020B0400000000000000" charset="-122"/>
        <a:ea typeface="思源黑体 CN Normal" panose="020B0400000000000000" charset="-122"/>
        <a:cs typeface="思源黑体 CN Normal" panose="020B0400000000000000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Normal" panose="020B0400000000000000" charset="-122"/>
        <a:ea typeface="思源黑体 CN Normal" panose="020B0400000000000000" charset="-122"/>
        <a:cs typeface="思源黑体 CN Normal" panose="020B0400000000000000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Normal" panose="020B0400000000000000" charset="-122"/>
        <a:ea typeface="思源黑体 CN Normal" panose="020B0400000000000000" charset="-122"/>
        <a:cs typeface="思源黑体 CN Normal" panose="020B0400000000000000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Normal" panose="020B0400000000000000" charset="-122"/>
        <a:ea typeface="思源黑体 CN Normal" panose="020B0400000000000000" charset="-122"/>
        <a:cs typeface="思源黑体 CN Normal" panose="020B0400000000000000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4" Type="http://schemas.openxmlformats.org/officeDocument/2006/relationships/image" Target="../media/image6.png"/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组合 19"/>
          <p:cNvGrpSpPr/>
          <p:nvPr userDrawn="1"/>
        </p:nvGrpSpPr>
        <p:grpSpPr>
          <a:xfrm>
            <a:off x="0" y="0"/>
            <a:ext cx="12192000" cy="6858000"/>
            <a:chOff x="0" y="0"/>
            <a:chExt cx="19200" cy="10800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11" cy="10801"/>
            </a:xfrm>
            <a:prstGeom prst="rect">
              <a:avLst/>
            </a:prstGeom>
          </p:spPr>
        </p:pic>
        <p:pic>
          <p:nvPicPr>
            <p:cNvPr id="6" name="图片 5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  <p:pic>
          <p:nvPicPr>
            <p:cNvPr id="11" name="图片 10" descr="2"/>
            <p:cNvPicPr>
              <a:picLocks noChangeAspect="1"/>
            </p:cNvPicPr>
            <p:nvPr userDrawn="1"/>
          </p:nvPicPr>
          <p:blipFill>
            <a:blip r:embed="rId3"/>
            <a:srcRect t="65646"/>
            <a:stretch>
              <a:fillRect/>
            </a:stretch>
          </p:blipFill>
          <p:spPr>
            <a:xfrm>
              <a:off x="0" y="7502"/>
              <a:ext cx="19200" cy="3298"/>
            </a:xfrm>
            <a:prstGeom prst="rect">
              <a:avLst/>
            </a:prstGeom>
          </p:spPr>
        </p:pic>
        <p:pic>
          <p:nvPicPr>
            <p:cNvPr id="12" name="图片 11" descr="4"/>
            <p:cNvPicPr>
              <a:picLocks noChangeAspect="1"/>
            </p:cNvPicPr>
            <p:nvPr userDrawn="1"/>
          </p:nvPicPr>
          <p:blipFill>
            <a:blip r:embed="rId4"/>
            <a:srcRect t="49417"/>
            <a:stretch>
              <a:fillRect/>
            </a:stretch>
          </p:blipFill>
          <p:spPr>
            <a:xfrm>
              <a:off x="0" y="5944"/>
              <a:ext cx="19200" cy="4856"/>
            </a:xfrm>
            <a:prstGeom prst="rect">
              <a:avLst/>
            </a:prstGeom>
          </p:spPr>
        </p:pic>
        <p:pic>
          <p:nvPicPr>
            <p:cNvPr id="13" name="图片 12" descr="4"/>
            <p:cNvPicPr>
              <a:picLocks noChangeAspect="1"/>
            </p:cNvPicPr>
            <p:nvPr userDrawn="1"/>
          </p:nvPicPr>
          <p:blipFill>
            <a:blip r:embed="rId4"/>
            <a:srcRect t="11" b="64083"/>
            <a:stretch>
              <a:fillRect/>
            </a:stretch>
          </p:blipFill>
          <p:spPr>
            <a:xfrm>
              <a:off x="0" y="0"/>
              <a:ext cx="19200" cy="3447"/>
            </a:xfrm>
            <a:prstGeom prst="rect">
              <a:avLst/>
            </a:prstGeom>
          </p:spPr>
        </p:pic>
        <p:pic>
          <p:nvPicPr>
            <p:cNvPr id="16" name="图片 15" descr="3"/>
            <p:cNvPicPr>
              <a:picLocks noChangeAspect="1"/>
            </p:cNvPicPr>
            <p:nvPr userDrawn="1"/>
          </p:nvPicPr>
          <p:blipFill>
            <a:blip r:embed="rId5"/>
            <a:srcRect l="1469" t="15250" r="50896" b="5573"/>
            <a:stretch>
              <a:fillRect/>
            </a:stretch>
          </p:blipFill>
          <p:spPr>
            <a:xfrm>
              <a:off x="1715" y="2729"/>
              <a:ext cx="7314" cy="6078"/>
            </a:xfrm>
            <a:prstGeom prst="rect">
              <a:avLst/>
            </a:prstGeom>
          </p:spPr>
        </p:pic>
        <p:pic>
          <p:nvPicPr>
            <p:cNvPr id="17" name="图片 16" descr="6"/>
            <p:cNvPicPr>
              <a:picLocks noChangeAspect="1"/>
            </p:cNvPicPr>
            <p:nvPr userDrawn="1"/>
          </p:nvPicPr>
          <p:blipFill>
            <a:blip r:embed="rId6"/>
            <a:srcRect l="2188" t="65219" r="55734" b="11573"/>
            <a:stretch>
              <a:fillRect/>
            </a:stretch>
          </p:blipFill>
          <p:spPr>
            <a:xfrm>
              <a:off x="911" y="6631"/>
              <a:ext cx="8079" cy="2228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000"/>
            <a:chOff x="0" y="0"/>
            <a:chExt cx="19200" cy="10800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11" cy="10801"/>
            </a:xfrm>
            <a:prstGeom prst="rect">
              <a:avLst/>
            </a:prstGeom>
          </p:spPr>
        </p:pic>
        <p:pic>
          <p:nvPicPr>
            <p:cNvPr id="6" name="图片 5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  <p:pic>
          <p:nvPicPr>
            <p:cNvPr id="11" name="图片 10" descr="2"/>
            <p:cNvPicPr>
              <a:picLocks noChangeAspect="1"/>
            </p:cNvPicPr>
            <p:nvPr userDrawn="1"/>
          </p:nvPicPr>
          <p:blipFill>
            <a:blip r:embed="rId3"/>
            <a:srcRect t="65646"/>
            <a:stretch>
              <a:fillRect/>
            </a:stretch>
          </p:blipFill>
          <p:spPr>
            <a:xfrm>
              <a:off x="0" y="7502"/>
              <a:ext cx="19200" cy="3298"/>
            </a:xfrm>
            <a:prstGeom prst="rect">
              <a:avLst/>
            </a:prstGeom>
          </p:spPr>
        </p:pic>
        <p:pic>
          <p:nvPicPr>
            <p:cNvPr id="12" name="图片 11" descr="4"/>
            <p:cNvPicPr>
              <a:picLocks noChangeAspect="1"/>
            </p:cNvPicPr>
            <p:nvPr userDrawn="1"/>
          </p:nvPicPr>
          <p:blipFill>
            <a:blip r:embed="rId4"/>
            <a:srcRect t="49417"/>
            <a:stretch>
              <a:fillRect/>
            </a:stretch>
          </p:blipFill>
          <p:spPr>
            <a:xfrm>
              <a:off x="0" y="5944"/>
              <a:ext cx="19200" cy="4856"/>
            </a:xfrm>
            <a:prstGeom prst="rect">
              <a:avLst/>
            </a:prstGeom>
          </p:spPr>
        </p:pic>
        <p:pic>
          <p:nvPicPr>
            <p:cNvPr id="13" name="图片 12" descr="4"/>
            <p:cNvPicPr>
              <a:picLocks noChangeAspect="1"/>
            </p:cNvPicPr>
            <p:nvPr userDrawn="1"/>
          </p:nvPicPr>
          <p:blipFill>
            <a:blip r:embed="rId4"/>
            <a:srcRect t="11" b="64083"/>
            <a:stretch>
              <a:fillRect/>
            </a:stretch>
          </p:blipFill>
          <p:spPr>
            <a:xfrm>
              <a:off x="0" y="0"/>
              <a:ext cx="19200" cy="3447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0" y="0"/>
            <a:ext cx="12192000" cy="6867525"/>
            <a:chOff x="0" y="0"/>
            <a:chExt cx="19200" cy="10815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11" cy="10801"/>
            </a:xfrm>
            <a:prstGeom prst="rect">
              <a:avLst/>
            </a:prstGeom>
          </p:spPr>
        </p:pic>
        <p:pic>
          <p:nvPicPr>
            <p:cNvPr id="6" name="图片 5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  <p:pic>
          <p:nvPicPr>
            <p:cNvPr id="11" name="图片 10" descr="2"/>
            <p:cNvPicPr>
              <a:picLocks noChangeAspect="1"/>
            </p:cNvPicPr>
            <p:nvPr userDrawn="1"/>
          </p:nvPicPr>
          <p:blipFill>
            <a:blip r:embed="rId3"/>
            <a:srcRect t="65646"/>
            <a:stretch>
              <a:fillRect/>
            </a:stretch>
          </p:blipFill>
          <p:spPr>
            <a:xfrm>
              <a:off x="0" y="7502"/>
              <a:ext cx="19200" cy="3298"/>
            </a:xfrm>
            <a:prstGeom prst="rect">
              <a:avLst/>
            </a:prstGeom>
          </p:spPr>
        </p:pic>
        <p:pic>
          <p:nvPicPr>
            <p:cNvPr id="12" name="图片 11" descr="4"/>
            <p:cNvPicPr>
              <a:picLocks noChangeAspect="1"/>
            </p:cNvPicPr>
            <p:nvPr userDrawn="1"/>
          </p:nvPicPr>
          <p:blipFill>
            <a:blip r:embed="rId4"/>
            <a:srcRect t="49417"/>
            <a:stretch>
              <a:fillRect/>
            </a:stretch>
          </p:blipFill>
          <p:spPr>
            <a:xfrm>
              <a:off x="0" y="3641"/>
              <a:ext cx="19200" cy="7175"/>
            </a:xfrm>
            <a:prstGeom prst="rect">
              <a:avLst/>
            </a:prstGeom>
          </p:spPr>
        </p:pic>
        <p:pic>
          <p:nvPicPr>
            <p:cNvPr id="13" name="图片 12" descr="4"/>
            <p:cNvPicPr>
              <a:picLocks noChangeAspect="1"/>
            </p:cNvPicPr>
            <p:nvPr userDrawn="1"/>
          </p:nvPicPr>
          <p:blipFill>
            <a:blip r:embed="rId4"/>
            <a:srcRect t="11" b="64083"/>
            <a:stretch>
              <a:fillRect/>
            </a:stretch>
          </p:blipFill>
          <p:spPr>
            <a:xfrm>
              <a:off x="0" y="0"/>
              <a:ext cx="19200" cy="3447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0" y="0"/>
            <a:ext cx="12181205" cy="6858635"/>
            <a:chOff x="0" y="0"/>
            <a:chExt cx="19183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11" cy="10801"/>
            </a:xfrm>
            <a:prstGeom prst="rect">
              <a:avLst/>
            </a:prstGeom>
          </p:spPr>
        </p:pic>
        <p:pic>
          <p:nvPicPr>
            <p:cNvPr id="6" name="图片 5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635"/>
            <a:chOff x="0" y="0"/>
            <a:chExt cx="19200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28" cy="10801"/>
            </a:xfrm>
            <a:prstGeom prst="rect">
              <a:avLst/>
            </a:prstGeom>
          </p:spPr>
        </p:pic>
        <p:pic>
          <p:nvPicPr>
            <p:cNvPr id="4" name="图片 3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 userDrawn="1"/>
        </p:nvSpPr>
        <p:spPr>
          <a:xfrm>
            <a:off x="422910" y="413385"/>
            <a:ext cx="11345545" cy="6030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13" name="文本框 12"/>
          <p:cNvSpPr txBox="1"/>
          <p:nvPr userDrawn="1"/>
        </p:nvSpPr>
        <p:spPr>
          <a:xfrm>
            <a:off x="1543685" y="876300"/>
            <a:ext cx="5620385" cy="700405"/>
          </a:xfrm>
          <a:prstGeom prst="rect">
            <a:avLst/>
          </a:prstGeom>
        </p:spPr>
        <p:txBody>
          <a:bodyPr vert="horz" wrap="square" lIns="91440" tIns="45720" rIns="91440" bIns="45720" numCol="1" spcCol="0" rtlCol="0" fromWordArt="0" anchor="t" anchorCtr="0" forceAA="0" compatLnSpc="0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0" algn="just">
              <a:buClrTx/>
              <a:buSzTx/>
              <a:buNone/>
            </a:pPr>
            <a:r>
              <a:rPr lang="zh-CN" altLang="en-US" sz="4400" dirty="0">
                <a:solidFill>
                  <a:srgbClr val="C30000"/>
                </a:solidFill>
                <a:effectLst/>
                <a:latin typeface="庞门正道粗书体" panose="02010600030101010101" charset="-122"/>
                <a:ea typeface="庞门正道粗书体" panose="02010600030101010101" charset="-122"/>
                <a:cs typeface="思源黑体 CN Normal" panose="020B0400000000000000" charset="-122"/>
                <a:sym typeface="+mn-ea"/>
              </a:rPr>
              <a:t>民间皮影的概说特色</a:t>
            </a:r>
            <a:endParaRPr lang="zh-CN" altLang="en-US" sz="4400" dirty="0">
              <a:solidFill>
                <a:srgbClr val="C30000"/>
              </a:solidFill>
              <a:effectLst/>
              <a:latin typeface="庞门正道粗书体" panose="02010600030101010101" charset="-122"/>
              <a:ea typeface="庞门正道粗书体" panose="02010600030101010101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6" name="图片 15" descr="3"/>
          <p:cNvPicPr>
            <a:picLocks noChangeAspect="1"/>
          </p:cNvPicPr>
          <p:nvPr userDrawn="1"/>
        </p:nvPicPr>
        <p:blipFill>
          <a:blip r:embed="rId3"/>
          <a:srcRect l="1469" t="15250" r="50896" b="5573"/>
          <a:stretch>
            <a:fillRect/>
          </a:stretch>
        </p:blipFill>
        <p:spPr>
          <a:xfrm>
            <a:off x="753745" y="817880"/>
            <a:ext cx="850900" cy="708025"/>
          </a:xfrm>
          <a:prstGeom prst="rect">
            <a:avLst/>
          </a:prstGeom>
        </p:spPr>
      </p:pic>
      <p:pic>
        <p:nvPicPr>
          <p:cNvPr id="5" name="图片 4" descr="51miz-E1240854-1459A217"/>
          <p:cNvPicPr>
            <a:picLocks noChangeAspect="1"/>
          </p:cNvPicPr>
          <p:nvPr userDrawn="1"/>
        </p:nvPicPr>
        <p:blipFill>
          <a:blip r:embed="rId4">
            <a:lum bright="-6000" contrast="-12000"/>
          </a:blip>
          <a:srcRect l="11833" t="48074" r="45611" b="31778"/>
          <a:stretch>
            <a:fillRect/>
          </a:stretch>
        </p:blipFill>
        <p:spPr>
          <a:xfrm>
            <a:off x="9407525" y="454025"/>
            <a:ext cx="1936115" cy="1165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635"/>
            <a:chOff x="0" y="0"/>
            <a:chExt cx="19200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28" cy="10801"/>
            </a:xfrm>
            <a:prstGeom prst="rect">
              <a:avLst/>
            </a:prstGeom>
          </p:spPr>
        </p:pic>
        <p:pic>
          <p:nvPicPr>
            <p:cNvPr id="4" name="图片 3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 userDrawn="1"/>
        </p:nvSpPr>
        <p:spPr>
          <a:xfrm>
            <a:off x="422910" y="413385"/>
            <a:ext cx="11345545" cy="6030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 userDrawn="1"/>
        </p:nvSpPr>
        <p:spPr>
          <a:xfrm>
            <a:off x="1543685" y="876300"/>
            <a:ext cx="5620385" cy="700405"/>
          </a:xfrm>
          <a:prstGeom prst="rect">
            <a:avLst/>
          </a:prstGeom>
        </p:spPr>
        <p:txBody>
          <a:bodyPr vert="horz" wrap="square" lIns="91440" tIns="45720" rIns="91440" bIns="45720" numCol="1" spcCol="0" rtlCol="0" fromWordArt="0" anchor="t" anchorCtr="0" forceAA="0" compatLnSpc="0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0" algn="just">
              <a:buClrTx/>
              <a:buSzTx/>
              <a:buNone/>
            </a:pPr>
            <a:r>
              <a:rPr lang="zh-CN" altLang="en-US" sz="4400" dirty="0">
                <a:solidFill>
                  <a:srgbClr val="C30000"/>
                </a:solidFill>
                <a:effectLst/>
                <a:latin typeface="庞门正道粗书体" panose="02010600030101010101" charset="-122"/>
                <a:ea typeface="庞门正道粗书体" panose="02010600030101010101" charset="-122"/>
                <a:cs typeface="思源黑体 CN Normal" panose="020B0400000000000000" charset="-122"/>
                <a:sym typeface="+mn-ea"/>
              </a:rPr>
              <a:t>民间皮影的源流</a:t>
            </a:r>
            <a:endParaRPr lang="zh-CN" altLang="en-US" sz="4400" dirty="0">
              <a:solidFill>
                <a:srgbClr val="C30000"/>
              </a:solidFill>
              <a:effectLst/>
              <a:latin typeface="庞门正道粗书体" panose="02010600030101010101" charset="-122"/>
              <a:ea typeface="庞门正道粗书体" panose="02010600030101010101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6" name="图片 15" descr="3"/>
          <p:cNvPicPr>
            <a:picLocks noChangeAspect="1"/>
          </p:cNvPicPr>
          <p:nvPr userDrawn="1"/>
        </p:nvPicPr>
        <p:blipFill>
          <a:blip r:embed="rId3"/>
          <a:srcRect l="1469" t="15250" r="50896" b="5573"/>
          <a:stretch>
            <a:fillRect/>
          </a:stretch>
        </p:blipFill>
        <p:spPr>
          <a:xfrm>
            <a:off x="753745" y="817880"/>
            <a:ext cx="850900" cy="708025"/>
          </a:xfrm>
          <a:prstGeom prst="rect">
            <a:avLst/>
          </a:prstGeom>
        </p:spPr>
      </p:pic>
      <p:pic>
        <p:nvPicPr>
          <p:cNvPr id="6" name="图片 5" descr="51miz-E1240854-1459A217"/>
          <p:cNvPicPr>
            <a:picLocks noChangeAspect="1"/>
          </p:cNvPicPr>
          <p:nvPr userDrawn="1"/>
        </p:nvPicPr>
        <p:blipFill>
          <a:blip r:embed="rId4">
            <a:lum bright="-6000" contrast="-12000"/>
          </a:blip>
          <a:srcRect l="11833" t="48074" r="45611" b="31778"/>
          <a:stretch>
            <a:fillRect/>
          </a:stretch>
        </p:blipFill>
        <p:spPr>
          <a:xfrm>
            <a:off x="9407525" y="454025"/>
            <a:ext cx="1936115" cy="1165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635"/>
            <a:chOff x="0" y="0"/>
            <a:chExt cx="19200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28" cy="10801"/>
            </a:xfrm>
            <a:prstGeom prst="rect">
              <a:avLst/>
            </a:prstGeom>
          </p:spPr>
        </p:pic>
        <p:pic>
          <p:nvPicPr>
            <p:cNvPr id="4" name="图片 3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 userDrawn="1"/>
        </p:nvSpPr>
        <p:spPr>
          <a:xfrm>
            <a:off x="422910" y="413385"/>
            <a:ext cx="11345545" cy="6030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 userDrawn="1"/>
        </p:nvSpPr>
        <p:spPr>
          <a:xfrm>
            <a:off x="1543685" y="876300"/>
            <a:ext cx="7225030" cy="700405"/>
          </a:xfrm>
          <a:prstGeom prst="rect">
            <a:avLst/>
          </a:prstGeom>
        </p:spPr>
        <p:txBody>
          <a:bodyPr vert="horz" wrap="square" lIns="91440" tIns="45720" rIns="91440" bIns="45720" numCol="1" spcCol="0" rtlCol="0" fromWordArt="0" anchor="t" anchorCtr="0" forceAA="0" compatLnSpc="0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0" algn="just">
              <a:buClrTx/>
              <a:buSzTx/>
              <a:buNone/>
            </a:pPr>
            <a:r>
              <a:rPr lang="zh-CN" altLang="en-US" sz="4400" dirty="0">
                <a:solidFill>
                  <a:srgbClr val="C30000"/>
                </a:solidFill>
                <a:effectLst/>
                <a:latin typeface="庞门正道粗书体" panose="02010600030101010101" charset="-122"/>
                <a:ea typeface="庞门正道粗书体" panose="02010600030101010101" charset="-122"/>
                <a:cs typeface="思源黑体 CN Normal" panose="020B0400000000000000" charset="-122"/>
                <a:sym typeface="+mn-ea"/>
              </a:rPr>
              <a:t>民间皮影的造型与制作工艺</a:t>
            </a:r>
            <a:endParaRPr lang="zh-CN" altLang="en-US" sz="4400" dirty="0">
              <a:solidFill>
                <a:srgbClr val="C30000"/>
              </a:solidFill>
              <a:effectLst/>
              <a:latin typeface="庞门正道粗书体" panose="02010600030101010101" charset="-122"/>
              <a:ea typeface="庞门正道粗书体" panose="02010600030101010101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6" name="图片 15" descr="3"/>
          <p:cNvPicPr>
            <a:picLocks noChangeAspect="1"/>
          </p:cNvPicPr>
          <p:nvPr userDrawn="1"/>
        </p:nvPicPr>
        <p:blipFill>
          <a:blip r:embed="rId3"/>
          <a:srcRect l="1469" t="15250" r="50896" b="5573"/>
          <a:stretch>
            <a:fillRect/>
          </a:stretch>
        </p:blipFill>
        <p:spPr>
          <a:xfrm>
            <a:off x="753745" y="817880"/>
            <a:ext cx="850900" cy="708025"/>
          </a:xfrm>
          <a:prstGeom prst="rect">
            <a:avLst/>
          </a:prstGeom>
        </p:spPr>
      </p:pic>
      <p:pic>
        <p:nvPicPr>
          <p:cNvPr id="5" name="图片 4" descr="51miz-E1240854-1459A217"/>
          <p:cNvPicPr>
            <a:picLocks noChangeAspect="1"/>
          </p:cNvPicPr>
          <p:nvPr userDrawn="1"/>
        </p:nvPicPr>
        <p:blipFill>
          <a:blip r:embed="rId4">
            <a:lum bright="-6000" contrast="-12000"/>
          </a:blip>
          <a:srcRect l="11833" t="48074" r="45611" b="31778"/>
          <a:stretch>
            <a:fillRect/>
          </a:stretch>
        </p:blipFill>
        <p:spPr>
          <a:xfrm>
            <a:off x="9407525" y="454025"/>
            <a:ext cx="1936115" cy="1165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635"/>
            <a:chOff x="0" y="0"/>
            <a:chExt cx="19200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28" cy="10801"/>
            </a:xfrm>
            <a:prstGeom prst="rect">
              <a:avLst/>
            </a:prstGeom>
          </p:spPr>
        </p:pic>
        <p:pic>
          <p:nvPicPr>
            <p:cNvPr id="4" name="图片 3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 userDrawn="1"/>
        </p:nvSpPr>
        <p:spPr>
          <a:xfrm>
            <a:off x="422910" y="413385"/>
            <a:ext cx="11345545" cy="6030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 userDrawn="1"/>
        </p:nvSpPr>
        <p:spPr>
          <a:xfrm>
            <a:off x="1543685" y="876300"/>
            <a:ext cx="7225030" cy="700405"/>
          </a:xfrm>
          <a:prstGeom prst="rect">
            <a:avLst/>
          </a:prstGeom>
        </p:spPr>
        <p:txBody>
          <a:bodyPr vert="horz" wrap="square" lIns="91440" tIns="45720" rIns="91440" bIns="45720" numCol="1" spcCol="0" rtlCol="0" fromWordArt="0" anchor="t" anchorCtr="0" forceAA="0" compatLnSpc="0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0" algn="just">
              <a:buClrTx/>
              <a:buSzTx/>
              <a:buNone/>
            </a:pPr>
            <a:r>
              <a:rPr lang="zh-CN" altLang="en-US" sz="4400" dirty="0">
                <a:solidFill>
                  <a:srgbClr val="C30000"/>
                </a:solidFill>
                <a:effectLst/>
                <a:latin typeface="庞门正道粗书体" panose="02010600030101010101" charset="-122"/>
                <a:ea typeface="庞门正道粗书体" panose="02010600030101010101" charset="-122"/>
                <a:cs typeface="思源黑体 CN Normal" panose="020B0400000000000000" charset="-122"/>
                <a:sym typeface="+mn-ea"/>
              </a:rPr>
              <a:t>民间皮影的流派及其特征</a:t>
            </a:r>
            <a:endParaRPr lang="zh-CN" altLang="en-US" sz="4400" dirty="0">
              <a:solidFill>
                <a:srgbClr val="C30000"/>
              </a:solidFill>
              <a:effectLst/>
              <a:latin typeface="庞门正道粗书体" panose="02010600030101010101" charset="-122"/>
              <a:ea typeface="庞门正道粗书体" panose="02010600030101010101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6" name="图片 15" descr="3"/>
          <p:cNvPicPr>
            <a:picLocks noChangeAspect="1"/>
          </p:cNvPicPr>
          <p:nvPr userDrawn="1"/>
        </p:nvPicPr>
        <p:blipFill>
          <a:blip r:embed="rId3"/>
          <a:srcRect l="1469" t="15250" r="50896" b="5573"/>
          <a:stretch>
            <a:fillRect/>
          </a:stretch>
        </p:blipFill>
        <p:spPr>
          <a:xfrm>
            <a:off x="753745" y="817880"/>
            <a:ext cx="850900" cy="708025"/>
          </a:xfrm>
          <a:prstGeom prst="rect">
            <a:avLst/>
          </a:prstGeom>
        </p:spPr>
      </p:pic>
      <p:pic>
        <p:nvPicPr>
          <p:cNvPr id="5" name="图片 4" descr="51miz-E1240854-1459A217"/>
          <p:cNvPicPr>
            <a:picLocks noChangeAspect="1"/>
          </p:cNvPicPr>
          <p:nvPr userDrawn="1"/>
        </p:nvPicPr>
        <p:blipFill>
          <a:blip r:embed="rId4">
            <a:lum bright="-6000" contrast="-12000"/>
          </a:blip>
          <a:srcRect l="11833" t="48074" r="45611" b="31778"/>
          <a:stretch>
            <a:fillRect/>
          </a:stretch>
        </p:blipFill>
        <p:spPr>
          <a:xfrm>
            <a:off x="9407525" y="454025"/>
            <a:ext cx="1936115" cy="1165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635"/>
            <a:chOff x="0" y="0"/>
            <a:chExt cx="19200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28" cy="10801"/>
            </a:xfrm>
            <a:prstGeom prst="rect">
              <a:avLst/>
            </a:prstGeom>
          </p:spPr>
        </p:pic>
        <p:pic>
          <p:nvPicPr>
            <p:cNvPr id="4" name="图片 3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 userDrawn="1"/>
        </p:nvSpPr>
        <p:spPr>
          <a:xfrm>
            <a:off x="422910" y="413385"/>
            <a:ext cx="11345545" cy="6030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 userDrawn="1"/>
        </p:nvSpPr>
        <p:spPr>
          <a:xfrm>
            <a:off x="1543685" y="876300"/>
            <a:ext cx="7182485" cy="700405"/>
          </a:xfrm>
          <a:prstGeom prst="rect">
            <a:avLst/>
          </a:prstGeom>
        </p:spPr>
        <p:txBody>
          <a:bodyPr vert="horz" wrap="square" lIns="91440" tIns="45720" rIns="91440" bIns="45720" numCol="1" spcCol="0" rtlCol="0" fromWordArt="0" anchor="t" anchorCtr="0" forceAA="0" compatLnSpc="0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0" algn="dist">
              <a:buClrTx/>
              <a:buSzTx/>
              <a:buNone/>
            </a:pPr>
            <a:r>
              <a:rPr lang="zh-CN" altLang="en-US" sz="4400" spc="-1000" dirty="0">
                <a:solidFill>
                  <a:srgbClr val="C30000"/>
                </a:solidFill>
                <a:effectLst/>
                <a:uFillTx/>
                <a:latin typeface="庞门正道粗书体" panose="02010600030101010101" charset="-122"/>
                <a:ea typeface="庞门正道粗书体" panose="02010600030101010101" charset="-122"/>
                <a:cs typeface="思源黑体 CN Normal" panose="020B0400000000000000" charset="-122"/>
                <a:sym typeface="+mn-ea"/>
              </a:rPr>
              <a:t>民间皮影的文化意义与审美价值</a:t>
            </a:r>
            <a:endParaRPr lang="zh-CN" altLang="en-US" sz="4400" spc="-1000" dirty="0">
              <a:solidFill>
                <a:srgbClr val="C30000"/>
              </a:solidFill>
              <a:effectLst/>
              <a:uFillTx/>
              <a:latin typeface="庞门正道粗书体" panose="02010600030101010101" charset="-122"/>
              <a:ea typeface="庞门正道粗书体" panose="02010600030101010101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6" name="图片 15" descr="3"/>
          <p:cNvPicPr>
            <a:picLocks noChangeAspect="1"/>
          </p:cNvPicPr>
          <p:nvPr userDrawn="1"/>
        </p:nvPicPr>
        <p:blipFill>
          <a:blip r:embed="rId3"/>
          <a:srcRect l="1469" t="15250" r="50896" b="5573"/>
          <a:stretch>
            <a:fillRect/>
          </a:stretch>
        </p:blipFill>
        <p:spPr>
          <a:xfrm>
            <a:off x="753745" y="817880"/>
            <a:ext cx="850900" cy="708025"/>
          </a:xfrm>
          <a:prstGeom prst="rect">
            <a:avLst/>
          </a:prstGeom>
        </p:spPr>
      </p:pic>
      <p:pic>
        <p:nvPicPr>
          <p:cNvPr id="5" name="图片 4" descr="51miz-E1240854-1459A217"/>
          <p:cNvPicPr>
            <a:picLocks noChangeAspect="1"/>
          </p:cNvPicPr>
          <p:nvPr userDrawn="1"/>
        </p:nvPicPr>
        <p:blipFill>
          <a:blip r:embed="rId4">
            <a:lum bright="-6000" contrast="-12000"/>
          </a:blip>
          <a:srcRect l="11833" t="48074" r="45611" b="31778"/>
          <a:stretch>
            <a:fillRect/>
          </a:stretch>
        </p:blipFill>
        <p:spPr>
          <a:xfrm>
            <a:off x="9407525" y="454025"/>
            <a:ext cx="1936115" cy="1165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7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635"/>
            <a:chOff x="0" y="0"/>
            <a:chExt cx="19200" cy="10801"/>
          </a:xfrm>
        </p:grpSpPr>
        <p:pic>
          <p:nvPicPr>
            <p:cNvPr id="18" name="图片 17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 flipH="1">
              <a:off x="9472" y="0"/>
              <a:ext cx="9728" cy="10801"/>
            </a:xfrm>
            <a:prstGeom prst="rect">
              <a:avLst/>
            </a:prstGeom>
          </p:spPr>
        </p:pic>
        <p:pic>
          <p:nvPicPr>
            <p:cNvPr id="4" name="图片 3" descr="1"/>
            <p:cNvPicPr>
              <a:picLocks noChangeAspect="1"/>
            </p:cNvPicPr>
            <p:nvPr userDrawn="1"/>
          </p:nvPicPr>
          <p:blipFill>
            <a:blip r:embed="rId2"/>
            <a:srcRect r="50573"/>
            <a:stretch>
              <a:fillRect/>
            </a:stretch>
          </p:blipFill>
          <p:spPr>
            <a:xfrm>
              <a:off x="0" y="0"/>
              <a:ext cx="9490" cy="1080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 userDrawn="1"/>
        </p:nvSpPr>
        <p:spPr>
          <a:xfrm>
            <a:off x="422910" y="413385"/>
            <a:ext cx="11345545" cy="60305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 userDrawn="1"/>
        </p:nvSpPr>
        <p:spPr>
          <a:xfrm>
            <a:off x="1543685" y="876300"/>
            <a:ext cx="3942080" cy="700405"/>
          </a:xfrm>
          <a:prstGeom prst="rect">
            <a:avLst/>
          </a:prstGeom>
        </p:spPr>
        <p:txBody>
          <a:bodyPr vert="horz" wrap="square" lIns="91440" tIns="45720" rIns="91440" bIns="45720" numCol="1" spcCol="0" rtlCol="0" fromWordArt="0" anchor="t" anchorCtr="0" forceAA="0" compatLnSpc="0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lvl="0" algn="dist">
              <a:buClrTx/>
              <a:buSzTx/>
              <a:buNone/>
            </a:pPr>
            <a:r>
              <a:rPr lang="zh-CN" altLang="en-US" sz="4400" spc="-1000" dirty="0">
                <a:solidFill>
                  <a:srgbClr val="C30000"/>
                </a:solidFill>
                <a:effectLst/>
                <a:uFillTx/>
                <a:latin typeface="庞门正道粗书体" panose="02010600030101010101" charset="-122"/>
                <a:ea typeface="庞门正道粗书体" panose="02010600030101010101" charset="-122"/>
                <a:cs typeface="思源黑体 CN Normal" panose="020B0400000000000000" charset="-122"/>
                <a:sym typeface="+mn-ea"/>
              </a:rPr>
              <a:t>民间皮影的传承</a:t>
            </a:r>
            <a:endParaRPr lang="zh-CN" altLang="en-US" sz="4400" spc="-1000" dirty="0">
              <a:solidFill>
                <a:srgbClr val="C30000"/>
              </a:solidFill>
              <a:effectLst/>
              <a:uFillTx/>
              <a:latin typeface="庞门正道粗书体" panose="02010600030101010101" charset="-122"/>
              <a:ea typeface="庞门正道粗书体" panose="02010600030101010101" charset="-122"/>
              <a:cs typeface="思源黑体 CN Normal" panose="020B0400000000000000" charset="-122"/>
              <a:sym typeface="+mn-ea"/>
            </a:endParaRPr>
          </a:p>
        </p:txBody>
      </p:sp>
      <p:pic>
        <p:nvPicPr>
          <p:cNvPr id="16" name="图片 15" descr="3"/>
          <p:cNvPicPr>
            <a:picLocks noChangeAspect="1"/>
          </p:cNvPicPr>
          <p:nvPr userDrawn="1"/>
        </p:nvPicPr>
        <p:blipFill>
          <a:blip r:embed="rId3"/>
          <a:srcRect l="1469" t="15250" r="50896" b="5573"/>
          <a:stretch>
            <a:fillRect/>
          </a:stretch>
        </p:blipFill>
        <p:spPr>
          <a:xfrm>
            <a:off x="753745" y="817880"/>
            <a:ext cx="850900" cy="708025"/>
          </a:xfrm>
          <a:prstGeom prst="rect">
            <a:avLst/>
          </a:prstGeom>
        </p:spPr>
      </p:pic>
      <p:pic>
        <p:nvPicPr>
          <p:cNvPr id="5" name="图片 4" descr="51miz-E1240854-1459A217"/>
          <p:cNvPicPr>
            <a:picLocks noChangeAspect="1"/>
          </p:cNvPicPr>
          <p:nvPr userDrawn="1"/>
        </p:nvPicPr>
        <p:blipFill>
          <a:blip r:embed="rId4">
            <a:lum bright="-6000" contrast="-12000"/>
          </a:blip>
          <a:srcRect l="11833" t="48074" r="45611" b="31778"/>
          <a:stretch>
            <a:fillRect/>
          </a:stretch>
        </p:blipFill>
        <p:spPr>
          <a:xfrm>
            <a:off x="9407525" y="454025"/>
            <a:ext cx="1936115" cy="11652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6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7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思源黑体" panose="020B0500000000000000" pitchFamily="34" charset="-122"/>
          <a:ea typeface="思源黑体" panose="020B0500000000000000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9.png"/><Relationship Id="rId3" Type="http://schemas.microsoft.com/office/2007/relationships/media" Target="../media/media1.mp3"/><Relationship Id="rId2" Type="http://schemas.openxmlformats.org/officeDocument/2006/relationships/audio" Target="../media/media1.mp3"/><Relationship Id="rId1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2.xml"/><Relationship Id="rId4" Type="http://schemas.openxmlformats.org/officeDocument/2006/relationships/image" Target="../media/image10.png"/><Relationship Id="rId3" Type="http://schemas.openxmlformats.org/officeDocument/2006/relationships/tags" Target="../tags/tag1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1.xml"/><Relationship Id="rId4" Type="http://schemas.openxmlformats.org/officeDocument/2006/relationships/tags" Target="../tags/tag3.xml"/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1.xml"/><Relationship Id="rId4" Type="http://schemas.openxmlformats.org/officeDocument/2006/relationships/tags" Target="../tags/tag4.xml"/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5.xml"/><Relationship Id="rId1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1.xml"/><Relationship Id="rId3" Type="http://schemas.openxmlformats.org/officeDocument/2006/relationships/tags" Target="../tags/tag6.xml"/><Relationship Id="rId2" Type="http://schemas.openxmlformats.org/officeDocument/2006/relationships/image" Target="../media/image11.png"/><Relationship Id="rId1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1.xml"/><Relationship Id="rId4" Type="http://schemas.openxmlformats.org/officeDocument/2006/relationships/tags" Target="../tags/tag7.xml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1.xml"/><Relationship Id="rId4" Type="http://schemas.openxmlformats.org/officeDocument/2006/relationships/tags" Target="../tags/tag8.xml"/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9.xml"/><Relationship Id="rId4" Type="http://schemas.openxmlformats.org/officeDocument/2006/relationships/image" Target="../media/image25.GIF"/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11.xml"/><Relationship Id="rId4" Type="http://schemas.openxmlformats.org/officeDocument/2006/relationships/image" Target="../media/image26.png"/><Relationship Id="rId3" Type="http://schemas.openxmlformats.org/officeDocument/2006/relationships/tags" Target="../tags/tag10.xml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1.xml"/><Relationship Id="rId6" Type="http://schemas.openxmlformats.org/officeDocument/2006/relationships/tags" Target="../tags/tag1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1.xml"/><Relationship Id="rId3" Type="http://schemas.openxmlformats.org/officeDocument/2006/relationships/tags" Target="../tags/tag13.xml"/><Relationship Id="rId2" Type="http://schemas.openxmlformats.org/officeDocument/2006/relationships/image" Target="../media/image32.png"/><Relationship Id="rId1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14.xml"/><Relationship Id="rId4" Type="http://schemas.openxmlformats.org/officeDocument/2006/relationships/image" Target="../media/image9.png"/><Relationship Id="rId3" Type="http://schemas.microsoft.com/office/2007/relationships/media" Target="../media/media4.mp3"/><Relationship Id="rId2" Type="http://schemas.openxmlformats.org/officeDocument/2006/relationships/audio" Target="../media/media4.mp3"/><Relationship Id="rId1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15.xml"/><Relationship Id="rId4" Type="http://schemas.openxmlformats.org/officeDocument/2006/relationships/image" Target="../media/image34.jpeg"/><Relationship Id="rId3" Type="http://schemas.openxmlformats.org/officeDocument/2006/relationships/image" Target="../media/image9.png"/><Relationship Id="rId2" Type="http://schemas.microsoft.com/office/2007/relationships/media" Target="../media/media5.mp3"/><Relationship Id="rId1" Type="http://schemas.openxmlformats.org/officeDocument/2006/relationships/audio" Target="../media/media5.mp3"/></Relationships>
</file>

<file path=ppt/slides/_rels/slide1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17.xml"/><Relationship Id="rId4" Type="http://schemas.openxmlformats.org/officeDocument/2006/relationships/image" Target="../media/image35.png"/><Relationship Id="rId3" Type="http://schemas.openxmlformats.org/officeDocument/2006/relationships/tags" Target="../tags/tag16.xml"/><Relationship Id="rId2" Type="http://schemas.microsoft.com/office/2007/relationships/media" Target="../media/media6.mp4"/><Relationship Id="rId1" Type="http://schemas.openxmlformats.org/officeDocument/2006/relationships/video" Target="../media/media6.mp4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18.xml"/><Relationship Id="rId1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19.xml"/><Relationship Id="rId1" Type="http://schemas.openxmlformats.org/officeDocument/2006/relationships/image" Target="../media/image3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/>
          <p:cNvSpPr txBox="1"/>
          <p:nvPr/>
        </p:nvSpPr>
        <p:spPr>
          <a:xfrm>
            <a:off x="5686425" y="2576195"/>
            <a:ext cx="5709920" cy="1706880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0500" dirty="0">
                <a:ln w="12700">
                  <a:noFill/>
                </a:ln>
                <a:gradFill>
                  <a:gsLst>
                    <a:gs pos="0">
                      <a:srgbClr val="F3EBA2"/>
                    </a:gs>
                    <a:gs pos="92000">
                      <a:schemeClr val="bg1"/>
                    </a:gs>
                  </a:gsLst>
                  <a:lin ang="5400000" scaled="0"/>
                </a:gradFill>
                <a:effectLst/>
                <a:latin typeface="印品雅宋简 Bold（非商用）" panose="02000500000000000000" charset="-122"/>
                <a:ea typeface="印品雅宋简 Bold（非商用）" panose="02000500000000000000" charset="-122"/>
                <a:cs typeface="三极丰韵体" panose="00000500000000000000" charset="-122"/>
                <a:sym typeface="+mn-ea"/>
              </a:rPr>
              <a:t>皮影戏</a:t>
            </a:r>
            <a:endParaRPr lang="zh-CN" altLang="en-US" sz="10500" dirty="0">
              <a:ln w="12700">
                <a:noFill/>
              </a:ln>
              <a:gradFill>
                <a:gsLst>
                  <a:gs pos="0">
                    <a:srgbClr val="F3EBA2"/>
                  </a:gs>
                  <a:gs pos="92000">
                    <a:schemeClr val="bg1"/>
                  </a:gs>
                </a:gsLst>
                <a:lin ang="5400000" scaled="0"/>
              </a:gradFill>
              <a:effectLst/>
              <a:latin typeface="印品雅宋简 Bold（非商用）" panose="02000500000000000000" charset="-122"/>
              <a:ea typeface="印品雅宋简 Bold（非商用）" panose="02000500000000000000" charset="-122"/>
              <a:cs typeface="三极丰韵体" panose="00000500000000000000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693410" y="2553335"/>
            <a:ext cx="5709920" cy="1706880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10500" dirty="0">
                <a:ln w="12700">
                  <a:noFill/>
                </a:ln>
                <a:blipFill>
                  <a:blip r:embed="rId1"/>
                  <a:stretch>
                    <a:fillRect/>
                  </a:stretch>
                </a:blipFill>
                <a:effectLst/>
                <a:latin typeface="印品雅宋简 Bold（非商用）" panose="02000500000000000000" charset="-122"/>
                <a:ea typeface="印品雅宋简 Bold（非商用）" panose="02000500000000000000" charset="-122"/>
                <a:cs typeface="三极丰韵体" panose="00000500000000000000" charset="-122"/>
                <a:sym typeface="+mn-ea"/>
              </a:rPr>
              <a:t>皮影戏</a:t>
            </a:r>
            <a:endParaRPr lang="zh-CN" altLang="en-US" sz="10500" dirty="0">
              <a:ln w="12700">
                <a:noFill/>
              </a:ln>
              <a:blipFill>
                <a:blip r:embed="rId1"/>
                <a:stretch>
                  <a:fillRect/>
                </a:stretch>
              </a:blipFill>
              <a:effectLst/>
              <a:latin typeface="印品雅宋简 Bold（非商用）" panose="02000500000000000000" charset="-122"/>
              <a:ea typeface="印品雅宋简 Bold（非商用）" panose="02000500000000000000" charset="-122"/>
              <a:cs typeface="三极丰韵体" panose="00000500000000000000" charset="-122"/>
              <a:sym typeface="+mn-ea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5901690" y="4204335"/>
            <a:ext cx="5055870" cy="42989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sz="2200" b="1" dirty="0">
                <a:ln>
                  <a:noFill/>
                </a:ln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effectLst/>
                <a:uFillTx/>
                <a:latin typeface="思源宋體" panose="02020700000000000000" charset="-120"/>
                <a:ea typeface="思源宋體" panose="02020700000000000000" charset="-120"/>
                <a:cs typeface="思源宋體" panose="02020700000000000000" charset="-120"/>
                <a:sym typeface="+mn-ea"/>
              </a:rPr>
              <a:t>常州市新北区奔牛实验小学</a:t>
            </a:r>
            <a:endParaRPr lang="zh-CN" sz="2200" b="1" dirty="0">
              <a:ln>
                <a:noFill/>
              </a:ln>
              <a:gradFill>
                <a:gsLst>
                  <a:gs pos="40000">
                    <a:schemeClr val="bg1"/>
                  </a:gs>
                  <a:gs pos="100000">
                    <a:srgbClr val="F3EBA2"/>
                  </a:gs>
                </a:gsLst>
                <a:lin ang="5400000" scaled="0"/>
              </a:gradFill>
              <a:effectLst/>
              <a:uFillTx/>
              <a:latin typeface="思源宋體" panose="02020700000000000000" charset="-120"/>
              <a:ea typeface="思源宋體" panose="02020700000000000000" charset="-120"/>
              <a:cs typeface="思源宋體" panose="02020700000000000000" charset="-120"/>
              <a:sym typeface="+mn-ea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7059930" y="4923155"/>
            <a:ext cx="2977344" cy="429838"/>
            <a:chOff x="6307" y="8249"/>
            <a:chExt cx="6415" cy="700"/>
          </a:xfrm>
          <a:gradFill>
            <a:gsLst>
              <a:gs pos="0">
                <a:schemeClr val="bg1"/>
              </a:gs>
              <a:gs pos="100000">
                <a:srgbClr val="F3EBA2"/>
              </a:gs>
            </a:gsLst>
            <a:lin ang="5400000" scaled="0"/>
          </a:gradFill>
        </p:grpSpPr>
        <p:sp>
          <p:nvSpPr>
            <p:cNvPr id="26" name="矩形 25"/>
            <p:cNvSpPr/>
            <p:nvPr/>
          </p:nvSpPr>
          <p:spPr>
            <a:xfrm>
              <a:off x="6307" y="8249"/>
              <a:ext cx="3024" cy="499"/>
            </a:xfrm>
            <a:prstGeom prst="rect">
              <a:avLst/>
            </a:prstGeom>
            <a:ln>
              <a:noFill/>
            </a:ln>
          </p:spPr>
          <p:txBody>
            <a:bodyPr wrap="square" tIns="45720" rtlCol="0" anchor="t">
              <a:spAutoFit/>
            </a:bodyPr>
            <a:lstStyle/>
            <a:p>
              <a:pPr lvl="0" algn="ctr">
                <a:buClrTx/>
                <a:buSzTx/>
                <a:buFontTx/>
              </a:pPr>
              <a:r>
                <a:rPr lang="zh-CN" sz="2200" b="1" dirty="0">
                  <a:ln>
                    <a:noFill/>
                  </a:ln>
                  <a:gradFill>
                    <a:gsLst>
                      <a:gs pos="40000">
                        <a:schemeClr val="bg1"/>
                      </a:gs>
                      <a:gs pos="100000">
                        <a:srgbClr val="F3EBA2"/>
                      </a:gs>
                    </a:gsLst>
                    <a:lin ang="5400000" scaled="0"/>
                  </a:gradFill>
                  <a:effectLst/>
                  <a:uFillTx/>
                  <a:latin typeface="思源宋體" panose="02020700000000000000" charset="-120"/>
                  <a:ea typeface="思源宋體" panose="02020700000000000000" charset="-120"/>
                  <a:cs typeface="思源宋體" panose="02020700000000000000" charset="-120"/>
                  <a:sym typeface="+mn-ea"/>
                </a:rPr>
                <a:t>王晓娟</a:t>
              </a:r>
              <a:endParaRPr lang="zh-CN" sz="2200" b="1" dirty="0">
                <a:ln>
                  <a:noFill/>
                </a:ln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effectLst/>
                <a:uFillTx/>
                <a:latin typeface="思源宋體" panose="02020700000000000000" charset="-120"/>
                <a:ea typeface="思源宋體" panose="02020700000000000000" charset="-120"/>
                <a:cs typeface="思源宋體" panose="02020700000000000000" charset="-120"/>
                <a:sym typeface="+mn-ea"/>
              </a:endParaRPr>
            </a:p>
          </p:txBody>
        </p:sp>
        <p:sp>
          <p:nvSpPr>
            <p:cNvPr id="27" name="矩形 26"/>
            <p:cNvSpPr/>
            <p:nvPr/>
          </p:nvSpPr>
          <p:spPr>
            <a:xfrm>
              <a:off x="9697" y="8249"/>
              <a:ext cx="3025" cy="700"/>
            </a:xfrm>
            <a:prstGeom prst="rect">
              <a:avLst/>
            </a:prstGeom>
            <a:ln>
              <a:noFill/>
            </a:ln>
          </p:spPr>
          <p:txBody>
            <a:bodyPr wrap="square" tIns="45720" rtlCol="0" anchor="t">
              <a:spAutoFit/>
            </a:bodyPr>
            <a:lstStyle/>
            <a:p>
              <a:pPr lvl="0" algn="ctr">
                <a:buClrTx/>
                <a:buSzTx/>
                <a:buFontTx/>
              </a:pPr>
              <a:r>
                <a:rPr lang="en-US" altLang="zh-CN" sz="2200" b="1" dirty="0">
                  <a:ln>
                    <a:noFill/>
                  </a:ln>
                  <a:gradFill>
                    <a:gsLst>
                      <a:gs pos="40000">
                        <a:schemeClr val="bg1"/>
                      </a:gs>
                      <a:gs pos="100000">
                        <a:srgbClr val="F3EBA2"/>
                      </a:gs>
                    </a:gsLst>
                    <a:lin ang="5400000" scaled="0"/>
                  </a:gradFill>
                  <a:effectLst/>
                  <a:uFillTx/>
                  <a:latin typeface="思源宋體" panose="02020700000000000000" charset="-120"/>
                  <a:ea typeface="思源宋體" panose="02020700000000000000" charset="-120"/>
                  <a:cs typeface="思源宋體" panose="02020700000000000000" charset="-120"/>
                  <a:sym typeface="+mn-ea"/>
                </a:rPr>
                <a:t>2025.12</a:t>
              </a:r>
              <a:endParaRPr lang="en-US" altLang="zh-CN" sz="2200" b="1" dirty="0">
                <a:ln>
                  <a:noFill/>
                </a:ln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effectLst/>
                <a:uFillTx/>
                <a:latin typeface="思源宋體" panose="02020700000000000000" charset="-120"/>
                <a:ea typeface="思源宋體" panose="02020700000000000000" charset="-120"/>
                <a:cs typeface="思源宋體" panose="02020700000000000000" charset="-120"/>
                <a:sym typeface="+mn-ea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5942330" y="2131060"/>
            <a:ext cx="3665220" cy="3683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dist"/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灯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火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相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传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月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舞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影</a:t>
            </a:r>
            <a:r>
              <a:rPr lang="en-US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/</a:t>
            </a:r>
            <a:r>
              <a:rPr lang="zh-CN" altLang="zh-CN">
                <a:gradFill>
                  <a:gsLst>
                    <a:gs pos="40000">
                      <a:schemeClr val="bg1"/>
                    </a:gs>
                    <a:gs pos="100000">
                      <a:srgbClr val="F3EBA2"/>
                    </a:gs>
                  </a:gsLst>
                  <a:lin ang="5400000" scaled="0"/>
                </a:gradFill>
                <a:latin typeface="思源宋體" panose="02020700000000000000" charset="-120"/>
                <a:ea typeface="思源宋體" panose="02020700000000000000" charset="-120"/>
              </a:rPr>
              <a:t>动</a:t>
            </a:r>
            <a:endParaRPr lang="zh-CN" altLang="zh-CN">
              <a:gradFill>
                <a:gsLst>
                  <a:gs pos="40000">
                    <a:schemeClr val="bg1"/>
                  </a:gs>
                  <a:gs pos="100000">
                    <a:srgbClr val="F3EBA2"/>
                  </a:gs>
                </a:gsLst>
                <a:lin ang="5400000" scaled="0"/>
              </a:gradFill>
              <a:latin typeface="思源宋體" panose="02020700000000000000" charset="-120"/>
              <a:ea typeface="思源宋體" panose="02020700000000000000" charset="-120"/>
            </a:endParaRPr>
          </a:p>
        </p:txBody>
      </p:sp>
      <p:pic>
        <p:nvPicPr>
          <p:cNvPr id="17" name="51miz-S300123-11C4376F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735330" y="0"/>
            <a:ext cx="495300" cy="4953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audio>
              <p:cMediaNode numSld="999" showWhenStopped="0">
                <p:cTn id="2" repeatCount="indefinite" fill="hold" display="1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5" grpId="0" bldLvl="0" animBg="1"/>
      <p:bldP spid="8" grpId="0" bldLvl="0" animBg="1"/>
      <p:bldP spid="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皮影戏表演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7675" y="347980"/>
            <a:ext cx="11325860" cy="612013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27380" y="1270635"/>
            <a:ext cx="10798175" cy="230695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231F20"/>
                </a:solidFill>
                <a:latin typeface="方正细等线_GBK"/>
                <a:ea typeface="方正细等线_GBK"/>
              </a:rPr>
              <a:t>     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人们利用光和影，创造出多种有趣的艺术表现形式，如皮影戏、 手影、电影等。</a:t>
            </a:r>
            <a:r>
              <a:rPr lang="zh-CN" altLang="en-US" sz="2400" b="1">
                <a:solidFill>
                  <a:srgbClr val="AD281C"/>
                </a:solidFill>
                <a:latin typeface="方正细等线_GBK"/>
                <a:ea typeface="方正细等线_GBK"/>
              </a:rPr>
              <a:t>皮影戏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是用</a:t>
            </a:r>
            <a:r>
              <a:rPr lang="zh-CN" altLang="en-US" sz="2400" b="1">
                <a:solidFill>
                  <a:srgbClr val="AD281C"/>
                </a:solidFill>
                <a:latin typeface="方正细等线_GBK"/>
                <a:ea typeface="方正细等线_GBK"/>
              </a:rPr>
              <a:t>灯光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和</a:t>
            </a:r>
            <a:r>
              <a:rPr lang="zh-CN" altLang="en-US" sz="2400" b="1">
                <a:solidFill>
                  <a:srgbClr val="AD281C"/>
                </a:solidFill>
                <a:latin typeface="方正细等线_GBK"/>
                <a:ea typeface="方正细等线_GBK"/>
              </a:rPr>
              <a:t>加工过的半透明兽皮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等制造影子， 配合说唱表演故事的戏剧。它是中国传承两千多年的民间艺术，常被称为世界上最早的</a:t>
            </a:r>
            <a:r>
              <a:rPr lang="en-US" altLang="zh-CN" sz="2400" b="1">
                <a:solidFill>
                  <a:srgbClr val="231F20"/>
                </a:solidFill>
                <a:latin typeface="方正细等线_GBK"/>
                <a:ea typeface="方正细等线_GBK"/>
              </a:rPr>
              <a:t>“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动画片</a:t>
            </a:r>
            <a:r>
              <a:rPr lang="en-US" altLang="zh-CN" sz="2400" b="1">
                <a:solidFill>
                  <a:srgbClr val="231F20"/>
                </a:solidFill>
                <a:latin typeface="方正细等线_GBK"/>
                <a:ea typeface="方正细等线_GBK"/>
              </a:rPr>
              <a:t>”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。</a:t>
            </a:r>
            <a:r>
              <a:rPr lang="en-US" altLang="zh-CN" sz="2400" b="1">
                <a:solidFill>
                  <a:srgbClr val="231F20"/>
                </a:solidFill>
                <a:latin typeface="方正细等线_GBK"/>
                <a:ea typeface="方正细等线_GBK"/>
              </a:rPr>
              <a:t>2011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年，中国皮影戏被列入</a:t>
            </a:r>
            <a:r>
              <a:rPr lang="en-US" altLang="zh-CN" sz="2400" b="1">
                <a:solidFill>
                  <a:srgbClr val="231F20"/>
                </a:solidFill>
                <a:latin typeface="方正细等线_GBK"/>
                <a:ea typeface="方正细等线_GBK"/>
              </a:rPr>
              <a:t>《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人类非物质文化遗产代表作名录</a:t>
            </a:r>
            <a:r>
              <a:rPr lang="en-US" altLang="zh-CN" sz="2400" b="1">
                <a:solidFill>
                  <a:srgbClr val="231F20"/>
                </a:solidFill>
                <a:latin typeface="方正细等线_GBK"/>
                <a:ea typeface="方正细等线_GBK"/>
              </a:rPr>
              <a:t>》</a:t>
            </a:r>
            <a:r>
              <a:rPr lang="zh-CN" altLang="en-US" sz="2400" b="1">
                <a:solidFill>
                  <a:srgbClr val="231F20"/>
                </a:solidFill>
                <a:latin typeface="方正细等线_GBK"/>
                <a:ea typeface="方正细等线_GBK"/>
              </a:rPr>
              <a:t>。</a:t>
            </a:r>
            <a:endParaRPr lang="zh-CN" altLang="en-US" sz="2400" b="1">
              <a:solidFill>
                <a:srgbClr val="231F20"/>
              </a:solidFill>
              <a:latin typeface="方正细等线_GBK"/>
              <a:ea typeface="方正细等线_GBK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709160" y="791845"/>
            <a:ext cx="2773680" cy="531495"/>
          </a:xfrm>
          <a:prstGeom prst="rect">
            <a:avLst/>
          </a:prstGeom>
        </p:spPr>
        <p:txBody>
          <a:bodyPr wrap="square" rtlCol="0">
            <a:noAutofit/>
          </a:bodyPr>
          <a:lstStyle/>
          <a:p>
            <a:pPr lvl="0" algn="just">
              <a:buClrTx/>
              <a:buSzTx/>
              <a:buFontTx/>
            </a:pPr>
            <a:r>
              <a:rPr lang="zh-CN" altLang="en-US" sz="3200" b="1" dirty="0" smtClean="0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皮</a:t>
            </a:r>
            <a:r>
              <a:rPr lang="en-US" altLang="zh-CN" sz="3200" b="1" dirty="0" smtClean="0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 </a:t>
            </a:r>
            <a:r>
              <a:rPr lang="zh-CN" altLang="en-US" sz="3200" b="1" dirty="0" smtClean="0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影</a:t>
            </a:r>
            <a:r>
              <a:rPr lang="en-US" altLang="zh-CN" sz="3200" b="1" dirty="0" smtClean="0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 </a:t>
            </a:r>
            <a:r>
              <a:rPr lang="zh-CN" altLang="en-US" sz="3200" b="1" dirty="0" smtClean="0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戏</a:t>
            </a:r>
            <a:endParaRPr lang="zh-CN" altLang="en-US" sz="3200" b="1" dirty="0" smtClean="0">
              <a:solidFill>
                <a:schemeClr val="tx1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</p:txBody>
      </p:sp>
      <p:pic>
        <p:nvPicPr>
          <p:cNvPr id="14" name="图片 13"/>
          <p:cNvPicPr/>
          <p:nvPr/>
        </p:nvPicPr>
        <p:blipFill>
          <a:blip r:embed="rId1"/>
          <a:stretch>
            <a:fillRect/>
          </a:stretch>
        </p:blipFill>
        <p:spPr>
          <a:xfrm>
            <a:off x="9252585" y="549910"/>
            <a:ext cx="2172970" cy="86042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180" y="3717290"/>
            <a:ext cx="4067175" cy="2427605"/>
          </a:xfrm>
          <a:prstGeom prst="round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5930" y="3698240"/>
            <a:ext cx="3965575" cy="2477135"/>
          </a:xfrm>
          <a:prstGeom prst="roundRect">
            <a:avLst/>
          </a:prstGeom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2564765" y="902335"/>
            <a:ext cx="7936865" cy="52197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zh-CN" altLang="en-US" sz="2800">
                <a:solidFill>
                  <a:srgbClr val="231F20"/>
                </a:solidFill>
                <a:latin typeface="方正书宋_GBK"/>
                <a:ea typeface="方正书宋_GBK"/>
              </a:rPr>
              <a:t>皮影戏的影子和手影有哪些相同与不同之处？</a:t>
            </a:r>
            <a:endParaRPr lang="zh-CN" altLang="en-US" sz="2800">
              <a:solidFill>
                <a:srgbClr val="231F20"/>
              </a:solidFill>
              <a:latin typeface="方正书宋_GBK"/>
              <a:ea typeface="方正书宋_GBK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58620" y="850265"/>
            <a:ext cx="721360" cy="629920"/>
          </a:xfrm>
          <a:prstGeom prst="rect">
            <a:avLst/>
          </a:prstGeom>
        </p:spPr>
      </p:pic>
      <p:pic>
        <p:nvPicPr>
          <p:cNvPr id="6" name="图片 5" descr="bdd389fe-ea3e-435a-ab53-90a497d152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835" y="1734820"/>
            <a:ext cx="4027170" cy="4527550"/>
          </a:xfrm>
          <a:prstGeom prst="rect">
            <a:avLst/>
          </a:prstGeom>
        </p:spPr>
      </p:pic>
      <p:pic>
        <p:nvPicPr>
          <p:cNvPr id="7" name="图片 6" descr="14452701-2cc4-455e-86f5-3d7576b7c43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35" y="1734820"/>
            <a:ext cx="3916045" cy="439674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175" y="464820"/>
            <a:ext cx="10516235" cy="591375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010785" y="3100705"/>
            <a:ext cx="1718945" cy="1476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光的直线传播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遮挡成像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人工操控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658745" y="2823845"/>
            <a:ext cx="2352040" cy="31381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影子有颜色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皮影道具复杂多样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演绎完整戏曲故事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需多道制作工序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en-US" altLang="zh-CN" sz="1800" b="1">
                <a:latin typeface="Arial" panose="020B0604020202020204" pitchFamily="34" charset="0"/>
                <a:ea typeface="微软雅黑" panose="020B0503020204020204" charset="-122"/>
              </a:rPr>
              <a:t>......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729730" y="2769870"/>
            <a:ext cx="2352040" cy="258445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影子黑色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双手唯一载体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演绎简单表演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zh-CN" altLang="en-US" sz="1800" b="1">
                <a:latin typeface="Arial" panose="020B0604020202020204" pitchFamily="34" charset="0"/>
                <a:ea typeface="微软雅黑" panose="020B0503020204020204" charset="-122"/>
              </a:rPr>
              <a:t>无需提前准备道具</a:t>
            </a:r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endParaRPr lang="zh-CN" altLang="en-US" sz="1800" b="1">
              <a:latin typeface="Arial" panose="020B0604020202020204" pitchFamily="34" charset="0"/>
              <a:ea typeface="微软雅黑" panose="020B0503020204020204" charset="-122"/>
            </a:endParaRPr>
          </a:p>
          <a:p>
            <a:pPr algn="ctr"/>
            <a:r>
              <a:rPr lang="en-US" altLang="zh-CN" sz="1800" b="1">
                <a:latin typeface="Arial" panose="020B0604020202020204" pitchFamily="34" charset="0"/>
                <a:ea typeface="微软雅黑" panose="020B0503020204020204" charset="-122"/>
              </a:rPr>
              <a:t>......</a:t>
            </a:r>
            <a:endParaRPr lang="en-US" altLang="zh-CN" sz="1800" b="1"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1424305" y="870585"/>
            <a:ext cx="2630805" cy="58356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3200" b="1" dirty="0" smtClean="0">
                <a:solidFill>
                  <a:srgbClr val="2A3D5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【前期研究】</a:t>
            </a:r>
            <a:r>
              <a:rPr lang="en-US" altLang="zh-CN" sz="3200" b="1" dirty="0" smtClean="0">
                <a:solidFill>
                  <a:srgbClr val="2A3D5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 </a:t>
            </a:r>
            <a:endParaRPr lang="en-US" altLang="zh-CN" sz="3200" b="1" dirty="0" smtClean="0">
              <a:solidFill>
                <a:srgbClr val="2A3D5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38885" y="1729740"/>
            <a:ext cx="9061450" cy="304609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任务</a:t>
            </a:r>
            <a:r>
              <a:rPr lang="en-US" altLang="zh-CN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：</a:t>
            </a:r>
            <a:r>
              <a:rPr lang="en-US" altLang="zh-CN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探究“哪种材料适合做幕布</a:t>
            </a:r>
            <a:r>
              <a:rPr lang="zh-CN" altLang="en-US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？</a:t>
            </a:r>
            <a:r>
              <a:rPr lang="en-US" altLang="zh-CN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”</a:t>
            </a:r>
            <a:endParaRPr lang="en-US" altLang="zh-CN" sz="3200" b="1" dirty="0" smtClean="0">
              <a:ln>
                <a:noFill/>
              </a:ln>
              <a:solidFill>
                <a:srgbClr val="AD281C"/>
              </a:solidFill>
              <a:effectLst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任务</a:t>
            </a:r>
            <a:r>
              <a:rPr lang="en-US" altLang="zh-CN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en-US" altLang="zh-CN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探究“</a:t>
            </a:r>
            <a:r>
              <a:rPr lang="zh-CN" altLang="en-US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哪种材料适合做皮影人偶？</a:t>
            </a:r>
            <a:r>
              <a:rPr lang="en-US" altLang="zh-CN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”</a:t>
            </a:r>
            <a:endParaRPr lang="zh-CN" altLang="en-US" sz="3200" b="1" dirty="0" smtClean="0">
              <a:ln>
                <a:noFill/>
              </a:ln>
              <a:solidFill>
                <a:srgbClr val="AD281C"/>
              </a:solidFill>
              <a:effectLst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0" indent="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任务</a:t>
            </a:r>
            <a:r>
              <a:rPr lang="en-US" altLang="zh-CN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en-US" sz="3200" b="1" dirty="0" smtClean="0">
                <a:ln>
                  <a:noFill/>
                </a:ln>
                <a:solidFill>
                  <a:srgbClr val="AD281C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en-US" altLang="zh-CN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探究“如何让皮影人物</a:t>
            </a:r>
            <a:r>
              <a:rPr lang="zh-CN" altLang="en-US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自由活动</a:t>
            </a:r>
            <a:r>
              <a:rPr lang="en-US" altLang="zh-CN" sz="3200" b="1" dirty="0" smtClean="0">
                <a:ln>
                  <a:noFill/>
                </a:ln>
                <a:solidFill>
                  <a:srgbClr val="2A3D52"/>
                </a:solidFill>
                <a:effectLst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？”</a:t>
            </a:r>
            <a:endParaRPr lang="zh-CN" altLang="en-US" sz="3200" b="1" dirty="0" smtClean="0">
              <a:ln>
                <a:noFill/>
              </a:ln>
              <a:solidFill>
                <a:srgbClr val="AD281C"/>
              </a:solidFill>
              <a:effectLst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3200" b="1" dirty="0" smtClean="0">
              <a:ln>
                <a:noFill/>
              </a:ln>
              <a:solidFill>
                <a:srgbClr val="AD281C"/>
              </a:solidFill>
              <a:effectLst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pic>
        <p:nvPicPr>
          <p:cNvPr id="7" name="图片 6" descr="51miz-E1213747-D04EBEA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46490" y="4098925"/>
            <a:ext cx="3079115" cy="2310765"/>
          </a:xfrm>
          <a:prstGeom prst="rect">
            <a:avLst/>
          </a:prstGeom>
        </p:spPr>
      </p:pic>
      <p:pic>
        <p:nvPicPr>
          <p:cNvPr id="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9252585" y="773430"/>
            <a:ext cx="2172970" cy="86042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  <p:bldLst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" name="矩形 10"/>
          <p:cNvSpPr/>
          <p:nvPr/>
        </p:nvSpPr>
        <p:spPr>
          <a:xfrm>
            <a:off x="2099310" y="5010150"/>
            <a:ext cx="7168515" cy="737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tx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像</a:t>
            </a:r>
            <a:r>
              <a:rPr lang="en-US" altLang="zh-CN" sz="2800" b="1">
                <a:solidFill>
                  <a:schemeClr val="tx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zh-CN" altLang="en-US" sz="2800" b="1">
                <a:solidFill>
                  <a:schemeClr val="tx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号硫酸纸这样</a:t>
            </a:r>
            <a:r>
              <a:rPr lang="zh-CN" altLang="en-US" sz="2800" b="1">
                <a:solidFill>
                  <a:srgbClr val="AD281C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半透明材料</a:t>
            </a:r>
            <a:r>
              <a:rPr lang="zh-CN" altLang="en-US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，</a:t>
            </a:r>
            <a:r>
              <a:rPr lang="zh-CN" altLang="en-US" sz="2800" b="1">
                <a:solidFill>
                  <a:schemeClr val="tx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适合做</a:t>
            </a:r>
            <a:r>
              <a:rPr lang="zh-CN" altLang="en-US" sz="2800" b="1">
                <a:solidFill>
                  <a:srgbClr val="AD281C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幕布。</a:t>
            </a:r>
            <a:endParaRPr lang="zh-CN" altLang="en-US" sz="2800" b="1">
              <a:solidFill>
                <a:srgbClr val="AD281C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47190" y="798195"/>
            <a:ext cx="80721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>
                <a:solidFill>
                  <a:srgbClr val="AD281C"/>
                </a:solidFill>
              </a:rPr>
              <a:t>任务</a:t>
            </a:r>
            <a:r>
              <a:rPr lang="en-US" altLang="zh-CN" sz="3200" b="1">
                <a:solidFill>
                  <a:srgbClr val="AD281C"/>
                </a:solidFill>
              </a:rPr>
              <a:t>1</a:t>
            </a:r>
            <a:r>
              <a:rPr lang="zh-CN" altLang="en-US" sz="3200" b="1">
                <a:solidFill>
                  <a:srgbClr val="AD281C"/>
                </a:solidFill>
              </a:rPr>
              <a:t>：</a:t>
            </a:r>
            <a:r>
              <a:rPr lang="zh-CN" sz="3200" b="1" dirty="0" smtClean="0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探究哪</a:t>
            </a:r>
            <a:r>
              <a:rPr lang="zh-CN" sz="3200" b="1" dirty="0" smtClean="0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种材料适合做幕布？</a:t>
            </a:r>
            <a:endParaRPr lang="zh-CN" altLang="en-US" sz="3200" b="1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图片 6" descr="51miz-E1213747-D04EBEA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08490" y="5010150"/>
            <a:ext cx="2002790" cy="150304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140" y="2186940"/>
            <a:ext cx="5309235" cy="2387600"/>
          </a:xfrm>
          <a:prstGeom prst="roundRect">
            <a:avLst/>
          </a:prstGeom>
        </p:spPr>
      </p:pic>
      <p:pic>
        <p:nvPicPr>
          <p:cNvPr id="1073742868" name="图片 1073742867" descr="4d2688c3844bc30e05de0c6a72c7830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4445" y="2038985"/>
            <a:ext cx="3383280" cy="2536190"/>
          </a:xfrm>
          <a:prstGeom prst="round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 descr="51miz-E1213747-D04EBEA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00615" y="5379720"/>
            <a:ext cx="1510665" cy="113347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785" y="1689735"/>
            <a:ext cx="3827780" cy="3034665"/>
          </a:xfrm>
          <a:prstGeom prst="roundRect">
            <a:avLst/>
          </a:prstGeom>
        </p:spPr>
      </p:pic>
      <p:pic>
        <p:nvPicPr>
          <p:cNvPr id="1073742859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715" y="1689735"/>
            <a:ext cx="4439920" cy="30308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1647190" y="798830"/>
            <a:ext cx="80721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>
                <a:solidFill>
                  <a:srgbClr val="AD281C"/>
                </a:solidFill>
              </a:rPr>
              <a:t>任务</a:t>
            </a:r>
            <a:r>
              <a:rPr lang="en-US" altLang="zh-CN" sz="3200" b="1">
                <a:solidFill>
                  <a:srgbClr val="AD281C"/>
                </a:solidFill>
              </a:rPr>
              <a:t>2</a:t>
            </a:r>
            <a:r>
              <a:rPr lang="zh-CN" altLang="en-US" sz="3200" b="1">
                <a:solidFill>
                  <a:srgbClr val="AD281C"/>
                </a:solidFill>
              </a:rPr>
              <a:t>：</a:t>
            </a:r>
            <a:r>
              <a:rPr lang="zh-CN" altLang="en-US" sz="3200" b="1" dirty="0" smtClean="0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探究哪种材料适合做皮影道具</a:t>
            </a:r>
            <a:r>
              <a:rPr lang="zh-CN" sz="3200" b="1" dirty="0" smtClean="0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？</a:t>
            </a:r>
            <a:endParaRPr lang="zh-CN" altLang="en-US" sz="3200" b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964055" y="5027930"/>
            <a:ext cx="7168515" cy="737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皮影人物材料：</a:t>
            </a:r>
            <a:r>
              <a:rPr lang="zh-CN" altLang="en-US" sz="2800" b="1">
                <a:solidFill>
                  <a:srgbClr val="AD281C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半透明材料</a:t>
            </a:r>
            <a:r>
              <a:rPr lang="en-US" altLang="zh-CN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  <a:r>
              <a:rPr lang="zh-CN" altLang="en-US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涂抹</a:t>
            </a:r>
            <a:r>
              <a:rPr lang="zh-CN" altLang="en-US" sz="2800" b="1">
                <a:solidFill>
                  <a:srgbClr val="AD281C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透光颜料</a:t>
            </a:r>
            <a:endParaRPr lang="zh-CN" altLang="en-US" sz="2800" b="1">
              <a:solidFill>
                <a:srgbClr val="AD281C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 descr="51miz-E1213747-D04EBEA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00615" y="5379720"/>
            <a:ext cx="1510665" cy="11334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647190" y="798830"/>
            <a:ext cx="80721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3200" b="1">
                <a:solidFill>
                  <a:srgbClr val="AD281C"/>
                </a:solidFill>
              </a:rPr>
              <a:t>任务</a:t>
            </a:r>
            <a:r>
              <a:rPr lang="en-US" altLang="zh-CN" sz="3200" b="1">
                <a:solidFill>
                  <a:srgbClr val="AD281C"/>
                </a:solidFill>
              </a:rPr>
              <a:t>3</a:t>
            </a:r>
            <a:r>
              <a:rPr lang="zh-CN" altLang="en-US" sz="3200" b="1">
                <a:solidFill>
                  <a:srgbClr val="AD281C"/>
                </a:solidFill>
              </a:rPr>
              <a:t>：</a:t>
            </a:r>
            <a:r>
              <a:rPr lang="zh-CN" altLang="en-US" sz="3200" b="1">
                <a:solidFill>
                  <a:srgbClr val="2A3D52"/>
                </a:solidFill>
              </a:rPr>
              <a:t>如何让皮影人物自由活动？</a:t>
            </a:r>
            <a:endParaRPr lang="zh-CN" altLang="en-US" sz="3200" b="1">
              <a:solidFill>
                <a:srgbClr val="2A3D52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35075" y="4773930"/>
            <a:ext cx="9684385" cy="737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活动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关节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连接</a:t>
            </a:r>
            <a:r>
              <a:rPr lang="en-US" altLang="zh-CN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  </a:t>
            </a:r>
            <a:r>
              <a:rPr lang="zh-CN" altLang="en-US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安装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操纵杆</a:t>
            </a:r>
            <a:r>
              <a:rPr lang="en-US" altLang="zh-CN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</a:t>
            </a:r>
            <a:r>
              <a:rPr lang="zh-CN" altLang="en-US" sz="2800" b="1">
                <a:solidFill>
                  <a:srgbClr val="2A3D5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操纵皮影</a:t>
            </a:r>
            <a:endParaRPr lang="zh-CN" altLang="en-US" sz="2800" b="1">
              <a:solidFill>
                <a:srgbClr val="2A3D5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图片 7" descr="IMG_20251221_123757"/>
          <p:cNvPicPr>
            <a:picLocks noChangeAspect="1"/>
          </p:cNvPicPr>
          <p:nvPr/>
        </p:nvPicPr>
        <p:blipFill>
          <a:blip r:embed="rId2"/>
          <a:srcRect l="14333" t="10815" r="3296" b="10657"/>
          <a:stretch>
            <a:fillRect/>
          </a:stretch>
        </p:blipFill>
        <p:spPr>
          <a:xfrm>
            <a:off x="1235075" y="1756410"/>
            <a:ext cx="2199640" cy="2797175"/>
          </a:xfrm>
          <a:prstGeom prst="roundRect">
            <a:avLst/>
          </a:prstGeom>
        </p:spPr>
      </p:pic>
      <p:pic>
        <p:nvPicPr>
          <p:cNvPr id="9" name="图片 8" descr="2c823100-a8cd-4d45-a6f2-3ac1dd47c5e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40" y="1767205"/>
            <a:ext cx="1878330" cy="2786380"/>
          </a:xfrm>
          <a:prstGeom prst="roundRect">
            <a:avLst/>
          </a:prstGeom>
        </p:spPr>
      </p:pic>
      <p:pic>
        <p:nvPicPr>
          <p:cNvPr id="2" name="图片 1"/>
          <p:cNvPicPr/>
          <p:nvPr/>
        </p:nvPicPr>
        <p:blipFill>
          <a:blip r:embed="rId4"/>
          <a:stretch>
            <a:fillRect/>
          </a:stretch>
        </p:blipFill>
        <p:spPr>
          <a:xfrm>
            <a:off x="6881495" y="1767205"/>
            <a:ext cx="3650615" cy="262191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皮影为什么是彩色的_20251221_11512384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12115" y="383540"/>
            <a:ext cx="11353165" cy="609092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42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465" y="1621155"/>
            <a:ext cx="5668010" cy="398462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432560" y="899795"/>
            <a:ext cx="5161915" cy="52197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2800" b="1" dirty="0" smtClean="0">
                <a:solidFill>
                  <a:srgbClr val="AD281C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小组合作：</a:t>
            </a:r>
            <a:r>
              <a:rPr lang="zh-CN" altLang="en-US" sz="2800" b="1" dirty="0" smtClean="0">
                <a:solidFill>
                  <a:srgbClr val="2A3D5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设计、制作皮影</a:t>
            </a:r>
            <a:endParaRPr lang="zh-CN" altLang="en-US" sz="2800" b="1" dirty="0" smtClean="0">
              <a:solidFill>
                <a:srgbClr val="2A3D5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7052945" y="743585"/>
            <a:ext cx="4329430" cy="5498465"/>
            <a:chOff x="11108" y="837"/>
            <a:chExt cx="5744" cy="7047"/>
          </a:xfrm>
        </p:grpSpPr>
        <p:pic>
          <p:nvPicPr>
            <p:cNvPr id="3" name="图片 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109" y="837"/>
              <a:ext cx="3643" cy="2776"/>
            </a:xfrm>
            <a:prstGeom prst="rect">
              <a:avLst/>
            </a:prstGeom>
          </p:spPr>
        </p:pic>
        <p:pic>
          <p:nvPicPr>
            <p:cNvPr id="5" name="图片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108" y="3496"/>
              <a:ext cx="5745" cy="4389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/>
            <a:srcRect t="2315" r="1520"/>
            <a:stretch>
              <a:fillRect/>
            </a:stretch>
          </p:blipFill>
          <p:spPr>
            <a:xfrm>
              <a:off x="14752" y="837"/>
              <a:ext cx="2101" cy="2776"/>
            </a:xfrm>
            <a:prstGeom prst="rect">
              <a:avLst/>
            </a:prstGeom>
          </p:spPr>
        </p:pic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4760" y="1801495"/>
            <a:ext cx="2322830" cy="321183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369695" y="829310"/>
            <a:ext cx="9042400" cy="58356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3200" b="1" dirty="0" smtClean="0">
                <a:solidFill>
                  <a:srgbClr val="AD281C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小组合作：</a:t>
            </a:r>
            <a:r>
              <a:rPr lang="zh-CN" altLang="en-US" sz="3200" b="1" dirty="0" smtClean="0">
                <a:solidFill>
                  <a:srgbClr val="2A3D5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设计、制作皮影</a:t>
            </a:r>
            <a:endParaRPr lang="zh-CN" altLang="en-US" sz="3200" b="1" dirty="0" smtClean="0">
              <a:solidFill>
                <a:srgbClr val="2A3D5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86130" y="1767205"/>
            <a:ext cx="4578985" cy="332295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注意事项：</a:t>
            </a:r>
            <a:endParaRPr lang="en-US" altLang="zh-CN" sz="2800" b="1" dirty="0" smtClean="0">
              <a:solidFill>
                <a:srgbClr val="AD281C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1.</a:t>
            </a:r>
            <a:r>
              <a:rPr lang="zh-CN" altLang="en-US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工具安全使用</a:t>
            </a:r>
            <a:endParaRPr lang="zh-CN" altLang="en-US" sz="2800" b="1" dirty="0" smtClean="0">
              <a:solidFill>
                <a:schemeClr val="tx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2.</a:t>
            </a:r>
            <a:r>
              <a:rPr lang="zh-CN" altLang="en-US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小组分工合作</a:t>
            </a:r>
            <a:endParaRPr lang="zh-CN" altLang="en-US" sz="2800" b="1" dirty="0" smtClean="0">
              <a:solidFill>
                <a:schemeClr val="tx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3.</a:t>
            </a:r>
            <a:r>
              <a:rPr lang="zh-CN" altLang="en-US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为皮影设计</a:t>
            </a:r>
            <a:r>
              <a:rPr lang="en-US" altLang="zh-CN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20</a:t>
            </a:r>
            <a:r>
              <a:rPr lang="zh-CN" altLang="en-US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秒剧情</a:t>
            </a:r>
            <a:endParaRPr lang="zh-CN" altLang="en-US" sz="2800" b="1" dirty="0" smtClean="0">
              <a:solidFill>
                <a:schemeClr val="tx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4.</a:t>
            </a:r>
            <a:r>
              <a:rPr lang="zh-CN" altLang="en-US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完成活动</a:t>
            </a:r>
            <a:r>
              <a:rPr lang="zh-CN" sz="2800" b="1" dirty="0" smtClean="0">
                <a:solidFill>
                  <a:schemeClr val="tx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记录表</a:t>
            </a:r>
            <a:endParaRPr lang="en-US" altLang="zh-CN" sz="2800" b="1" dirty="0" smtClean="0">
              <a:solidFill>
                <a:schemeClr val="tx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</p:txBody>
      </p:sp>
      <p:pic>
        <p:nvPicPr>
          <p:cNvPr id="9" name="图片 8" descr="51miz-E1213747-D04EBEA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8800" y="5090160"/>
            <a:ext cx="1788795" cy="134239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795" y="1894840"/>
            <a:ext cx="7088505" cy="408876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782060" y="850900"/>
            <a:ext cx="3658870" cy="6451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zh-CN" altLang="en-US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AD281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我们的皮影戏</a:t>
            </a:r>
            <a:endParaRPr lang="zh-CN" altLang="en-US" sz="360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AD281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13865" y="3016250"/>
            <a:ext cx="4210685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l"/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皮影制作、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设计剧情、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测试效果</a:t>
            </a:r>
            <a:r>
              <a:rPr lang="en-US" altLang="zh-CN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……</a:t>
            </a:r>
            <a:endParaRPr lang="en-US" altLang="zh-CN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7412" name="Picture 4" descr="http://img5.iqilu.com/c/u/2018/0918/1537229683757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204585" y="2583815"/>
            <a:ext cx="4928870" cy="3287395"/>
          </a:xfrm>
          <a:prstGeom prst="rect">
            <a:avLst/>
          </a:prstGeom>
          <a:noFill/>
        </p:spPr>
      </p:pic>
      <p:sp>
        <p:nvSpPr>
          <p:cNvPr id="6" name="矩形 5"/>
          <p:cNvSpPr/>
          <p:nvPr/>
        </p:nvSpPr>
        <p:spPr>
          <a:xfrm>
            <a:off x="3479483" y="1717675"/>
            <a:ext cx="5233035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600" b="1">
                <a:solidFill>
                  <a:schemeClr val="tx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小组合作设计制作皮影。</a:t>
            </a:r>
            <a:endParaRPr lang="zh-CN" altLang="en-US" sz="3600" b="1">
              <a:solidFill>
                <a:schemeClr val="tx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4" name="Easy Dream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4740" y="5607050"/>
            <a:ext cx="619125" cy="61912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audio>
              <p:cMediaNode>
                <p:cTn id="2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7" dur="1715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782060" y="850900"/>
            <a:ext cx="3658870" cy="6451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zh-CN" altLang="en-US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AD281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表演皮影戏</a:t>
            </a:r>
            <a:endParaRPr lang="zh-CN" altLang="en-US" sz="360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AD281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Easy Dream">
            <a:hlinkClick r:id="" action="ppaction://media"/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94740" y="5607050"/>
            <a:ext cx="619125" cy="619125"/>
          </a:xfrm>
          <a:prstGeom prst="rect">
            <a:avLst/>
          </a:prstGeom>
        </p:spPr>
      </p:pic>
      <p:pic>
        <p:nvPicPr>
          <p:cNvPr id="5" name="图片 4"/>
          <p:cNvPicPr/>
          <p:nvPr/>
        </p:nvPicPr>
        <p:blipFill>
          <a:blip r:embed="rId4"/>
          <a:stretch>
            <a:fillRect/>
          </a:stretch>
        </p:blipFill>
        <p:spPr>
          <a:xfrm>
            <a:off x="2863850" y="1866900"/>
            <a:ext cx="6254115" cy="3848100"/>
          </a:xfrm>
          <a:prstGeom prst="round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audio>
              <p:cMediaNode>
                <p:cTn id="2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7" dur="1715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2皮影艺术家制作表演_20260108_01160682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10845" y="406400"/>
            <a:ext cx="11383010" cy="604520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3851275" y="974090"/>
            <a:ext cx="3658870" cy="6451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zh-CN" altLang="en-US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AD281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皮影的制作工艺</a:t>
            </a:r>
            <a:endParaRPr lang="zh-CN" altLang="en-US" sz="360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AD281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68475" y="2077085"/>
            <a:ext cx="8479155" cy="26377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通常要经过</a:t>
            </a:r>
            <a:r>
              <a:rPr lang="zh-CN" altLang="en-US" sz="3600" b="1">
                <a:solidFill>
                  <a:schemeClr val="accent5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选皮、制皮、画稿、过稿、镂刻、敷彩、发汗熨平、缀结合成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等</a:t>
            </a:r>
            <a:r>
              <a:rPr lang="zh-CN" altLang="en-US" sz="3600" b="1">
                <a:solidFill>
                  <a:srgbClr val="AD281C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八道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工序，手工雕刻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3000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余刀，是一个复杂奇妙的过程。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4" name="图片 3" descr="51miz-E837486-225B3FF4"/>
          <p:cNvPicPr>
            <a:picLocks noChangeAspect="1"/>
          </p:cNvPicPr>
          <p:nvPr/>
        </p:nvPicPr>
        <p:blipFill>
          <a:blip r:embed="rId1">
            <a:lum bright="12000" contrast="18000"/>
          </a:blip>
          <a:srcRect t="31460" r="58279"/>
          <a:stretch>
            <a:fillRect/>
          </a:stretch>
        </p:blipFill>
        <p:spPr>
          <a:xfrm flipH="1">
            <a:off x="9174480" y="4675505"/>
            <a:ext cx="1899920" cy="164528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668780" y="938530"/>
            <a:ext cx="9042400" cy="107632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3200" b="1" dirty="0" smtClean="0">
                <a:solidFill>
                  <a:srgbClr val="AD281C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作业：</a:t>
            </a:r>
            <a:r>
              <a:rPr lang="zh-CN" altLang="en-US" sz="3200" b="1" dirty="0" smtClean="0">
                <a:solidFill>
                  <a:srgbClr val="2A3D52"/>
                </a:solidFill>
                <a:effectLst/>
                <a:latin typeface="黑体" panose="02010609060101010101" charset="-122"/>
                <a:ea typeface="黑体" panose="02010609060101010101" charset="-122"/>
                <a:cs typeface="思源宋體" panose="02020700000000000000" charset="-120"/>
                <a:sym typeface="+mn-ea"/>
              </a:rPr>
              <a:t>优化作品，完成一出完整的皮影戏，在家庭、班级或社区中进行演出展示。</a:t>
            </a:r>
            <a:endParaRPr lang="zh-CN" altLang="en-US" sz="3200" b="1" dirty="0" smtClean="0">
              <a:solidFill>
                <a:srgbClr val="2A3D52"/>
              </a:solidFill>
              <a:effectLst/>
              <a:latin typeface="黑体" panose="02010609060101010101" charset="-122"/>
              <a:ea typeface="黑体" panose="02010609060101010101" charset="-122"/>
              <a:cs typeface="思源宋體" panose="02020700000000000000" charset="-120"/>
              <a:sym typeface="+mn-ea"/>
            </a:endParaRPr>
          </a:p>
        </p:txBody>
      </p:sp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2678430" y="2334260"/>
            <a:ext cx="6198235" cy="3453130"/>
          </a:xfrm>
          <a:prstGeom prst="roundRect">
            <a:avLst/>
          </a:prstGeom>
        </p:spPr>
      </p:pic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fade/>
      </p:transition>
    </mc:Choice>
    <mc:Fallback>
      <p:transition>
        <p:fade/>
      </p:transition>
    </mc:Fallback>
  </mc:AlternateContent>
</p:sld>
</file>

<file path=ppt/tags/tag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3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6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.xml><?xml version="1.0" encoding="utf-8"?>
<p:tagLst xmlns:p="http://schemas.openxmlformats.org/presentationml/2006/main">
  <p:tag name="COMMONDATA" val="eyJoZGlkIjoiOTU2NDY0Mzg2NGY2ZGIwNmM2NGY3ODE5NjVlNzU1ZjIifQ=="/>
  <p:tag name="KSO_WPP_MARK_KEY" val="d6153973-5728-428a-9aaa-8111b14c21f8"/>
</p:tagLst>
</file>

<file path=ppt/theme/theme1.xml><?xml version="1.0" encoding="utf-8"?>
<a:theme xmlns:a="http://schemas.openxmlformats.org/drawingml/2006/main" name="2_-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阿里巴巴普惠体 Medium"/>
        <a:ea typeface="阿里巴巴普惠体 Medium"/>
        <a:cs typeface=""/>
      </a:majorFont>
      <a:minorFont>
        <a:latin typeface="思源黑体 CN Normal"/>
        <a:ea typeface="思源黑体 CN Norm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Normal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Normal"/>
        <a:ea typeface=""/>
        <a:cs typeface=""/>
        <a:font script="Jpan" typeface="ＭＳ Ｐゴシック"/>
        <a:font script="Hang" typeface="맑은 고딕"/>
        <a:font script="Hans" typeface="思源黑体 CN Normal"/>
        <a:font script="Hant" typeface="新細明體"/>
        <a:font script="Arab" typeface="思源黑体 CN Normal"/>
        <a:font script="Hebr" typeface="思源黑体 CN Norm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Norm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思源黑体 CN Normal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Normal"/>
        <a:ea typeface=""/>
        <a:cs typeface=""/>
        <a:font script="Jpan" typeface="ＭＳ Ｐゴシック"/>
        <a:font script="Hang" typeface="맑은 고딕"/>
        <a:font script="Hans" typeface="思源黑体 CN Normal"/>
        <a:font script="Hant" typeface="新細明體"/>
        <a:font script="Arab" typeface="思源黑体 CN Normal"/>
        <a:font script="Hebr" typeface="思源黑体 CN Norm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Norm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681</Words>
  <Application>WPS 演示</Application>
  <PresentationFormat>宽屏</PresentationFormat>
  <Paragraphs>91</Paragraphs>
  <Slides>18</Slides>
  <Notes>2</Notes>
  <HiddenSlides>0</HiddenSlides>
  <MMClips>1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39" baseType="lpstr">
      <vt:lpstr>Arial</vt:lpstr>
      <vt:lpstr>宋体</vt:lpstr>
      <vt:lpstr>Wingdings</vt:lpstr>
      <vt:lpstr>思源黑体</vt:lpstr>
      <vt:lpstr>黑体</vt:lpstr>
      <vt:lpstr>思源黑体 CN Normal</vt:lpstr>
      <vt:lpstr>庞门正道粗书体</vt:lpstr>
      <vt:lpstr>印品雅宋简 Bold（非商用）</vt:lpstr>
      <vt:lpstr>三极丰韵体</vt:lpstr>
      <vt:lpstr>思源宋體</vt:lpstr>
      <vt:lpstr>楷体</vt:lpstr>
      <vt:lpstr>Times New Roman</vt:lpstr>
      <vt:lpstr>微软雅黑</vt:lpstr>
      <vt:lpstr>Arial Unicode MS</vt:lpstr>
      <vt:lpstr>方正细等线_GBK</vt:lpstr>
      <vt:lpstr>Segoe Print</vt:lpstr>
      <vt:lpstr>思源宋體</vt:lpstr>
      <vt:lpstr>思源黑体 CN Normal</vt:lpstr>
      <vt:lpstr>方正细等线_GBK</vt:lpstr>
      <vt:lpstr>方正书宋_GBK</vt:lpstr>
      <vt:lpstr>2_-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小小</cp:lastModifiedBy>
  <cp:revision>114</cp:revision>
  <dcterms:created xsi:type="dcterms:W3CDTF">2022-03-22T02:03:00Z</dcterms:created>
  <dcterms:modified xsi:type="dcterms:W3CDTF">2026-01-07T17:20:36Z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6571F37128F6452989A2ED4BE3D7723D_13</vt:lpwstr>
  </property>
  <property fmtid="{D5CDD505-2E9C-101B-9397-08002B2CF9AE}" pid="3" name="KSOProductBuildVer">
    <vt:lpwstr>2052-12.1.0.24034</vt:lpwstr>
  </property>
</Properties>
</file>