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3"/>
    <p:sldId id="259" r:id="rId4"/>
    <p:sldId id="257" r:id="rId5"/>
    <p:sldId id="266" r:id="rId6"/>
    <p:sldId id="258" r:id="rId7"/>
    <p:sldId id="263" r:id="rId8"/>
    <p:sldId id="261" r:id="rId9"/>
    <p:sldId id="262" r:id="rId10"/>
    <p:sldId id="260" r:id="rId11"/>
    <p:sldId id="264" r:id="rId12"/>
    <p:sldId id="267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9933"/>
    <a:srgbClr val="0000FF"/>
    <a:srgbClr val="66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536" y="-114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>
                <a:latin typeface="Arial" panose="020B0604020202090204" pitchFamily="34" charset="0"/>
              </a:rPr>
            </a:fld>
            <a:endParaRPr lang="zh-CN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>
                <a:latin typeface="Arial" panose="020B0604020202090204" pitchFamily="34" charset="0"/>
              </a:rPr>
            </a:fld>
            <a:endParaRPr lang="zh-CN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>
                <a:latin typeface="Arial" panose="020B0604020202090204" pitchFamily="34" charset="0"/>
              </a:rPr>
            </a:fld>
            <a:endParaRPr lang="zh-CN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>
                <a:latin typeface="Arial" panose="020B0604020202090204" pitchFamily="34" charset="0"/>
              </a:rPr>
            </a:fld>
            <a:endParaRPr lang="zh-CN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>
                <a:latin typeface="Arial" panose="020B0604020202090204" pitchFamily="34" charset="0"/>
              </a:rPr>
            </a:fld>
            <a:endParaRPr lang="zh-CN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>
                <a:latin typeface="Arial" panose="020B0604020202090204" pitchFamily="34" charset="0"/>
              </a:rPr>
            </a:fld>
            <a:endParaRPr lang="zh-CN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>
                <a:latin typeface="Arial" panose="020B0604020202090204" pitchFamily="34" charset="0"/>
              </a:rPr>
            </a:fld>
            <a:endParaRPr lang="zh-CN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>
                <a:latin typeface="Arial" panose="020B0604020202090204" pitchFamily="34" charset="0"/>
              </a:rPr>
            </a:fld>
            <a:endParaRPr lang="zh-CN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>
                <a:latin typeface="Arial" panose="020B0604020202090204" pitchFamily="34" charset="0"/>
              </a:rPr>
            </a:fld>
            <a:endParaRPr lang="zh-CN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>
                <a:latin typeface="Arial" panose="020B0604020202090204" pitchFamily="34" charset="0"/>
              </a:rPr>
            </a:fld>
            <a:endParaRPr lang="zh-CN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>
                <a:latin typeface="Arial" panose="020B0604020202090204" pitchFamily="34" charset="0"/>
              </a:rPr>
            </a:fld>
            <a:endParaRPr lang="zh-CN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zh-CN" dirty="0">
                <a:latin typeface="Arial" panose="020B0604020202090204" pitchFamily="34" charset="0"/>
              </a:rPr>
            </a:fld>
            <a:endParaRPr lang="zh-CN" altLang="zh-CN" dirty="0">
              <a:latin typeface="Arial" panose="020B060402020209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 descr="http://img.ivsky.com/img/tupian/pre/201106/18/ertong_shengbing_shoushang-02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613" y="476250"/>
            <a:ext cx="3975100" cy="5976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1266" name="Picture 2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686300" cy="3659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3" descr="20081994303_2"/>
          <p:cNvPicPr>
            <a:picLocks noChangeAspect="1"/>
          </p:cNvPicPr>
          <p:nvPr/>
        </p:nvPicPr>
        <p:blipFill>
          <a:blip r:embed="rId2"/>
          <a:srcRect t="8124"/>
          <a:stretch>
            <a:fillRect/>
          </a:stretch>
        </p:blipFill>
        <p:spPr>
          <a:xfrm>
            <a:off x="4211638" y="3070225"/>
            <a:ext cx="4997450" cy="3832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4" descr="叉"/>
          <p:cNvPicPr>
            <a:picLocks noChangeAspect="1"/>
          </p:cNvPicPr>
          <p:nvPr/>
        </p:nvPicPr>
        <p:blipFill>
          <a:blip r:embed="rId3"/>
          <a:srcRect l="5481" r="4507"/>
          <a:stretch>
            <a:fillRect/>
          </a:stretch>
        </p:blipFill>
        <p:spPr>
          <a:xfrm>
            <a:off x="3276600" y="2276475"/>
            <a:ext cx="2519363" cy="2800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5" descr="W02011~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Text Box 6"/>
          <p:cNvSpPr txBox="1"/>
          <p:nvPr/>
        </p:nvSpPr>
        <p:spPr>
          <a:xfrm>
            <a:off x="1743075" y="5738813"/>
            <a:ext cx="5899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latin typeface="Arial" panose="020B0604020202090204" pitchFamily="34" charset="0"/>
              </a:rPr>
              <a:t>运动后要对肌肉进行按摩一下（轻轻拍打自己的四肢），</a:t>
            </a:r>
            <a:endParaRPr lang="zh-CN" altLang="en-US" dirty="0">
              <a:latin typeface="Arial" panose="020B0604020202090204" pitchFamily="34" charset="0"/>
            </a:endParaRPr>
          </a:p>
          <a:p>
            <a:r>
              <a:rPr lang="zh-CN" altLang="en-US" dirty="0">
                <a:latin typeface="Arial" panose="020B0604020202090204" pitchFamily="34" charset="0"/>
              </a:rPr>
              <a:t>有利于肌肉放松、恢复。 </a:t>
            </a:r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2" descr="m482a2a99242c48aeb68dfae961c526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97325" y="-96837"/>
            <a:ext cx="5170488" cy="3382962"/>
          </a:xfrm>
          <a:prstGeom prst="rect">
            <a:avLst/>
          </a:prstGeom>
          <a:noFill/>
          <a:ln w="571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075" name="Picture 3" descr="169823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375" y="3286125"/>
            <a:ext cx="5511800" cy="3671888"/>
          </a:xfrm>
          <a:prstGeom prst="rect">
            <a:avLst/>
          </a:prstGeom>
          <a:noFill/>
          <a:ln w="5715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076" name="Picture 4" descr="54969675201010191526054124324431511_003_6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400"/>
            <a:ext cx="4479925" cy="3189288"/>
          </a:xfrm>
          <a:prstGeom prst="rect">
            <a:avLst/>
          </a:prstGeom>
          <a:noFill/>
          <a:ln w="571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077" name="Picture 5" descr="cf9143e295ea6e118452790e4e5d6d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337" y="3214688"/>
            <a:ext cx="4676775" cy="3694112"/>
          </a:xfrm>
          <a:prstGeom prst="rect">
            <a:avLst/>
          </a:prstGeom>
          <a:noFill/>
          <a:ln w="5715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12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725" y="1773238"/>
            <a:ext cx="2809875" cy="2808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4" descr="a4d34392d71c0fc60e68a4e1d37e3a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17925" cy="4897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5" descr="7ed7c099a00259ddbb84d39610e76b5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288" y="4537075"/>
            <a:ext cx="3095625" cy="2320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Text Box 7"/>
          <p:cNvSpPr txBox="1"/>
          <p:nvPr/>
        </p:nvSpPr>
        <p:spPr>
          <a:xfrm>
            <a:off x="0" y="6491288"/>
            <a:ext cx="57340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latin typeface="Arial" panose="020B0604020202090204" pitchFamily="34" charset="0"/>
              </a:rPr>
              <a:t>服装：宽松的运动服，不能太紧，合脚舒适的运动鞋。 </a:t>
            </a:r>
            <a:endParaRPr lang="zh-CN" altLang="en-US" dirty="0">
              <a:latin typeface="Arial" panose="020B0604020202090204" pitchFamily="34" charset="0"/>
            </a:endParaRPr>
          </a:p>
        </p:txBody>
      </p:sp>
      <p:pic>
        <p:nvPicPr>
          <p:cNvPr id="4102" name="Picture 9" descr="http://szb.dlxww.com/xsb/res/1/20090709/325912470940271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313" y="0"/>
            <a:ext cx="4103687" cy="4843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11" descr="http://d01.res.meilishuo.net/pic/_o/6c/1f/8373fa6b49dfced3aa01026781f1_800_800.c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5963" y="4149725"/>
            <a:ext cx="3097212" cy="2981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ext Box 4"/>
          <p:cNvSpPr txBox="1"/>
          <p:nvPr/>
        </p:nvSpPr>
        <p:spPr>
          <a:xfrm>
            <a:off x="0" y="5942013"/>
            <a:ext cx="8020050" cy="9159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latin typeface="Arial" panose="020B0604020202090204" pitchFamily="34" charset="0"/>
              </a:rPr>
              <a:t>时间：餐后不在进行剧烈运动；下雾天也不适合运动</a:t>
            </a:r>
            <a:endParaRPr lang="zh-CN" altLang="en-US" dirty="0">
              <a:latin typeface="Arial" panose="020B0604020202090204" pitchFamily="34" charset="0"/>
            </a:endParaRPr>
          </a:p>
          <a:p>
            <a:r>
              <a:rPr lang="zh-CN" altLang="en-US" dirty="0">
                <a:latin typeface="Arial" panose="020B0604020202090204" pitchFamily="34" charset="0"/>
              </a:rPr>
              <a:t>（原因：在下雾天，雾气里有大量的小尘埃、小灰尘，这些在我们运动时，</a:t>
            </a:r>
            <a:endParaRPr lang="zh-CN" altLang="en-US" dirty="0">
              <a:latin typeface="Arial" panose="020B0604020202090204" pitchFamily="34" charset="0"/>
            </a:endParaRPr>
          </a:p>
          <a:p>
            <a:r>
              <a:rPr lang="zh-CN" altLang="en-US" dirty="0">
                <a:latin typeface="Arial" panose="020B0604020202090204" pitchFamily="34" charset="0"/>
              </a:rPr>
              <a:t>会通过我们的嘴巴、鼻子喘气时跑到我们的气管、喉咙里，我们就会生病）。 </a:t>
            </a:r>
            <a:endParaRPr lang="zh-CN" altLang="en-US" dirty="0">
              <a:latin typeface="Arial" panose="020B0604020202090204" pitchFamily="34" charset="0"/>
            </a:endParaRPr>
          </a:p>
        </p:txBody>
      </p:sp>
      <p:pic>
        <p:nvPicPr>
          <p:cNvPr id="5123" name="Picture 6" descr="201011~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572000" cy="594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8" descr="A8EC8A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949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146" name="Picture 2" descr="场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9475" y="981075"/>
            <a:ext cx="5645150" cy="396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773238"/>
            <a:ext cx="3168650" cy="316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4" descr="15-57-03-94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-25400"/>
            <a:ext cx="5148263" cy="345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5" descr="u=483684131,1037833826&amp;fm=21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337" y="-23812"/>
            <a:ext cx="4595812" cy="3452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6" descr="6842469_213506233148_2"/>
          <p:cNvPicPr>
            <a:picLocks noChangeAspect="1"/>
          </p:cNvPicPr>
          <p:nvPr/>
        </p:nvPicPr>
        <p:blipFill>
          <a:blip r:embed="rId5"/>
          <a:srcRect t="10696" b="5748"/>
          <a:stretch>
            <a:fillRect/>
          </a:stretch>
        </p:blipFill>
        <p:spPr>
          <a:xfrm>
            <a:off x="-33337" y="3357563"/>
            <a:ext cx="9215437" cy="347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Text Box 7"/>
          <p:cNvSpPr txBox="1"/>
          <p:nvPr/>
        </p:nvSpPr>
        <p:spPr>
          <a:xfrm>
            <a:off x="950913" y="6170613"/>
            <a:ext cx="6356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latin typeface="Arial" panose="020B0604020202090204" pitchFamily="34" charset="0"/>
              </a:rPr>
              <a:t>场地：要选择合适的运动场地，户外运动比室内运动效果好，</a:t>
            </a:r>
            <a:endParaRPr lang="zh-CN" altLang="en-US" dirty="0">
              <a:latin typeface="Arial" panose="020B0604020202090204" pitchFamily="34" charset="0"/>
            </a:endParaRPr>
          </a:p>
          <a:p>
            <a:r>
              <a:rPr lang="zh-CN" altLang="en-US" dirty="0">
                <a:latin typeface="Arial" panose="020B0604020202090204" pitchFamily="34" charset="0"/>
              </a:rPr>
              <a:t>空间大，还能呼吸到新鲜空气。 </a:t>
            </a:r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d1a20cf431adcbeff763baffadaf2edda2cc9ff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0925" y="1196975"/>
            <a:ext cx="4319588" cy="4392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3" descr="735390_104935411215_2"/>
          <p:cNvPicPr>
            <a:picLocks noChangeAspect="1"/>
          </p:cNvPicPr>
          <p:nvPr/>
        </p:nvPicPr>
        <p:blipFill>
          <a:blip r:embed="rId2"/>
          <a:srcRect t="3725" b="4346"/>
          <a:stretch>
            <a:fillRect/>
          </a:stretch>
        </p:blipFill>
        <p:spPr>
          <a:xfrm>
            <a:off x="-34925" y="1701800"/>
            <a:ext cx="3022600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4" descr="20110302024828186"/>
          <p:cNvPicPr>
            <a:picLocks noChangeAspect="1"/>
          </p:cNvPicPr>
          <p:nvPr/>
        </p:nvPicPr>
        <p:blipFill>
          <a:blip r:embed="rId3"/>
          <a:srcRect t="3981" b="2193"/>
          <a:stretch>
            <a:fillRect/>
          </a:stretch>
        </p:blipFill>
        <p:spPr>
          <a:xfrm>
            <a:off x="0" y="4437063"/>
            <a:ext cx="3006725" cy="2500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5" descr="u=2540659959,2797975449&amp;fm=21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69862"/>
            <a:ext cx="2987675" cy="2093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4"/>
          <p:cNvPicPr>
            <a:picLocks noChangeAspect="1"/>
          </p:cNvPicPr>
          <p:nvPr/>
        </p:nvPicPr>
        <p:blipFill>
          <a:blip r:embed="rId5">
            <a:lum contrast="24000"/>
          </a:blip>
          <a:stretch>
            <a:fillRect/>
          </a:stretch>
        </p:blipFill>
        <p:spPr>
          <a:xfrm rot="-2460000">
            <a:off x="3060700" y="5086350"/>
            <a:ext cx="1800225" cy="1063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4"/>
          <p:cNvPicPr>
            <a:picLocks noChangeAspect="1"/>
          </p:cNvPicPr>
          <p:nvPr/>
        </p:nvPicPr>
        <p:blipFill>
          <a:blip r:embed="rId5">
            <a:lum contrast="24000"/>
          </a:blip>
          <a:stretch>
            <a:fillRect/>
          </a:stretch>
        </p:blipFill>
        <p:spPr>
          <a:xfrm>
            <a:off x="2987675" y="3286125"/>
            <a:ext cx="1800225" cy="1063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Picture 4"/>
          <p:cNvPicPr>
            <a:picLocks noChangeAspect="1"/>
          </p:cNvPicPr>
          <p:nvPr/>
        </p:nvPicPr>
        <p:blipFill>
          <a:blip r:embed="rId5">
            <a:lum contrast="24000"/>
          </a:blip>
          <a:stretch>
            <a:fillRect/>
          </a:stretch>
        </p:blipFill>
        <p:spPr>
          <a:xfrm rot="1920000">
            <a:off x="3060700" y="1412875"/>
            <a:ext cx="1800225" cy="106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7" name="Text Box 9"/>
          <p:cNvSpPr txBox="1"/>
          <p:nvPr/>
        </p:nvSpPr>
        <p:spPr>
          <a:xfrm>
            <a:off x="3903663" y="280988"/>
            <a:ext cx="36766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latin typeface="Arial" panose="020B0604020202090204" pitchFamily="34" charset="0"/>
              </a:rPr>
              <a:t>（</a:t>
            </a:r>
            <a:r>
              <a:rPr lang="en-US" altLang="zh-CN" dirty="0">
                <a:latin typeface="Arial" panose="020B0604020202090204" pitchFamily="34" charset="0"/>
              </a:rPr>
              <a:t>2</a:t>
            </a:r>
            <a:r>
              <a:rPr lang="zh-CN" altLang="en-US" dirty="0">
                <a:latin typeface="Arial" panose="020B0604020202090204" pitchFamily="34" charset="0"/>
              </a:rPr>
              <a:t>）运动中的注意事项： </a:t>
            </a:r>
            <a:endParaRPr lang="zh-CN" altLang="en-US" dirty="0">
              <a:latin typeface="Arial" panose="020B0604020202090204" pitchFamily="34" charset="0"/>
            </a:endParaRPr>
          </a:p>
          <a:p>
            <a:r>
              <a:rPr lang="zh-CN" altLang="en-US" dirty="0">
                <a:latin typeface="Arial" panose="020B0604020202090204" pitchFamily="34" charset="0"/>
              </a:rPr>
              <a:t>①运动前要热身，活动各个关节。 </a:t>
            </a:r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3" y="-23812"/>
            <a:ext cx="9109075" cy="688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Text Box 3"/>
          <p:cNvSpPr txBox="1"/>
          <p:nvPr/>
        </p:nvSpPr>
        <p:spPr>
          <a:xfrm>
            <a:off x="4048125" y="6315075"/>
            <a:ext cx="42989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latin typeface="Arial" panose="020B0604020202090204" pitchFamily="34" charset="0"/>
              </a:rPr>
              <a:t>②运动前要熟悉每个运动器械的使用方法</a:t>
            </a:r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4" descr="201141~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ext Box 5"/>
          <p:cNvSpPr txBox="1"/>
          <p:nvPr/>
        </p:nvSpPr>
        <p:spPr>
          <a:xfrm>
            <a:off x="4883150" y="6216650"/>
            <a:ext cx="42608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latin typeface="Arial" panose="020B0604020202090204" pitchFamily="34" charset="0"/>
              </a:rPr>
              <a:t>掌握正确的运动知识。  </a:t>
            </a:r>
            <a:endParaRPr lang="zh-CN" altLang="en-US" dirty="0">
              <a:latin typeface="Arial" panose="020B0604020202090204" pitchFamily="34" charset="0"/>
            </a:endParaRPr>
          </a:p>
          <a:p>
            <a:r>
              <a:rPr lang="zh-CN" altLang="en-US" dirty="0">
                <a:latin typeface="Arial" panose="020B0604020202090204" pitchFamily="34" charset="0"/>
              </a:rPr>
              <a:t>（</a:t>
            </a:r>
            <a:r>
              <a:rPr lang="en-US" altLang="zh-CN" dirty="0">
                <a:latin typeface="Arial" panose="020B0604020202090204" pitchFamily="34" charset="0"/>
              </a:rPr>
              <a:t>1</a:t>
            </a:r>
            <a:r>
              <a:rPr lang="zh-CN" altLang="en-US" dirty="0">
                <a:latin typeface="Arial" panose="020B0604020202090204" pitchFamily="34" charset="0"/>
              </a:rPr>
              <a:t>）不能长时间运动，应该注意休息。 </a:t>
            </a:r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42" name="Picture 2" descr="水"/>
          <p:cNvPicPr>
            <a:picLocks noChangeAspect="1"/>
          </p:cNvPicPr>
          <p:nvPr/>
        </p:nvPicPr>
        <p:blipFill>
          <a:blip r:embed="rId1"/>
          <a:srcRect r="23811"/>
          <a:stretch>
            <a:fillRect/>
          </a:stretch>
        </p:blipFill>
        <p:spPr>
          <a:xfrm>
            <a:off x="-106362" y="0"/>
            <a:ext cx="3617912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3" descr="洗澡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333375"/>
            <a:ext cx="6697663" cy="6048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663" y="1773238"/>
            <a:ext cx="3471862" cy="3471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Text Box 5"/>
          <p:cNvSpPr txBox="1"/>
          <p:nvPr/>
        </p:nvSpPr>
        <p:spPr>
          <a:xfrm>
            <a:off x="1331913" y="6491288"/>
            <a:ext cx="73342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latin typeface="Arial" panose="020B0604020202090204" pitchFamily="34" charset="0"/>
              </a:rPr>
              <a:t>运动后不能马上喝水，应该在心跳稳定、不再大口喘气后再补充温水。 </a:t>
            </a:r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PP_MARK_KEY" val="345cf438-e268-4540-82b6-5f076998a772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</Words>
  <Application>WPS 文字</Application>
  <PresentationFormat>全屏显示(4:3)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宋体</vt:lpstr>
      <vt:lpstr>Wingdings</vt:lpstr>
      <vt:lpstr>汉仪书宋二KW</vt:lpstr>
      <vt:lpstr>微软雅黑</vt:lpstr>
      <vt:lpstr>汉仪旗黑</vt:lpstr>
      <vt:lpstr>宋体</vt:lpstr>
      <vt:lpstr>Arial Unicode MS</vt:lpstr>
      <vt:lpstr>Calibri</vt:lpstr>
      <vt:lpstr>Helvetica Neue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hsy.</cp:lastModifiedBy>
  <cp:revision>8</cp:revision>
  <dcterms:created xsi:type="dcterms:W3CDTF">2023-12-03T07:42:57Z</dcterms:created>
  <dcterms:modified xsi:type="dcterms:W3CDTF">2023-12-03T07:42:57Z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2052-6.2.2.8394</vt:lpwstr>
  </property>
  <property fmtid="{D5CDD505-2E9C-101B-9397-08002B2CF9AE}" pid="3" name="ICV">
    <vt:lpwstr>E97CE62660E70B7B81316C659145CD8F_43</vt:lpwstr>
  </property>
</Properties>
</file>