
<file path=[Content_Types].xml><?xml version="1.0" encoding="utf-8"?>
<Types xmlns="http://schemas.openxmlformats.org/package/2006/content-types"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8"/>
  </p:handoutMasterIdLst>
  <p:sldIdLst>
    <p:sldId id="716" r:id="rId3"/>
    <p:sldId id="631" r:id="rId4"/>
    <p:sldId id="632" r:id="rId6"/>
    <p:sldId id="717" r:id="rId7"/>
    <p:sldId id="718" r:id="rId8"/>
    <p:sldId id="721" r:id="rId9"/>
    <p:sldId id="720" r:id="rId10"/>
    <p:sldId id="634" r:id="rId11"/>
    <p:sldId id="725" r:id="rId12"/>
    <p:sldId id="726" r:id="rId13"/>
    <p:sldId id="727" r:id="rId14"/>
    <p:sldId id="735" r:id="rId15"/>
    <p:sldId id="729" r:id="rId16"/>
    <p:sldId id="730" r:id="rId17"/>
    <p:sldId id="736" r:id="rId18"/>
    <p:sldId id="731" r:id="rId19"/>
    <p:sldId id="738" r:id="rId20"/>
    <p:sldId id="739" r:id="rId21"/>
    <p:sldId id="737" r:id="rId22"/>
    <p:sldId id="732" r:id="rId23"/>
    <p:sldId id="635" r:id="rId24"/>
    <p:sldId id="733" r:id="rId25"/>
    <p:sldId id="346" r:id="rId26"/>
    <p:sldId id="742" r:id="rId27"/>
  </p:sldIdLst>
  <p:sldSz cx="12192000" cy="6858000"/>
  <p:notesSz cx="6858000" cy="9144000"/>
  <p:custDataLst>
    <p:tags r:id="rId33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C" initials="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  <a:srgbClr val="04132D"/>
    <a:srgbClr val="0F0E1C"/>
    <a:srgbClr val="D9D9D9"/>
    <a:srgbClr val="F2F2F2"/>
    <a:srgbClr val="008080"/>
    <a:srgbClr val="0000C0"/>
    <a:srgbClr val="0000FF"/>
    <a:srgbClr val="F7C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1" autoAdjust="0"/>
    <p:restoredTop sz="94660" autoAdjust="0"/>
  </p:normalViewPr>
  <p:slideViewPr>
    <p:cSldViewPr showGuides="1">
      <p:cViewPr varScale="1">
        <p:scale>
          <a:sx n="83" d="100"/>
          <a:sy n="83" d="100"/>
        </p:scale>
        <p:origin x="132" y="402"/>
      </p:cViewPr>
      <p:guideLst>
        <p:guide orient="horz" pos="2260"/>
        <p:guide pos="381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98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3" Type="http://schemas.openxmlformats.org/officeDocument/2006/relationships/tags" Target="tags/tag59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>
              <a:defRPr/>
            </a:pPr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 noProof="1" smtClean="0"/>
            </a:lvl1pPr>
          </a:lstStyle>
          <a:p>
            <a:pPr>
              <a:defRPr/>
            </a:pPr>
            <a:fld id="{A4E84D94-F784-410B-ADDE-8FE7EF9D41B8}" type="datetimeFigureOut">
              <a:rPr lang="zh-CN" altLang="en-US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>
              <a:defRPr/>
            </a:pPr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fld id="{139F7F2C-6B7E-4DBE-81C1-6ACB17DF56BD}" type="slidenum">
              <a:rPr altLang="en-US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dirty="0"/>
              <a:t>单击此处编辑母版文本样式</a:t>
            </a:r>
            <a:endParaRPr lang="zh-CN" altLang="en-US" noProof="0" dirty="0"/>
          </a:p>
          <a:p>
            <a:pPr lvl="1"/>
            <a:r>
              <a:rPr lang="zh-CN" altLang="en-US" noProof="0" dirty="0"/>
              <a:t>第二级</a:t>
            </a:r>
            <a:endParaRPr lang="zh-CN" altLang="en-US" noProof="0" dirty="0"/>
          </a:p>
          <a:p>
            <a:pPr lvl="2"/>
            <a:r>
              <a:rPr lang="zh-CN" altLang="en-US" noProof="0" dirty="0"/>
              <a:t>第三级</a:t>
            </a:r>
            <a:endParaRPr lang="zh-CN" altLang="en-US" noProof="0" dirty="0"/>
          </a:p>
          <a:p>
            <a:pPr lvl="3"/>
            <a:r>
              <a:rPr lang="zh-CN" altLang="en-US" noProof="0" dirty="0"/>
              <a:t>第四级</a:t>
            </a:r>
            <a:endParaRPr lang="zh-CN" altLang="en-US" noProof="0" dirty="0"/>
          </a:p>
          <a:p>
            <a:pPr lvl="4"/>
            <a:r>
              <a:rPr lang="zh-CN" altLang="en-US" noProof="0" dirty="0"/>
              <a:t>第五级</a:t>
            </a:r>
            <a:endParaRPr lang="zh-CN" altLang="en-US" noProof="0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ea typeface="微软雅黑" panose="020B0503020204020204" pitchFamily="34" charset="-122"/>
              </a:defRPr>
            </a:lvl1pPr>
          </a:lstStyle>
          <a:p>
            <a:fld id="{0E971FA6-3A7C-48EB-B41D-0797E2A4734B}" type="slidenum">
              <a:rPr lang="en-US" altLang="zh-CN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666D5A-2121-40C4-92F8-FF3A4EAD02E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EDFC1F-27DC-46A3-8753-A62BD1BC37E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51262-0D69-4EC2-B03E-77ABE9B5B16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微软雅黑" panose="020B0503020204020204" pitchFamily="34" charset="-122"/>
              </a:defRPr>
            </a:lvl1pPr>
          </a:lstStyle>
          <a:p>
            <a:fld id="{674FB34E-2BFB-47CF-91B8-4544FAB293F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5" Type="http://schemas.openxmlformats.org/officeDocument/2006/relationships/notesSlide" Target="../notesSlides/notesSlide9.xml"/><Relationship Id="rId24" Type="http://schemas.openxmlformats.org/officeDocument/2006/relationships/slideLayout" Target="../slideLayouts/slideLayout2.xml"/><Relationship Id="rId23" Type="http://schemas.openxmlformats.org/officeDocument/2006/relationships/image" Target="../media/image15.png"/><Relationship Id="rId22" Type="http://schemas.openxmlformats.org/officeDocument/2006/relationships/tags" Target="../tags/tag24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tags" Target="../tags/tag4.xml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6" Type="http://schemas.openxmlformats.org/officeDocument/2006/relationships/notesSlide" Target="../notesSlides/notesSlide10.xml"/><Relationship Id="rId35" Type="http://schemas.openxmlformats.org/officeDocument/2006/relationships/slideLayout" Target="../slideLayouts/slideLayout2.xml"/><Relationship Id="rId34" Type="http://schemas.openxmlformats.org/officeDocument/2006/relationships/image" Target="../media/image16.png"/><Relationship Id="rId33" Type="http://schemas.openxmlformats.org/officeDocument/2006/relationships/tags" Target="../tags/tag56.xml"/><Relationship Id="rId32" Type="http://schemas.openxmlformats.org/officeDocument/2006/relationships/tags" Target="../tags/tag55.xml"/><Relationship Id="rId31" Type="http://schemas.openxmlformats.org/officeDocument/2006/relationships/tags" Target="../tags/tag54.xml"/><Relationship Id="rId30" Type="http://schemas.openxmlformats.org/officeDocument/2006/relationships/tags" Target="../tags/tag53.xml"/><Relationship Id="rId3" Type="http://schemas.openxmlformats.org/officeDocument/2006/relationships/tags" Target="../tags/tag26.xml"/><Relationship Id="rId29" Type="http://schemas.openxmlformats.org/officeDocument/2006/relationships/tags" Target="../tags/tag52.xml"/><Relationship Id="rId28" Type="http://schemas.openxmlformats.org/officeDocument/2006/relationships/tags" Target="../tags/tag51.xml"/><Relationship Id="rId27" Type="http://schemas.openxmlformats.org/officeDocument/2006/relationships/tags" Target="../tags/tag50.xml"/><Relationship Id="rId26" Type="http://schemas.openxmlformats.org/officeDocument/2006/relationships/tags" Target="../tags/tag49.xml"/><Relationship Id="rId25" Type="http://schemas.openxmlformats.org/officeDocument/2006/relationships/tags" Target="../tags/tag48.xml"/><Relationship Id="rId24" Type="http://schemas.openxmlformats.org/officeDocument/2006/relationships/tags" Target="../tags/tag47.xml"/><Relationship Id="rId23" Type="http://schemas.openxmlformats.org/officeDocument/2006/relationships/tags" Target="../tags/tag46.xml"/><Relationship Id="rId22" Type="http://schemas.openxmlformats.org/officeDocument/2006/relationships/tags" Target="../tags/tag45.xml"/><Relationship Id="rId21" Type="http://schemas.openxmlformats.org/officeDocument/2006/relationships/tags" Target="../tags/tag44.xml"/><Relationship Id="rId20" Type="http://schemas.openxmlformats.org/officeDocument/2006/relationships/tags" Target="../tags/tag43.xml"/><Relationship Id="rId2" Type="http://schemas.openxmlformats.org/officeDocument/2006/relationships/tags" Target="../tags/tag25.xml"/><Relationship Id="rId19" Type="http://schemas.openxmlformats.org/officeDocument/2006/relationships/tags" Target="../tags/tag42.xml"/><Relationship Id="rId18" Type="http://schemas.openxmlformats.org/officeDocument/2006/relationships/tags" Target="../tags/tag41.xml"/><Relationship Id="rId17" Type="http://schemas.openxmlformats.org/officeDocument/2006/relationships/tags" Target="../tags/tag40.xml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hyperlink" Target="&#36827;&#25143;&#32447;&#30005;&#36335;&#22270;&#20248;&#21270;.MP4" TargetMode="Externa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tags" Target="../tags/tag57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3" Type="http://schemas.openxmlformats.org/officeDocument/2006/relationships/tags" Target="../tags/tag58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2.xml"/><Relationship Id="rId7" Type="http://schemas.microsoft.com/office/2007/relationships/media" Target="../media/media2.mp4"/><Relationship Id="rId6" Type="http://schemas.openxmlformats.org/officeDocument/2006/relationships/video" Target="../media/media2.mp4"/><Relationship Id="rId5" Type="http://schemas.openxmlformats.org/officeDocument/2006/relationships/image" Target="../media/image10.png"/><Relationship Id="rId4" Type="http://schemas.openxmlformats.org/officeDocument/2006/relationships/hyperlink" Target="&#36827;&#25143;&#32447;&#30005;&#36335;&#22270;&#20248;&#21270;.MP4" TargetMode="External"/><Relationship Id="rId3" Type="http://schemas.openxmlformats.org/officeDocument/2006/relationships/image" Target="../media/image9.png"/><Relationship Id="rId2" Type="http://schemas.openxmlformats.org/officeDocument/2006/relationships/hyperlink" Target="https://wl.nobook.com/physics/e9a743218c94a7156619c3eae4191a87?is_user=1&amp;title=%E6%9C%AA%E5%91%BD%E5%90%8D" TargetMode="External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247890" y="764540"/>
            <a:ext cx="4724400" cy="427482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67080" y="908685"/>
            <a:ext cx="6710680" cy="484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5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像优秀电工一样思考</a:t>
            </a:r>
            <a:endParaRPr lang="zh-CN" altLang="en-US" sz="5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家庭电路与安全</a:t>
            </a:r>
            <a:r>
              <a:rPr lang="zh-CN" altLang="en-US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用电</a:t>
            </a:r>
            <a:endParaRPr lang="zh-CN" altLang="en-US" sz="4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常州市新北区实验中学</a:t>
            </a:r>
            <a:r>
              <a:rPr kumimoji="0" lang="en-US" altLang="zh-CN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endParaRPr kumimoji="0" lang="en-US" altLang="zh-CN" sz="2800" b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张</a:t>
            </a:r>
            <a:r>
              <a:rPr kumimoji="0" lang="en-US" altLang="zh-CN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r>
              <a:rPr kumimoji="0" lang="zh-CN" altLang="en-US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瑾</a:t>
            </a:r>
            <a:endParaRPr kumimoji="0" lang="zh-CN" altLang="en-US" sz="2800" b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11"/>
          <p:cNvSpPr txBox="1">
            <a:spLocks noChangeArrowheads="1"/>
          </p:cNvSpPr>
          <p:nvPr/>
        </p:nvSpPr>
        <p:spPr bwMode="auto">
          <a:xfrm>
            <a:off x="774065" y="405130"/>
            <a:ext cx="91313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任务二：自动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  <a:sym typeface="+mn-ea"/>
              </a:rPr>
              <a:t>防护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墙</a:t>
            </a:r>
            <a:r>
              <a:rPr lang="en-US" altLang="zh-CN">
                <a:solidFill>
                  <a:srgbClr val="008080"/>
                </a:solidFill>
                <a:latin typeface="微软雅黑" panose="020B0503020204020204" pitchFamily="34" charset="-122"/>
              </a:rPr>
              <a:t>——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探究安全装置的工作原理</a:t>
            </a:r>
            <a:endParaRPr lang="zh-CN" altLang="en-US" b="1">
              <a:solidFill>
                <a:srgbClr val="008080"/>
              </a:solidFill>
              <a:latin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7035" y="981075"/>
            <a:ext cx="3123565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/>
              <a:t>1</a:t>
            </a:r>
            <a:r>
              <a:rPr lang="zh-CN" altLang="en-US"/>
              <a:t>、人身安全防护</a:t>
            </a:r>
            <a:endParaRPr lang="zh-CN" altLang="en-US"/>
          </a:p>
        </p:txBody>
      </p:sp>
      <p:grpSp>
        <p:nvGrpSpPr>
          <p:cNvPr id="89091" name="组合 89090"/>
          <p:cNvGrpSpPr/>
          <p:nvPr>
            <p:custDataLst>
              <p:tags r:id="rId1"/>
            </p:custDataLst>
          </p:nvPr>
        </p:nvGrpSpPr>
        <p:grpSpPr>
          <a:xfrm>
            <a:off x="2118360" y="2768600"/>
            <a:ext cx="1244600" cy="2057400"/>
            <a:chOff x="448" y="1408"/>
            <a:chExt cx="784" cy="1296"/>
          </a:xfrm>
        </p:grpSpPr>
        <p:sp>
          <p:nvSpPr>
            <p:cNvPr id="25603" name="椭圆 89091"/>
            <p:cNvSpPr/>
            <p:nvPr>
              <p:custDataLst>
                <p:tags r:id="rId2"/>
              </p:custDataLst>
            </p:nvPr>
          </p:nvSpPr>
          <p:spPr>
            <a:xfrm>
              <a:off x="624" y="1920"/>
              <a:ext cx="336" cy="192"/>
            </a:xfrm>
            <a:prstGeom prst="ellipse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04" name="直接连接符 89092"/>
            <p:cNvSpPr/>
            <p:nvPr>
              <p:custDataLst>
                <p:tags r:id="rId3"/>
              </p:custDataLst>
            </p:nvPr>
          </p:nvSpPr>
          <p:spPr>
            <a:xfrm flipH="1">
              <a:off x="640" y="2464"/>
              <a:ext cx="144" cy="24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05" name="直接连接符 89093"/>
            <p:cNvSpPr/>
            <p:nvPr>
              <p:custDataLst>
                <p:tags r:id="rId4"/>
              </p:custDataLst>
            </p:nvPr>
          </p:nvSpPr>
          <p:spPr>
            <a:xfrm>
              <a:off x="784" y="2112"/>
              <a:ext cx="0" cy="384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06" name="直接连接符 89094"/>
            <p:cNvSpPr/>
            <p:nvPr>
              <p:custDataLst>
                <p:tags r:id="rId5"/>
              </p:custDataLst>
            </p:nvPr>
          </p:nvSpPr>
          <p:spPr>
            <a:xfrm>
              <a:off x="752" y="2480"/>
              <a:ext cx="192" cy="192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07" name="直接连接符 89095"/>
            <p:cNvSpPr/>
            <p:nvPr>
              <p:custDataLst>
                <p:tags r:id="rId6"/>
              </p:custDataLst>
            </p:nvPr>
          </p:nvSpPr>
          <p:spPr>
            <a:xfrm>
              <a:off x="448" y="2160"/>
              <a:ext cx="336" cy="24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08" name="任意多边形 89096"/>
            <p:cNvSpPr/>
            <p:nvPr>
              <p:custDataLst>
                <p:tags r:id="rId7"/>
              </p:custDataLst>
            </p:nvPr>
          </p:nvSpPr>
          <p:spPr>
            <a:xfrm>
              <a:off x="784" y="1408"/>
              <a:ext cx="448" cy="960"/>
            </a:xfrm>
            <a:custGeom>
              <a:avLst/>
              <a:gdLst/>
              <a:ahLst/>
              <a:cxnLst/>
              <a:pathLst>
                <a:path w="448" h="960">
                  <a:moveTo>
                    <a:pt x="448" y="0"/>
                  </a:moveTo>
                  <a:cubicBezTo>
                    <a:pt x="435" y="181"/>
                    <a:pt x="429" y="382"/>
                    <a:pt x="384" y="560"/>
                  </a:cubicBezTo>
                  <a:cubicBezTo>
                    <a:pt x="371" y="612"/>
                    <a:pt x="344" y="728"/>
                    <a:pt x="304" y="768"/>
                  </a:cubicBezTo>
                  <a:cubicBezTo>
                    <a:pt x="251" y="821"/>
                    <a:pt x="267" y="783"/>
                    <a:pt x="208" y="816"/>
                  </a:cubicBezTo>
                  <a:cubicBezTo>
                    <a:pt x="143" y="852"/>
                    <a:pt x="54" y="906"/>
                    <a:pt x="0" y="96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89103" name="直接连接符 89102"/>
          <p:cNvSpPr/>
          <p:nvPr>
            <p:custDataLst>
              <p:tags r:id="rId8"/>
            </p:custDataLst>
          </p:nvPr>
        </p:nvSpPr>
        <p:spPr>
          <a:xfrm flipH="1">
            <a:off x="3286760" y="3048000"/>
            <a:ext cx="76200" cy="533400"/>
          </a:xfrm>
          <a:prstGeom prst="line">
            <a:avLst/>
          </a:prstGeom>
          <a:ln w="28575" cap="flat" cmpd="sng">
            <a:solidFill>
              <a:srgbClr val="FF3300"/>
            </a:solidFill>
            <a:prstDash val="solid"/>
            <a:round/>
            <a:headEnd type="none" w="sm" len="sm"/>
            <a:tailEnd type="triangle" w="med" len="med"/>
          </a:ln>
        </p:spPr>
        <p:txBody>
          <a:bodyPr anchor="t" anchorCtr="0"/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89104" name="直接连接符 89103"/>
          <p:cNvSpPr/>
          <p:nvPr>
            <p:custDataLst>
              <p:tags r:id="rId9"/>
            </p:custDataLst>
          </p:nvPr>
        </p:nvSpPr>
        <p:spPr>
          <a:xfrm>
            <a:off x="2651760" y="4216400"/>
            <a:ext cx="0" cy="304800"/>
          </a:xfrm>
          <a:prstGeom prst="line">
            <a:avLst/>
          </a:prstGeom>
          <a:ln w="57150" cap="flat" cmpd="sng">
            <a:solidFill>
              <a:srgbClr val="FF3300"/>
            </a:solidFill>
            <a:prstDash val="solid"/>
            <a:round/>
            <a:headEnd type="none" w="sm" len="sm"/>
            <a:tailEnd type="triangle" w="med" len="med"/>
          </a:ln>
        </p:spPr>
        <p:txBody>
          <a:bodyPr anchor="t" anchorCtr="0"/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89147" name="直接连接符 89146"/>
          <p:cNvSpPr/>
          <p:nvPr>
            <p:custDataLst>
              <p:tags r:id="rId10"/>
            </p:custDataLst>
          </p:nvPr>
        </p:nvSpPr>
        <p:spPr>
          <a:xfrm>
            <a:off x="2666048" y="4548188"/>
            <a:ext cx="255587" cy="206375"/>
          </a:xfrm>
          <a:prstGeom prst="line">
            <a:avLst/>
          </a:prstGeom>
          <a:ln w="38100" cap="flat" cmpd="sng">
            <a:solidFill>
              <a:srgbClr val="FF3300"/>
            </a:solidFill>
            <a:prstDash val="solid"/>
            <a:round/>
            <a:headEnd type="none" w="sm" len="sm"/>
            <a:tailEnd type="triangle" w="med" len="med"/>
          </a:ln>
        </p:spPr>
        <p:txBody>
          <a:bodyPr anchor="t" anchorCtr="0"/>
          <a:p>
            <a:endParaRPr lang="zh-CN" altLang="en-US">
              <a:latin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>
            <p:custDataLst>
              <p:tags r:id="rId11"/>
            </p:custDataLst>
          </p:nvPr>
        </p:nvGrpSpPr>
        <p:grpSpPr>
          <a:xfrm>
            <a:off x="6870700" y="3311525"/>
            <a:ext cx="1197735" cy="1543050"/>
            <a:chOff x="448" y="1732"/>
            <a:chExt cx="771" cy="972"/>
          </a:xfrm>
        </p:grpSpPr>
        <p:sp>
          <p:nvSpPr>
            <p:cNvPr id="9" name="椭圆 89091"/>
            <p:cNvSpPr/>
            <p:nvPr>
              <p:custDataLst>
                <p:tags r:id="rId12"/>
              </p:custDataLst>
            </p:nvPr>
          </p:nvSpPr>
          <p:spPr>
            <a:xfrm>
              <a:off x="624" y="1920"/>
              <a:ext cx="336" cy="192"/>
            </a:xfrm>
            <a:prstGeom prst="ellipse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" name="直接连接符 89092"/>
            <p:cNvSpPr/>
            <p:nvPr>
              <p:custDataLst>
                <p:tags r:id="rId13"/>
              </p:custDataLst>
            </p:nvPr>
          </p:nvSpPr>
          <p:spPr>
            <a:xfrm flipH="1">
              <a:off x="640" y="2464"/>
              <a:ext cx="144" cy="24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" name="直接连接符 89093"/>
            <p:cNvSpPr/>
            <p:nvPr>
              <p:custDataLst>
                <p:tags r:id="rId14"/>
              </p:custDataLst>
            </p:nvPr>
          </p:nvSpPr>
          <p:spPr>
            <a:xfrm>
              <a:off x="784" y="2112"/>
              <a:ext cx="0" cy="384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2" name="直接连接符 89094"/>
            <p:cNvSpPr/>
            <p:nvPr>
              <p:custDataLst>
                <p:tags r:id="rId15"/>
              </p:custDataLst>
            </p:nvPr>
          </p:nvSpPr>
          <p:spPr>
            <a:xfrm>
              <a:off x="752" y="2480"/>
              <a:ext cx="192" cy="192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" name="直接连接符 89095"/>
            <p:cNvSpPr/>
            <p:nvPr>
              <p:custDataLst>
                <p:tags r:id="rId16"/>
              </p:custDataLst>
            </p:nvPr>
          </p:nvSpPr>
          <p:spPr>
            <a:xfrm>
              <a:off x="448" y="2160"/>
              <a:ext cx="336" cy="24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4" name="任意多边形 89096"/>
            <p:cNvSpPr/>
            <p:nvPr>
              <p:custDataLst>
                <p:tags r:id="rId17"/>
              </p:custDataLst>
            </p:nvPr>
          </p:nvSpPr>
          <p:spPr>
            <a:xfrm>
              <a:off x="784" y="1732"/>
              <a:ext cx="435" cy="636"/>
            </a:xfrm>
            <a:custGeom>
              <a:avLst/>
              <a:gdLst/>
              <a:ahLst/>
              <a:cxnLst/>
              <a:pathLst>
                <a:path w="448" h="960">
                  <a:moveTo>
                    <a:pt x="448" y="0"/>
                  </a:moveTo>
                  <a:cubicBezTo>
                    <a:pt x="435" y="181"/>
                    <a:pt x="429" y="382"/>
                    <a:pt x="384" y="560"/>
                  </a:cubicBezTo>
                  <a:cubicBezTo>
                    <a:pt x="371" y="612"/>
                    <a:pt x="344" y="728"/>
                    <a:pt x="304" y="768"/>
                  </a:cubicBezTo>
                  <a:cubicBezTo>
                    <a:pt x="251" y="821"/>
                    <a:pt x="267" y="783"/>
                    <a:pt x="208" y="816"/>
                  </a:cubicBezTo>
                  <a:cubicBezTo>
                    <a:pt x="143" y="852"/>
                    <a:pt x="54" y="906"/>
                    <a:pt x="0" y="96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>
            <p:custDataLst>
              <p:tags r:id="rId18"/>
            </p:custDataLst>
          </p:nvPr>
        </p:nvGrpSpPr>
        <p:grpSpPr>
          <a:xfrm>
            <a:off x="1381125" y="2421255"/>
            <a:ext cx="8814586" cy="1231900"/>
            <a:chOff x="96" y="1171"/>
            <a:chExt cx="2280" cy="776"/>
          </a:xfrm>
        </p:grpSpPr>
        <p:sp>
          <p:nvSpPr>
            <p:cNvPr id="17" name="直接连接符 89098"/>
            <p:cNvSpPr/>
            <p:nvPr>
              <p:custDataLst>
                <p:tags r:id="rId19"/>
              </p:custDataLst>
            </p:nvPr>
          </p:nvSpPr>
          <p:spPr>
            <a:xfrm>
              <a:off x="96" y="1392"/>
              <a:ext cx="1991" cy="1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8" name="直接连接符 89099"/>
            <p:cNvSpPr/>
            <p:nvPr>
              <p:custDataLst>
                <p:tags r:id="rId20"/>
              </p:custDataLst>
            </p:nvPr>
          </p:nvSpPr>
          <p:spPr>
            <a:xfrm flipV="1">
              <a:off x="100" y="1729"/>
              <a:ext cx="1987" cy="3"/>
            </a:xfrm>
            <a:prstGeom prst="line">
              <a:avLst/>
            </a:prstGeom>
            <a:ln w="3810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9" name="文本框 89100"/>
            <p:cNvSpPr txBox="1"/>
            <p:nvPr>
              <p:custDataLst>
                <p:tags r:id="rId21"/>
              </p:custDataLst>
            </p:nvPr>
          </p:nvSpPr>
          <p:spPr>
            <a:xfrm>
              <a:off x="2072" y="1171"/>
              <a:ext cx="297" cy="36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 anchorCtr="0">
              <a:spAutoFit/>
            </a:bodyPr>
            <a:p>
              <a:r>
                <a:rPr lang="zh-CN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火线</a:t>
              </a:r>
              <a:endPara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文本框 89101"/>
            <p:cNvSpPr txBox="1"/>
            <p:nvPr>
              <p:custDataLst>
                <p:tags r:id="rId22"/>
              </p:custDataLst>
            </p:nvPr>
          </p:nvSpPr>
          <p:spPr>
            <a:xfrm>
              <a:off x="2087" y="1579"/>
              <a:ext cx="289" cy="36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 anchorCtr="0">
              <a:spAutoFit/>
            </a:bodyPr>
            <a:p>
              <a:r>
                <a:rPr lang="zh-CN" alt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</a:rPr>
                <a:t>零线</a:t>
              </a:r>
              <a:endParaRPr lang="zh-CN" altLang="en-US" sz="3200" b="1" dirty="0">
                <a:solidFill>
                  <a:srgbClr val="00B0F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9120505" y="4632960"/>
            <a:ext cx="1076325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fontAlgn="base">
              <a:lnSpc>
                <a:spcPct val="125000"/>
              </a:lnSpc>
            </a:pPr>
            <a:r>
              <a:rPr lang="zh-CN" altLang="en-US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地线</a:t>
            </a:r>
            <a:endParaRPr lang="en-US" altLang="en-US" sz="2800" b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847850" y="5281930"/>
            <a:ext cx="7446010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50000"/>
              </a:lnSpc>
            </a:pPr>
            <a:r>
              <a:rPr lang="zh-CN" altLang="en-US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单线触电</a:t>
            </a:r>
            <a:r>
              <a:rPr lang="en-US" altLang="zh-CN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                           </a:t>
            </a:r>
            <a:r>
              <a:rPr lang="zh-CN" altLang="en-US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安全</a:t>
            </a:r>
            <a:endParaRPr lang="zh-CN" altLang="en-US" sz="2800" b="0" u="none" spc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703705" y="4845685"/>
            <a:ext cx="7376160" cy="513080"/>
            <a:chOff x="3961" y="5287"/>
            <a:chExt cx="8247" cy="975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3961" y="5324"/>
              <a:ext cx="7890" cy="0"/>
            </a:xfrm>
            <a:prstGeom prst="line">
              <a:avLst/>
            </a:prstGeom>
            <a:ln w="57150" cap="flat" cmpd="sng" algn="ctr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直接连接符 30"/>
            <p:cNvCxnSpPr/>
            <p:nvPr/>
          </p:nvCxnSpPr>
          <p:spPr>
            <a:xfrm>
              <a:off x="11868" y="5287"/>
              <a:ext cx="0" cy="567"/>
            </a:xfrm>
            <a:prstGeom prst="line">
              <a:avLst/>
            </a:prstGeom>
            <a:ln w="57150" cap="flat" cmpd="sng" algn="ctr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直接连接符 31"/>
            <p:cNvCxnSpPr/>
            <p:nvPr/>
          </p:nvCxnSpPr>
          <p:spPr>
            <a:xfrm>
              <a:off x="11528" y="5898"/>
              <a:ext cx="680" cy="0"/>
            </a:xfrm>
            <a:prstGeom prst="line">
              <a:avLst/>
            </a:prstGeom>
            <a:ln w="57150" cap="flat" cmpd="sng" algn="ctr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直接连接符 32"/>
            <p:cNvCxnSpPr/>
            <p:nvPr/>
          </p:nvCxnSpPr>
          <p:spPr>
            <a:xfrm>
              <a:off x="11641" y="6080"/>
              <a:ext cx="454" cy="0"/>
            </a:xfrm>
            <a:prstGeom prst="line">
              <a:avLst/>
            </a:prstGeom>
            <a:ln w="57150" cap="flat" cmpd="sng" algn="ctr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直接连接符 33"/>
            <p:cNvCxnSpPr/>
            <p:nvPr/>
          </p:nvCxnSpPr>
          <p:spPr>
            <a:xfrm>
              <a:off x="11754" y="6262"/>
              <a:ext cx="227" cy="0"/>
            </a:xfrm>
            <a:prstGeom prst="line">
              <a:avLst/>
            </a:prstGeom>
            <a:ln w="57150" cap="flat" cmpd="sng" algn="ctr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5" name="文本框 34"/>
          <p:cNvSpPr txBox="1"/>
          <p:nvPr/>
        </p:nvSpPr>
        <p:spPr>
          <a:xfrm>
            <a:off x="2999740" y="4051300"/>
            <a:ext cx="4088765" cy="6553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fontAlgn="base">
              <a:lnSpc>
                <a:spcPct val="150000"/>
              </a:lnSpc>
            </a:pPr>
            <a:r>
              <a:rPr lang="zh-CN" altLang="en-US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小明</a:t>
            </a:r>
            <a:r>
              <a:rPr lang="en-US" altLang="zh-CN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        </a:t>
            </a:r>
            <a:r>
              <a:rPr lang="zh-CN" altLang="en-US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小华</a:t>
            </a:r>
            <a:endParaRPr lang="zh-CN" altLang="en-US" sz="2800" b="0" u="none" spc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126490" y="6065520"/>
            <a:ext cx="7446010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50000"/>
              </a:lnSpc>
            </a:pPr>
            <a:r>
              <a:rPr lang="zh-CN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思考：如何解救小明？</a:t>
            </a:r>
            <a:endParaRPr lang="zh-CN" sz="2800" b="0" u="none" spc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19830" y="3500755"/>
            <a:ext cx="1019810" cy="1019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/>
      <p:bldP spid="28" grpId="0"/>
      <p:bldP spid="28" grpId="1"/>
      <p:bldP spid="36" grpId="0"/>
      <p:bldP spid="3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7895" y="3242945"/>
            <a:ext cx="1026795" cy="1026795"/>
          </a:xfrm>
          <a:prstGeom prst="rect">
            <a:avLst/>
          </a:prstGeom>
        </p:spPr>
      </p:pic>
      <p:sp>
        <p:nvSpPr>
          <p:cNvPr id="3" name="任意多边形 89096"/>
          <p:cNvSpPr/>
          <p:nvPr>
            <p:custDataLst>
              <p:tags r:id="rId2"/>
            </p:custDataLst>
          </p:nvPr>
        </p:nvSpPr>
        <p:spPr>
          <a:xfrm rot="6960000">
            <a:off x="715645" y="3288665"/>
            <a:ext cx="591820" cy="528320"/>
          </a:xfrm>
          <a:custGeom>
            <a:avLst/>
            <a:gdLst/>
            <a:ahLst/>
            <a:cxnLst/>
            <a:pathLst>
              <a:path w="448" h="960">
                <a:moveTo>
                  <a:pt x="448" y="0"/>
                </a:moveTo>
                <a:cubicBezTo>
                  <a:pt x="435" y="181"/>
                  <a:pt x="429" y="382"/>
                  <a:pt x="384" y="560"/>
                </a:cubicBezTo>
                <a:cubicBezTo>
                  <a:pt x="371" y="612"/>
                  <a:pt x="344" y="728"/>
                  <a:pt x="304" y="768"/>
                </a:cubicBezTo>
                <a:cubicBezTo>
                  <a:pt x="251" y="821"/>
                  <a:pt x="267" y="783"/>
                  <a:pt x="208" y="816"/>
                </a:cubicBezTo>
                <a:cubicBezTo>
                  <a:pt x="143" y="852"/>
                  <a:pt x="54" y="906"/>
                  <a:pt x="0" y="96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p>
            <a:endParaRPr lang="zh-CN" altLang="en-US"/>
          </a:p>
        </p:txBody>
      </p:sp>
      <p:sp>
        <p:nvSpPr>
          <p:cNvPr id="50" name="文本框 11"/>
          <p:cNvSpPr txBox="1">
            <a:spLocks noChangeArrowheads="1"/>
          </p:cNvSpPr>
          <p:nvPr/>
        </p:nvSpPr>
        <p:spPr bwMode="auto">
          <a:xfrm>
            <a:off x="774065" y="405130"/>
            <a:ext cx="91313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任务二：自动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  <a:sym typeface="+mn-ea"/>
              </a:rPr>
              <a:t>防护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墙</a:t>
            </a:r>
            <a:r>
              <a:rPr lang="en-US" altLang="zh-CN">
                <a:solidFill>
                  <a:srgbClr val="008080"/>
                </a:solidFill>
                <a:latin typeface="微软雅黑" panose="020B0503020204020204" pitchFamily="34" charset="-122"/>
              </a:rPr>
              <a:t>——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探究安全装置的工作原理</a:t>
            </a:r>
            <a:endParaRPr lang="zh-CN" altLang="en-US" b="1">
              <a:solidFill>
                <a:srgbClr val="008080"/>
              </a:solidFill>
              <a:latin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7035" y="981075"/>
            <a:ext cx="3123565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/>
              <a:t>1</a:t>
            </a:r>
            <a:r>
              <a:rPr lang="zh-CN" altLang="en-US"/>
              <a:t>、人身安全防护</a:t>
            </a:r>
            <a:endParaRPr lang="zh-CN" altLang="en-US"/>
          </a:p>
        </p:txBody>
      </p:sp>
      <p:grpSp>
        <p:nvGrpSpPr>
          <p:cNvPr id="89091" name="组合 89090"/>
          <p:cNvGrpSpPr/>
          <p:nvPr>
            <p:custDataLst>
              <p:tags r:id="rId3"/>
            </p:custDataLst>
          </p:nvPr>
        </p:nvGrpSpPr>
        <p:grpSpPr>
          <a:xfrm>
            <a:off x="1110615" y="2629535"/>
            <a:ext cx="1228725" cy="2155825"/>
            <a:chOff x="448" y="1408"/>
            <a:chExt cx="784" cy="1296"/>
          </a:xfrm>
        </p:grpSpPr>
        <p:sp>
          <p:nvSpPr>
            <p:cNvPr id="25603" name="椭圆 89091"/>
            <p:cNvSpPr/>
            <p:nvPr>
              <p:custDataLst>
                <p:tags r:id="rId4"/>
              </p:custDataLst>
            </p:nvPr>
          </p:nvSpPr>
          <p:spPr>
            <a:xfrm>
              <a:off x="624" y="1920"/>
              <a:ext cx="336" cy="192"/>
            </a:xfrm>
            <a:prstGeom prst="ellipse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04" name="直接连接符 89092"/>
            <p:cNvSpPr/>
            <p:nvPr>
              <p:custDataLst>
                <p:tags r:id="rId5"/>
              </p:custDataLst>
            </p:nvPr>
          </p:nvSpPr>
          <p:spPr>
            <a:xfrm flipH="1">
              <a:off x="640" y="2464"/>
              <a:ext cx="144" cy="24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05" name="直接连接符 89093"/>
            <p:cNvSpPr/>
            <p:nvPr>
              <p:custDataLst>
                <p:tags r:id="rId6"/>
              </p:custDataLst>
            </p:nvPr>
          </p:nvSpPr>
          <p:spPr>
            <a:xfrm>
              <a:off x="784" y="2112"/>
              <a:ext cx="0" cy="384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06" name="直接连接符 89094"/>
            <p:cNvSpPr/>
            <p:nvPr>
              <p:custDataLst>
                <p:tags r:id="rId7"/>
              </p:custDataLst>
            </p:nvPr>
          </p:nvSpPr>
          <p:spPr>
            <a:xfrm>
              <a:off x="752" y="2480"/>
              <a:ext cx="192" cy="192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07" name="直接连接符 89095"/>
            <p:cNvSpPr/>
            <p:nvPr>
              <p:custDataLst>
                <p:tags r:id="rId8"/>
              </p:custDataLst>
            </p:nvPr>
          </p:nvSpPr>
          <p:spPr>
            <a:xfrm>
              <a:off x="448" y="2160"/>
              <a:ext cx="336" cy="24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08" name="任意多边形 89096"/>
            <p:cNvSpPr/>
            <p:nvPr>
              <p:custDataLst>
                <p:tags r:id="rId9"/>
              </p:custDataLst>
            </p:nvPr>
          </p:nvSpPr>
          <p:spPr>
            <a:xfrm>
              <a:off x="784" y="1408"/>
              <a:ext cx="448" cy="960"/>
            </a:xfrm>
            <a:custGeom>
              <a:avLst/>
              <a:gdLst/>
              <a:ahLst/>
              <a:cxnLst/>
              <a:pathLst>
                <a:path w="448" h="960">
                  <a:moveTo>
                    <a:pt x="448" y="0"/>
                  </a:moveTo>
                  <a:cubicBezTo>
                    <a:pt x="435" y="181"/>
                    <a:pt x="429" y="382"/>
                    <a:pt x="384" y="560"/>
                  </a:cubicBezTo>
                  <a:cubicBezTo>
                    <a:pt x="371" y="612"/>
                    <a:pt x="344" y="728"/>
                    <a:pt x="304" y="768"/>
                  </a:cubicBezTo>
                  <a:cubicBezTo>
                    <a:pt x="251" y="821"/>
                    <a:pt x="267" y="783"/>
                    <a:pt x="208" y="816"/>
                  </a:cubicBezTo>
                  <a:cubicBezTo>
                    <a:pt x="143" y="852"/>
                    <a:pt x="54" y="906"/>
                    <a:pt x="0" y="96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89103" name="直接连接符 89102"/>
          <p:cNvSpPr/>
          <p:nvPr>
            <p:custDataLst>
              <p:tags r:id="rId10"/>
            </p:custDataLst>
          </p:nvPr>
        </p:nvSpPr>
        <p:spPr>
          <a:xfrm flipH="1">
            <a:off x="2279015" y="3007360"/>
            <a:ext cx="76200" cy="533400"/>
          </a:xfrm>
          <a:prstGeom prst="line">
            <a:avLst/>
          </a:prstGeom>
          <a:ln w="28575" cap="flat" cmpd="sng">
            <a:solidFill>
              <a:srgbClr val="FF3300"/>
            </a:solidFill>
            <a:prstDash val="solid"/>
            <a:round/>
            <a:headEnd type="none" w="sm" len="sm"/>
            <a:tailEnd type="triangle" w="med" len="med"/>
          </a:ln>
        </p:spPr>
        <p:txBody>
          <a:bodyPr anchor="t" anchorCtr="0"/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89104" name="直接连接符 89103"/>
          <p:cNvSpPr/>
          <p:nvPr>
            <p:custDataLst>
              <p:tags r:id="rId11"/>
            </p:custDataLst>
          </p:nvPr>
        </p:nvSpPr>
        <p:spPr>
          <a:xfrm rot="5220000">
            <a:off x="1640840" y="4066540"/>
            <a:ext cx="0" cy="304800"/>
          </a:xfrm>
          <a:prstGeom prst="line">
            <a:avLst/>
          </a:prstGeom>
          <a:ln w="57150" cap="flat" cmpd="sng">
            <a:solidFill>
              <a:srgbClr val="FF3300"/>
            </a:solidFill>
            <a:prstDash val="solid"/>
            <a:round/>
            <a:headEnd type="none" w="sm" len="sm"/>
            <a:tailEnd type="triangle" w="med" len="med"/>
          </a:ln>
        </p:spPr>
        <p:txBody>
          <a:bodyPr anchor="t" anchorCtr="0"/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89147" name="直接连接符 89146"/>
          <p:cNvSpPr/>
          <p:nvPr>
            <p:custDataLst>
              <p:tags r:id="rId12"/>
            </p:custDataLst>
          </p:nvPr>
        </p:nvSpPr>
        <p:spPr>
          <a:xfrm rot="10260000">
            <a:off x="926148" y="3788093"/>
            <a:ext cx="255587" cy="206375"/>
          </a:xfrm>
          <a:prstGeom prst="line">
            <a:avLst/>
          </a:prstGeom>
          <a:ln w="38100" cap="flat" cmpd="sng">
            <a:solidFill>
              <a:srgbClr val="FF3300"/>
            </a:solidFill>
            <a:prstDash val="solid"/>
            <a:round/>
            <a:headEnd type="none" w="sm" len="sm"/>
            <a:tailEnd type="triangle" w="med" len="med"/>
          </a:ln>
        </p:spPr>
        <p:txBody>
          <a:bodyPr anchor="t" anchorCtr="0"/>
          <a:p>
            <a:endParaRPr lang="zh-CN" altLang="en-US">
              <a:latin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>
            <p:custDataLst>
              <p:tags r:id="rId13"/>
            </p:custDataLst>
          </p:nvPr>
        </p:nvGrpSpPr>
        <p:grpSpPr>
          <a:xfrm>
            <a:off x="4854575" y="3192780"/>
            <a:ext cx="1210945" cy="1590675"/>
            <a:chOff x="448" y="1732"/>
            <a:chExt cx="771" cy="972"/>
          </a:xfrm>
        </p:grpSpPr>
        <p:sp>
          <p:nvSpPr>
            <p:cNvPr id="9" name="椭圆 89091"/>
            <p:cNvSpPr/>
            <p:nvPr>
              <p:custDataLst>
                <p:tags r:id="rId14"/>
              </p:custDataLst>
            </p:nvPr>
          </p:nvSpPr>
          <p:spPr>
            <a:xfrm>
              <a:off x="624" y="1920"/>
              <a:ext cx="336" cy="192"/>
            </a:xfrm>
            <a:prstGeom prst="ellipse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" name="直接连接符 89092"/>
            <p:cNvSpPr/>
            <p:nvPr>
              <p:custDataLst>
                <p:tags r:id="rId15"/>
              </p:custDataLst>
            </p:nvPr>
          </p:nvSpPr>
          <p:spPr>
            <a:xfrm flipH="1">
              <a:off x="640" y="2464"/>
              <a:ext cx="144" cy="24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1" name="直接连接符 89093"/>
            <p:cNvSpPr/>
            <p:nvPr>
              <p:custDataLst>
                <p:tags r:id="rId16"/>
              </p:custDataLst>
            </p:nvPr>
          </p:nvSpPr>
          <p:spPr>
            <a:xfrm>
              <a:off x="784" y="2112"/>
              <a:ext cx="0" cy="384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2" name="直接连接符 89094"/>
            <p:cNvSpPr/>
            <p:nvPr>
              <p:custDataLst>
                <p:tags r:id="rId17"/>
              </p:custDataLst>
            </p:nvPr>
          </p:nvSpPr>
          <p:spPr>
            <a:xfrm>
              <a:off x="752" y="2480"/>
              <a:ext cx="192" cy="192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" name="直接连接符 89095"/>
            <p:cNvSpPr/>
            <p:nvPr>
              <p:custDataLst>
                <p:tags r:id="rId18"/>
              </p:custDataLst>
            </p:nvPr>
          </p:nvSpPr>
          <p:spPr>
            <a:xfrm>
              <a:off x="448" y="2160"/>
              <a:ext cx="336" cy="24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4" name="任意多边形 89096"/>
            <p:cNvSpPr/>
            <p:nvPr>
              <p:custDataLst>
                <p:tags r:id="rId19"/>
              </p:custDataLst>
            </p:nvPr>
          </p:nvSpPr>
          <p:spPr>
            <a:xfrm>
              <a:off x="784" y="1732"/>
              <a:ext cx="435" cy="636"/>
            </a:xfrm>
            <a:custGeom>
              <a:avLst/>
              <a:gdLst/>
              <a:ahLst/>
              <a:cxnLst/>
              <a:pathLst>
                <a:path w="448" h="960">
                  <a:moveTo>
                    <a:pt x="448" y="0"/>
                  </a:moveTo>
                  <a:cubicBezTo>
                    <a:pt x="435" y="181"/>
                    <a:pt x="429" y="382"/>
                    <a:pt x="384" y="560"/>
                  </a:cubicBezTo>
                  <a:cubicBezTo>
                    <a:pt x="371" y="612"/>
                    <a:pt x="344" y="728"/>
                    <a:pt x="304" y="768"/>
                  </a:cubicBezTo>
                  <a:cubicBezTo>
                    <a:pt x="251" y="821"/>
                    <a:pt x="267" y="783"/>
                    <a:pt x="208" y="816"/>
                  </a:cubicBezTo>
                  <a:cubicBezTo>
                    <a:pt x="143" y="852"/>
                    <a:pt x="54" y="906"/>
                    <a:pt x="0" y="96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840105" y="5241290"/>
            <a:ext cx="9184640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50000"/>
              </a:lnSpc>
            </a:pPr>
            <a:r>
              <a:rPr lang="en-US" altLang="zh-CN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en-US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双线触电</a:t>
            </a:r>
            <a:r>
              <a:rPr lang="en-US" altLang="zh-CN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           </a:t>
            </a:r>
            <a:r>
              <a:rPr lang="zh-CN" altLang="en-US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安全</a:t>
            </a:r>
            <a:r>
              <a:rPr lang="en-US" altLang="zh-CN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            </a:t>
            </a:r>
            <a:r>
              <a:rPr lang="zh-CN" altLang="en-US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安全</a:t>
            </a:r>
            <a:endParaRPr lang="zh-CN" altLang="en-US" sz="2800" b="0" u="none" spc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任意多边形 89096"/>
          <p:cNvSpPr/>
          <p:nvPr>
            <p:custDataLst>
              <p:tags r:id="rId20"/>
            </p:custDataLst>
          </p:nvPr>
        </p:nvSpPr>
        <p:spPr>
          <a:xfrm rot="6960000">
            <a:off x="4462780" y="3247390"/>
            <a:ext cx="557530" cy="670560"/>
          </a:xfrm>
          <a:custGeom>
            <a:avLst/>
            <a:gdLst/>
            <a:ahLst/>
            <a:cxnLst/>
            <a:pathLst>
              <a:path w="448" h="960">
                <a:moveTo>
                  <a:pt x="448" y="0"/>
                </a:moveTo>
                <a:cubicBezTo>
                  <a:pt x="435" y="181"/>
                  <a:pt x="429" y="382"/>
                  <a:pt x="384" y="560"/>
                </a:cubicBezTo>
                <a:cubicBezTo>
                  <a:pt x="371" y="612"/>
                  <a:pt x="344" y="728"/>
                  <a:pt x="304" y="768"/>
                </a:cubicBezTo>
                <a:cubicBezTo>
                  <a:pt x="251" y="821"/>
                  <a:pt x="267" y="783"/>
                  <a:pt x="208" y="816"/>
                </a:cubicBezTo>
                <a:cubicBezTo>
                  <a:pt x="143" y="852"/>
                  <a:pt x="54" y="906"/>
                  <a:pt x="0" y="96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p>
            <a:endParaRPr lang="zh-CN" altLang="en-US"/>
          </a:p>
        </p:txBody>
      </p:sp>
      <p:grpSp>
        <p:nvGrpSpPr>
          <p:cNvPr id="5" name="组合 4"/>
          <p:cNvGrpSpPr/>
          <p:nvPr>
            <p:custDataLst>
              <p:tags r:id="rId21"/>
            </p:custDataLst>
          </p:nvPr>
        </p:nvGrpSpPr>
        <p:grpSpPr>
          <a:xfrm>
            <a:off x="8815070" y="2640330"/>
            <a:ext cx="1247140" cy="2121535"/>
            <a:chOff x="448" y="1393"/>
            <a:chExt cx="803" cy="1311"/>
          </a:xfrm>
        </p:grpSpPr>
        <p:sp>
          <p:nvSpPr>
            <p:cNvPr id="6" name="椭圆 89091"/>
            <p:cNvSpPr/>
            <p:nvPr>
              <p:custDataLst>
                <p:tags r:id="rId22"/>
              </p:custDataLst>
            </p:nvPr>
          </p:nvSpPr>
          <p:spPr>
            <a:xfrm>
              <a:off x="624" y="1920"/>
              <a:ext cx="336" cy="192"/>
            </a:xfrm>
            <a:prstGeom prst="ellipse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7" name="直接连接符 89092"/>
            <p:cNvSpPr/>
            <p:nvPr>
              <p:custDataLst>
                <p:tags r:id="rId23"/>
              </p:custDataLst>
            </p:nvPr>
          </p:nvSpPr>
          <p:spPr>
            <a:xfrm flipH="1">
              <a:off x="640" y="2464"/>
              <a:ext cx="144" cy="24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" name="直接连接符 89093"/>
            <p:cNvSpPr/>
            <p:nvPr>
              <p:custDataLst>
                <p:tags r:id="rId24"/>
              </p:custDataLst>
            </p:nvPr>
          </p:nvSpPr>
          <p:spPr>
            <a:xfrm>
              <a:off x="784" y="2112"/>
              <a:ext cx="0" cy="384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3" name="直接连接符 89094"/>
            <p:cNvSpPr/>
            <p:nvPr>
              <p:custDataLst>
                <p:tags r:id="rId25"/>
              </p:custDataLst>
            </p:nvPr>
          </p:nvSpPr>
          <p:spPr>
            <a:xfrm>
              <a:off x="752" y="2480"/>
              <a:ext cx="192" cy="192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" name="直接连接符 89095"/>
            <p:cNvSpPr/>
            <p:nvPr>
              <p:custDataLst>
                <p:tags r:id="rId26"/>
              </p:custDataLst>
            </p:nvPr>
          </p:nvSpPr>
          <p:spPr>
            <a:xfrm>
              <a:off x="448" y="2160"/>
              <a:ext cx="336" cy="24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7" name="任意多边形 89096"/>
            <p:cNvSpPr/>
            <p:nvPr>
              <p:custDataLst>
                <p:tags r:id="rId27"/>
              </p:custDataLst>
            </p:nvPr>
          </p:nvSpPr>
          <p:spPr>
            <a:xfrm>
              <a:off x="784" y="1393"/>
              <a:ext cx="467" cy="975"/>
            </a:xfrm>
            <a:custGeom>
              <a:avLst/>
              <a:gdLst/>
              <a:ahLst/>
              <a:cxnLst/>
              <a:pathLst>
                <a:path w="448" h="960">
                  <a:moveTo>
                    <a:pt x="448" y="0"/>
                  </a:moveTo>
                  <a:cubicBezTo>
                    <a:pt x="435" y="181"/>
                    <a:pt x="429" y="382"/>
                    <a:pt x="384" y="560"/>
                  </a:cubicBezTo>
                  <a:cubicBezTo>
                    <a:pt x="371" y="612"/>
                    <a:pt x="344" y="728"/>
                    <a:pt x="304" y="768"/>
                  </a:cubicBezTo>
                  <a:cubicBezTo>
                    <a:pt x="251" y="821"/>
                    <a:pt x="267" y="783"/>
                    <a:pt x="208" y="816"/>
                  </a:cubicBezTo>
                  <a:cubicBezTo>
                    <a:pt x="143" y="852"/>
                    <a:pt x="54" y="906"/>
                    <a:pt x="0" y="96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>
            <p:custDataLst>
              <p:tags r:id="rId28"/>
            </p:custDataLst>
          </p:nvPr>
        </p:nvGrpSpPr>
        <p:grpSpPr>
          <a:xfrm>
            <a:off x="551815" y="2277110"/>
            <a:ext cx="11123295" cy="1239838"/>
            <a:chOff x="96" y="1171"/>
            <a:chExt cx="2164" cy="781"/>
          </a:xfrm>
        </p:grpSpPr>
        <p:sp>
          <p:nvSpPr>
            <p:cNvPr id="30" name="直接连接符 89098"/>
            <p:cNvSpPr/>
            <p:nvPr>
              <p:custDataLst>
                <p:tags r:id="rId29"/>
              </p:custDataLst>
            </p:nvPr>
          </p:nvSpPr>
          <p:spPr>
            <a:xfrm flipV="1">
              <a:off x="96" y="1393"/>
              <a:ext cx="1961" cy="19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1" name="直接连接符 89099"/>
            <p:cNvSpPr/>
            <p:nvPr>
              <p:custDataLst>
                <p:tags r:id="rId30"/>
              </p:custDataLst>
            </p:nvPr>
          </p:nvSpPr>
          <p:spPr>
            <a:xfrm flipV="1">
              <a:off x="96" y="1729"/>
              <a:ext cx="1935" cy="15"/>
            </a:xfrm>
            <a:prstGeom prst="line">
              <a:avLst/>
            </a:prstGeom>
            <a:ln w="3810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anchor="t" anchorCtr="0"/>
            <a:p>
              <a:endParaRPr lang="zh-CN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2" name="文本框 89100"/>
            <p:cNvSpPr txBox="1"/>
            <p:nvPr>
              <p:custDataLst>
                <p:tags r:id="rId31"/>
              </p:custDataLst>
            </p:nvPr>
          </p:nvSpPr>
          <p:spPr>
            <a:xfrm>
              <a:off x="2044" y="1171"/>
              <a:ext cx="216" cy="36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 anchorCtr="0">
              <a:spAutoFit/>
            </a:bodyPr>
            <a:p>
              <a:r>
                <a:rPr lang="zh-CN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火线</a:t>
              </a:r>
              <a:endPara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" name="文本框 89101"/>
            <p:cNvSpPr txBox="1"/>
            <p:nvPr>
              <p:custDataLst>
                <p:tags r:id="rId32"/>
              </p:custDataLst>
            </p:nvPr>
          </p:nvSpPr>
          <p:spPr>
            <a:xfrm>
              <a:off x="2065" y="1584"/>
              <a:ext cx="195" cy="36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 anchorCtr="0">
              <a:spAutoFit/>
            </a:bodyPr>
            <a:p>
              <a:r>
                <a:rPr lang="zh-CN" altLang="en-US" sz="3200" b="1" dirty="0">
                  <a:solidFill>
                    <a:srgbClr val="00B0F0"/>
                  </a:solidFill>
                  <a:latin typeface="Times New Roman" panose="02020603050405020304" pitchFamily="18" charset="0"/>
                </a:rPr>
                <a:t>零线</a:t>
              </a:r>
              <a:endParaRPr lang="zh-CN" altLang="en-US" sz="3200" b="1" dirty="0">
                <a:solidFill>
                  <a:srgbClr val="00B0F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10879455" y="4941570"/>
            <a:ext cx="1076325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fontAlgn="base">
              <a:lnSpc>
                <a:spcPct val="125000"/>
              </a:lnSpc>
            </a:pPr>
            <a:r>
              <a:rPr lang="zh-CN" altLang="en-US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地线</a:t>
            </a:r>
            <a:endParaRPr lang="en-US" altLang="en-US" sz="2800" b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6" name="任意多边形 89096"/>
          <p:cNvSpPr/>
          <p:nvPr>
            <p:custDataLst>
              <p:tags r:id="rId33"/>
            </p:custDataLst>
          </p:nvPr>
        </p:nvSpPr>
        <p:spPr>
          <a:xfrm rot="6960000">
            <a:off x="8220075" y="2859405"/>
            <a:ext cx="1085215" cy="793115"/>
          </a:xfrm>
          <a:custGeom>
            <a:avLst/>
            <a:gdLst/>
            <a:ahLst/>
            <a:cxnLst/>
            <a:pathLst>
              <a:path w="448" h="960">
                <a:moveTo>
                  <a:pt x="448" y="0"/>
                </a:moveTo>
                <a:cubicBezTo>
                  <a:pt x="435" y="181"/>
                  <a:pt x="429" y="382"/>
                  <a:pt x="384" y="560"/>
                </a:cubicBezTo>
                <a:cubicBezTo>
                  <a:pt x="371" y="612"/>
                  <a:pt x="344" y="728"/>
                  <a:pt x="304" y="768"/>
                </a:cubicBezTo>
                <a:cubicBezTo>
                  <a:pt x="251" y="821"/>
                  <a:pt x="267" y="783"/>
                  <a:pt x="208" y="816"/>
                </a:cubicBezTo>
                <a:cubicBezTo>
                  <a:pt x="143" y="852"/>
                  <a:pt x="54" y="906"/>
                  <a:pt x="0" y="96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p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2279015" y="4077335"/>
            <a:ext cx="7032625" cy="6553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fontAlgn="base">
              <a:lnSpc>
                <a:spcPct val="150000"/>
              </a:lnSpc>
            </a:pPr>
            <a:r>
              <a:rPr lang="zh-CN" altLang="en-US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小强</a:t>
            </a:r>
            <a:r>
              <a:rPr lang="en-US" altLang="zh-CN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         </a:t>
            </a:r>
            <a:r>
              <a:rPr lang="zh-CN" altLang="en-US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小</a:t>
            </a:r>
            <a:r>
              <a:rPr lang="zh-CN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阳</a:t>
            </a:r>
            <a:r>
              <a:rPr lang="en-US" altLang="zh-CN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  </a:t>
            </a:r>
            <a:r>
              <a:rPr lang="zh-CN" altLang="en-US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小军</a:t>
            </a:r>
            <a:endParaRPr lang="zh-CN" altLang="en-US" sz="2800" b="0" u="none" spc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644525" y="5011420"/>
            <a:ext cx="10203180" cy="513080"/>
            <a:chOff x="3961" y="5287"/>
            <a:chExt cx="8247" cy="975"/>
          </a:xfrm>
        </p:grpSpPr>
        <p:cxnSp>
          <p:nvCxnSpPr>
            <p:cNvPr id="39" name="直接连接符 38"/>
            <p:cNvCxnSpPr/>
            <p:nvPr/>
          </p:nvCxnSpPr>
          <p:spPr>
            <a:xfrm>
              <a:off x="3961" y="5324"/>
              <a:ext cx="7890" cy="0"/>
            </a:xfrm>
            <a:prstGeom prst="line">
              <a:avLst/>
            </a:prstGeom>
            <a:ln w="57150" cap="flat" cmpd="sng" algn="ctr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直接连接符 39"/>
            <p:cNvCxnSpPr/>
            <p:nvPr/>
          </p:nvCxnSpPr>
          <p:spPr>
            <a:xfrm>
              <a:off x="11868" y="5287"/>
              <a:ext cx="0" cy="567"/>
            </a:xfrm>
            <a:prstGeom prst="line">
              <a:avLst/>
            </a:prstGeom>
            <a:ln w="57150" cap="flat" cmpd="sng" algn="ctr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直接连接符 40"/>
            <p:cNvCxnSpPr/>
            <p:nvPr/>
          </p:nvCxnSpPr>
          <p:spPr>
            <a:xfrm>
              <a:off x="11528" y="5898"/>
              <a:ext cx="680" cy="0"/>
            </a:xfrm>
            <a:prstGeom prst="line">
              <a:avLst/>
            </a:prstGeom>
            <a:ln w="57150" cap="flat" cmpd="sng" algn="ctr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直接连接符 41"/>
            <p:cNvCxnSpPr/>
            <p:nvPr/>
          </p:nvCxnSpPr>
          <p:spPr>
            <a:xfrm>
              <a:off x="11641" y="6080"/>
              <a:ext cx="454" cy="0"/>
            </a:xfrm>
            <a:prstGeom prst="line">
              <a:avLst/>
            </a:prstGeom>
            <a:ln w="57150" cap="flat" cmpd="sng" algn="ctr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直接连接符 42"/>
            <p:cNvCxnSpPr/>
            <p:nvPr/>
          </p:nvCxnSpPr>
          <p:spPr>
            <a:xfrm>
              <a:off x="11754" y="6262"/>
              <a:ext cx="227" cy="0"/>
            </a:xfrm>
            <a:prstGeom prst="line">
              <a:avLst/>
            </a:prstGeom>
            <a:ln w="57150" cap="flat" cmpd="sng" algn="ctr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4" name="图片 43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181735" y="4631690"/>
            <a:ext cx="970280" cy="38163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34">
            <a:clrChange>
              <a:clrFrom>
                <a:srgbClr val="5F4F3A">
                  <a:alpha val="100000"/>
                </a:srgbClr>
              </a:clrFrom>
              <a:clrTo>
                <a:srgbClr val="5F4F3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4110" y="4669155"/>
            <a:ext cx="919480" cy="36195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4">
            <a:clrChange>
              <a:clrFrom>
                <a:srgbClr val="FEFDF7">
                  <a:alpha val="100000"/>
                </a:srgbClr>
              </a:clrFrom>
              <a:clrTo>
                <a:srgbClr val="FEFD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3970" y="4649470"/>
            <a:ext cx="970280" cy="381635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623570" y="6021705"/>
            <a:ext cx="4088130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50000"/>
              </a:lnSpc>
            </a:pPr>
            <a:r>
              <a:rPr lang="zh-CN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思考：如何解救小强？</a:t>
            </a:r>
            <a:endParaRPr lang="zh-CN" sz="2800" b="0" u="none" spc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3295650" y="1052830"/>
            <a:ext cx="4088130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50000"/>
              </a:lnSpc>
            </a:pPr>
            <a:r>
              <a:rPr lang="en-US" altLang="zh-CN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CN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开关的安装</a:t>
            </a:r>
            <a:endParaRPr lang="zh-CN" sz="2800" b="0" u="none" spc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5786120" y="1072515"/>
            <a:ext cx="449897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50000"/>
              </a:lnSpc>
            </a:pPr>
            <a:r>
              <a:rPr lang="zh-CN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zh-CN" sz="2800" b="0" u="none" spc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开关必须安装在火线上</a:t>
            </a:r>
            <a:r>
              <a:rPr lang="zh-CN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zh-CN" sz="2800" b="0" u="none" spc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47" grpId="0"/>
      <p:bldP spid="47" grpId="1"/>
      <p:bldP spid="48" grpId="0"/>
      <p:bldP spid="48" grpId="1"/>
      <p:bldP spid="49" grpId="0"/>
      <p:bldP spid="4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11"/>
          <p:cNvSpPr txBox="1">
            <a:spLocks noChangeArrowheads="1"/>
          </p:cNvSpPr>
          <p:nvPr/>
        </p:nvSpPr>
        <p:spPr bwMode="auto">
          <a:xfrm>
            <a:off x="774065" y="405130"/>
            <a:ext cx="91313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任务二：自动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  <a:sym typeface="+mn-ea"/>
              </a:rPr>
              <a:t>防护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墙</a:t>
            </a:r>
            <a:r>
              <a:rPr lang="en-US" altLang="zh-CN">
                <a:solidFill>
                  <a:srgbClr val="008080"/>
                </a:solidFill>
                <a:latin typeface="微软雅黑" panose="020B0503020204020204" pitchFamily="34" charset="-122"/>
              </a:rPr>
              <a:t>——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探究安全装置的工作原理</a:t>
            </a:r>
            <a:endParaRPr lang="zh-CN" altLang="en-US" b="1">
              <a:solidFill>
                <a:srgbClr val="008080"/>
              </a:solidFill>
              <a:latin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7035" y="981075"/>
            <a:ext cx="3123565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/>
              <a:t>2</a:t>
            </a:r>
            <a:r>
              <a:rPr lang="zh-CN" altLang="en-US"/>
              <a:t>、电路安全防护</a:t>
            </a:r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6754495" y="1845310"/>
            <a:ext cx="3638550" cy="3861435"/>
            <a:chOff x="642" y="1999"/>
            <a:chExt cx="6705" cy="816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/>
            <a:srcRect l="9351" t="3810" b="4972"/>
            <a:stretch>
              <a:fillRect/>
            </a:stretch>
          </p:blipFill>
          <p:spPr>
            <a:xfrm>
              <a:off x="755" y="1999"/>
              <a:ext cx="6592" cy="8164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" y="1999"/>
              <a:ext cx="1153" cy="948"/>
            </a:xfrm>
            <a:prstGeom prst="rect">
              <a:avLst/>
            </a:prstGeom>
          </p:spPr>
        </p:pic>
      </p:grpSp>
      <p:pic>
        <p:nvPicPr>
          <p:cNvPr id="26" name="图片 25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rcRect l="4485"/>
          <a:stretch>
            <a:fillRect/>
          </a:stretch>
        </p:blipFill>
        <p:spPr>
          <a:xfrm>
            <a:off x="911860" y="2205355"/>
            <a:ext cx="4598035" cy="3982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315" y="1946275"/>
            <a:ext cx="3429635" cy="25355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95" y="1816100"/>
            <a:ext cx="3863975" cy="27298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52083" y="4823996"/>
            <a:ext cx="5242079" cy="2030095"/>
          </a:xfrm>
          <a:prstGeom prst="rect">
            <a:avLst/>
          </a:prstGeom>
          <a:solidFill>
            <a:srgbClr val="D9D9D9">
              <a:alpha val="4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危险：</a:t>
            </a:r>
            <a:r>
              <a:rPr lang="zh-CN" altLang="en-US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冰箱漏电或因火线破损与金属外壳接触时，会使外壳带电，这时人接触外壳会发生触电</a:t>
            </a:r>
            <a:endParaRPr lang="zh-CN" altLang="en-US" sz="2800" b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84020" y="4823997"/>
            <a:ext cx="5112387" cy="2030095"/>
          </a:xfrm>
          <a:prstGeom prst="rect">
            <a:avLst/>
          </a:prstGeom>
          <a:solidFill>
            <a:srgbClr val="D9D9D9">
              <a:alpha val="40000"/>
            </a:srgb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>
                <a:solidFill>
                  <a:srgbClr val="00B050"/>
                </a:solidFill>
              </a:rPr>
              <a:t>措施：</a:t>
            </a:r>
            <a:r>
              <a:rPr lang="zh-CN" altLang="en-US"/>
              <a:t>外壳接地后，即使外壳带电，也会从接地线流走，人接触外壳不会触电</a:t>
            </a:r>
            <a:endParaRPr lang="zh-CN" altLang="en-US"/>
          </a:p>
        </p:txBody>
      </p:sp>
      <p:sp>
        <p:nvSpPr>
          <p:cNvPr id="2" name="文本框 11"/>
          <p:cNvSpPr txBox="1">
            <a:spLocks noChangeArrowheads="1"/>
          </p:cNvSpPr>
          <p:nvPr/>
        </p:nvSpPr>
        <p:spPr bwMode="auto">
          <a:xfrm>
            <a:off x="774065" y="405130"/>
            <a:ext cx="91313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任务二：自动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  <a:sym typeface="+mn-ea"/>
              </a:rPr>
              <a:t>防护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墙</a:t>
            </a:r>
            <a:r>
              <a:rPr lang="en-US" altLang="zh-CN">
                <a:solidFill>
                  <a:srgbClr val="008080"/>
                </a:solidFill>
                <a:latin typeface="微软雅黑" panose="020B0503020204020204" pitchFamily="34" charset="-122"/>
              </a:rPr>
              <a:t>——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探究安全装置的工作原理</a:t>
            </a:r>
            <a:endParaRPr lang="zh-CN" altLang="en-US" b="1">
              <a:solidFill>
                <a:srgbClr val="008080"/>
              </a:solidFill>
              <a:latin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7035" y="981075"/>
            <a:ext cx="5546725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/>
              <a:t>2</a:t>
            </a:r>
            <a:r>
              <a:rPr lang="zh-CN" altLang="en-US"/>
              <a:t>、电路安全防护</a:t>
            </a:r>
            <a:r>
              <a:rPr lang="en-US" altLang="zh-CN"/>
              <a:t>——</a:t>
            </a:r>
            <a:r>
              <a:rPr lang="zh-CN" altLang="en-US"/>
              <a:t>漏电的应对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194310"/>
            <a:ext cx="2423160" cy="1524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630" y="3357245"/>
            <a:ext cx="792480" cy="855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5595" y="2205355"/>
            <a:ext cx="3408045" cy="3354705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4805680" y="4678045"/>
            <a:ext cx="16440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6443345" y="4368800"/>
            <a:ext cx="1266825" cy="523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接火线</a:t>
            </a:r>
            <a:endParaRPr lang="zh-CN" altLang="en-US" sz="2800" b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711450" y="4077335"/>
            <a:ext cx="17938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386205" y="3798570"/>
            <a:ext cx="1261745" cy="523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0">
                <a:latin typeface="微软雅黑" panose="020B0503020204020204" pitchFamily="34" charset="-122"/>
                <a:ea typeface="微软雅黑" panose="020B0503020204020204" pitchFamily="34" charset="-122"/>
              </a:rPr>
              <a:t>接地线</a:t>
            </a:r>
            <a:endParaRPr lang="zh-CN" altLang="en-US" sz="28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711450" y="4678045"/>
            <a:ext cx="1515110" cy="0"/>
          </a:xfrm>
          <a:prstGeom prst="line">
            <a:avLst/>
          </a:prstGeom>
          <a:ln w="38100">
            <a:solidFill>
              <a:srgbClr val="000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386205" y="4368800"/>
            <a:ext cx="1261745" cy="523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接零线</a:t>
            </a:r>
            <a:endParaRPr lang="zh-CN" altLang="en-US" sz="2800" b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1"/>
          <p:cNvSpPr txBox="1">
            <a:spLocks noChangeArrowheads="1"/>
          </p:cNvSpPr>
          <p:nvPr/>
        </p:nvSpPr>
        <p:spPr bwMode="auto">
          <a:xfrm>
            <a:off x="774065" y="405130"/>
            <a:ext cx="91313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任务二：自动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  <a:sym typeface="+mn-ea"/>
              </a:rPr>
              <a:t>防护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墙</a:t>
            </a:r>
            <a:r>
              <a:rPr lang="en-US" altLang="zh-CN">
                <a:solidFill>
                  <a:srgbClr val="008080"/>
                </a:solidFill>
                <a:latin typeface="微软雅黑" panose="020B0503020204020204" pitchFamily="34" charset="-122"/>
              </a:rPr>
              <a:t>——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探究安全装置的工作原理</a:t>
            </a:r>
            <a:endParaRPr lang="zh-CN" altLang="en-US" b="1">
              <a:solidFill>
                <a:srgbClr val="008080"/>
              </a:solidFill>
              <a:latin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07035" y="981075"/>
            <a:ext cx="7969250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/>
              <a:t>2</a:t>
            </a:r>
            <a:r>
              <a:rPr lang="zh-CN" altLang="en-US"/>
              <a:t>、电路安全防护</a:t>
            </a:r>
            <a:r>
              <a:rPr lang="en-US" altLang="zh-CN"/>
              <a:t>——</a:t>
            </a:r>
            <a:r>
              <a:rPr lang="zh-CN" altLang="en-US">
                <a:solidFill>
                  <a:srgbClr val="C00000"/>
                </a:solidFill>
              </a:rPr>
              <a:t>三孔插头和三孔插座</a:t>
            </a:r>
            <a:endParaRPr lang="zh-CN" altLang="en-US">
              <a:solidFill>
                <a:srgbClr val="C00000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325" y="2337435"/>
            <a:ext cx="3816985" cy="3222625"/>
          </a:xfrm>
          <a:prstGeom prst="rect">
            <a:avLst/>
          </a:prstGeom>
        </p:spPr>
      </p:pic>
      <p:sp>
        <p:nvSpPr>
          <p:cNvPr id="23" name="椭圆 22"/>
          <p:cNvSpPr/>
          <p:nvPr/>
        </p:nvSpPr>
        <p:spPr>
          <a:xfrm>
            <a:off x="10560050" y="2493010"/>
            <a:ext cx="529590" cy="55372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2639380" y="5805298"/>
            <a:ext cx="3699046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左零</a:t>
            </a:r>
            <a:r>
              <a:rPr lang="zh-CN" altLang="en-US" sz="32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右火</a:t>
            </a:r>
            <a:r>
              <a:rPr lang="zh-CN" alt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中接地</a:t>
            </a:r>
            <a:endParaRPr lang="zh-CN" altLang="en-US" sz="32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4805680" y="3107055"/>
            <a:ext cx="16440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6443345" y="2797810"/>
            <a:ext cx="1266825" cy="523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接火线</a:t>
            </a:r>
            <a:endParaRPr lang="zh-CN" altLang="en-US" sz="2800" b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2711450" y="3107055"/>
            <a:ext cx="1515110" cy="0"/>
          </a:xfrm>
          <a:prstGeom prst="line">
            <a:avLst/>
          </a:prstGeom>
          <a:ln w="38100">
            <a:solidFill>
              <a:srgbClr val="000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1386205" y="2797810"/>
            <a:ext cx="1261745" cy="523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接零线</a:t>
            </a:r>
            <a:endParaRPr lang="zh-CN" altLang="en-US" sz="2800" b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970" y="116840"/>
            <a:ext cx="3088640" cy="2233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  <p:bldP spid="8" grpId="0"/>
      <p:bldP spid="8" grpId="1"/>
      <p:bldP spid="10" grpId="0"/>
      <p:bldP spid="6" grpId="0"/>
      <p:bldP spid="10" grpId="1"/>
      <p:bldP spid="6" grpId="1"/>
      <p:bldP spid="27" grpId="0"/>
      <p:bldP spid="31" grpId="0"/>
      <p:bldP spid="29" grpId="0"/>
      <p:bldP spid="31" grpId="1"/>
      <p:bldP spid="2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127760" y="499745"/>
            <a:ext cx="8816340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spcBef>
                <a:spcPts val="50"/>
              </a:spcBef>
            </a:pPr>
            <a:r>
              <a:rPr 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画一画：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请用笔画线表示导线，将它们安全接入电路，开关只控制灯。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705" y="1916895"/>
            <a:ext cx="842458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8"/>
          <p:cNvGrpSpPr/>
          <p:nvPr/>
        </p:nvGrpSpPr>
        <p:grpSpPr bwMode="auto">
          <a:xfrm>
            <a:off x="3215801" y="2636945"/>
            <a:ext cx="4536224" cy="2325688"/>
            <a:chOff x="4051" y="3689"/>
            <a:chExt cx="7141" cy="3663"/>
          </a:xfrm>
        </p:grpSpPr>
        <p:cxnSp>
          <p:nvCxnSpPr>
            <p:cNvPr id="2" name="直接连接符 1"/>
            <p:cNvCxnSpPr/>
            <p:nvPr/>
          </p:nvCxnSpPr>
          <p:spPr>
            <a:xfrm flipV="1">
              <a:off x="6091" y="3689"/>
              <a:ext cx="0" cy="362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/>
            <p:cNvCxnSpPr/>
            <p:nvPr/>
          </p:nvCxnSpPr>
          <p:spPr>
            <a:xfrm flipV="1">
              <a:off x="4051" y="4599"/>
              <a:ext cx="0" cy="275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 flipH="1" flipV="1">
              <a:off x="5051" y="5459"/>
              <a:ext cx="20" cy="72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V="1">
              <a:off x="11192" y="3689"/>
              <a:ext cx="0" cy="314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8561" y="6322"/>
              <a:ext cx="2291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V="1">
              <a:off x="8245" y="4557"/>
              <a:ext cx="0" cy="185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椭圆 8"/>
          <p:cNvSpPr/>
          <p:nvPr/>
        </p:nvSpPr>
        <p:spPr>
          <a:xfrm>
            <a:off x="4449445" y="2571750"/>
            <a:ext cx="124460" cy="1377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153410" y="3140710"/>
            <a:ext cx="124460" cy="1377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791585" y="3679825"/>
            <a:ext cx="124460" cy="1377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5807710" y="3140710"/>
            <a:ext cx="124460" cy="1377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7680325" y="2571750"/>
            <a:ext cx="124460" cy="1377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9" grpId="1" animBg="1"/>
      <p:bldP spid="10" grpId="1" animBg="1"/>
      <p:bldP spid="11" grpId="1" animBg="1"/>
      <p:bldP spid="12" grpId="1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839677" y="1916784"/>
            <a:ext cx="5760400" cy="1216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50000"/>
              </a:lnSpc>
            </a:pPr>
            <a:r>
              <a:rPr lang="en-US" sz="2800" b="0" u="none" spc="0">
                <a:latin typeface="微软雅黑" panose="020B0503020204020204" pitchFamily="34" charset="-122"/>
                <a:ea typeface="微软雅黑" panose="020B0503020204020204" pitchFamily="34" charset="-122"/>
              </a:rPr>
              <a:t>当电路有电流流入大地时，漏电保护器会自动断开，切断电路。</a:t>
            </a:r>
            <a:endParaRPr lang="en-US" sz="2800" b="0" u="none" spc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1"/>
          <p:cNvSpPr txBox="1">
            <a:spLocks noChangeArrowheads="1"/>
          </p:cNvSpPr>
          <p:nvPr/>
        </p:nvSpPr>
        <p:spPr bwMode="auto">
          <a:xfrm>
            <a:off x="774065" y="405130"/>
            <a:ext cx="91313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任务二：自动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  <a:sym typeface="+mn-ea"/>
              </a:rPr>
              <a:t>防护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墙</a:t>
            </a:r>
            <a:r>
              <a:rPr lang="en-US" altLang="zh-CN">
                <a:solidFill>
                  <a:srgbClr val="008080"/>
                </a:solidFill>
                <a:latin typeface="微软雅黑" panose="020B0503020204020204" pitchFamily="34" charset="-122"/>
              </a:rPr>
              <a:t>——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探究安全装置的工作原理</a:t>
            </a:r>
            <a:endParaRPr lang="zh-CN" altLang="en-US" b="1">
              <a:solidFill>
                <a:srgbClr val="008080"/>
              </a:solidFill>
              <a:latin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07035" y="981075"/>
            <a:ext cx="7969250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/>
              <a:t>2</a:t>
            </a:r>
            <a:r>
              <a:rPr lang="zh-CN" altLang="en-US"/>
              <a:t>、电路安全防护</a:t>
            </a:r>
            <a:r>
              <a:rPr lang="en-US" altLang="zh-CN"/>
              <a:t>——</a:t>
            </a:r>
            <a:r>
              <a:rPr lang="zh-CN" altLang="en-US">
                <a:solidFill>
                  <a:srgbClr val="C00000"/>
                </a:solidFill>
              </a:rPr>
              <a:t>漏电保护断路器</a:t>
            </a:r>
            <a:endParaRPr lang="zh-CN" altLang="en-US">
              <a:solidFill>
                <a:srgbClr val="C0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07935" y="1052830"/>
            <a:ext cx="3619500" cy="4579620"/>
          </a:xfrm>
          <a:prstGeom prst="rect">
            <a:avLst/>
          </a:prstGeom>
        </p:spPr>
      </p:pic>
      <p:pic>
        <p:nvPicPr>
          <p:cNvPr id="9" name="漏电保护断路器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71905" y="981075"/>
            <a:ext cx="9753600" cy="548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11"/>
          <p:cNvSpPr txBox="1">
            <a:spLocks noChangeArrowheads="1"/>
          </p:cNvSpPr>
          <p:nvPr/>
        </p:nvSpPr>
        <p:spPr bwMode="auto">
          <a:xfrm>
            <a:off x="774065" y="405130"/>
            <a:ext cx="91313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任务二：自动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  <a:sym typeface="+mn-ea"/>
              </a:rPr>
              <a:t>防护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墙</a:t>
            </a:r>
            <a:r>
              <a:rPr lang="en-US" altLang="zh-CN">
                <a:solidFill>
                  <a:srgbClr val="008080"/>
                </a:solidFill>
                <a:latin typeface="微软雅黑" panose="020B0503020204020204" pitchFamily="34" charset="-122"/>
              </a:rPr>
              <a:t>——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探究安全装置的工作原理</a:t>
            </a:r>
            <a:endParaRPr lang="zh-CN" altLang="en-US" b="1">
              <a:solidFill>
                <a:srgbClr val="008080"/>
              </a:solidFill>
              <a:latin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7035" y="981075"/>
            <a:ext cx="6225540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/>
              <a:t>2</a:t>
            </a:r>
            <a:r>
              <a:rPr lang="zh-CN" altLang="en-US"/>
              <a:t>、电路安全防护</a:t>
            </a:r>
            <a:r>
              <a:rPr lang="en-US" altLang="zh-CN"/>
              <a:t>——</a:t>
            </a:r>
            <a:r>
              <a:rPr lang="zh-CN" altLang="en-US"/>
              <a:t>空气断路器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1580" y="188595"/>
            <a:ext cx="2745740" cy="36982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56005" y="4941570"/>
            <a:ext cx="6096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0">
                <a:latin typeface="华文楷体" panose="02010600040101010101" charset="-122"/>
                <a:ea typeface="华文楷体" panose="02010600040101010101" charset="-122"/>
              </a:rPr>
              <a:t>空气断路器的优点之一是，在排除</a:t>
            </a:r>
            <a:r>
              <a:rPr lang="zh-CN" altLang="en-US" sz="24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电路短路</a:t>
            </a:r>
            <a:r>
              <a:rPr lang="zh-CN" altLang="en-US" sz="2400" b="0">
                <a:latin typeface="华文楷体" panose="02010600040101010101" charset="-122"/>
                <a:ea typeface="华文楷体" panose="02010600040101010101" charset="-122"/>
              </a:rPr>
              <a:t>或</a:t>
            </a:r>
            <a:r>
              <a:rPr lang="zh-CN" altLang="en-US" sz="24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电路过载</a:t>
            </a:r>
            <a:r>
              <a:rPr lang="zh-CN" altLang="en-US" sz="2400" b="0">
                <a:latin typeface="华文楷体" panose="02010600040101010101" charset="-122"/>
                <a:ea typeface="华文楷体" panose="02010600040101010101" charset="-122"/>
              </a:rPr>
              <a:t>后，只要将扳手推到上方就能恢复正常，操作十分简单。</a:t>
            </a:r>
            <a:endParaRPr lang="zh-CN" altLang="en-US" sz="2400" b="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3715" y="2132965"/>
            <a:ext cx="69875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2400" b="0">
                <a:latin typeface="华文楷体" panose="02010600040101010101" charset="-122"/>
                <a:ea typeface="华文楷体" panose="02010600040101010101" charset="-122"/>
              </a:rPr>
              <a:t>早期使用熔点较低的熔丝熔断器，当</a:t>
            </a:r>
            <a:r>
              <a:rPr lang="zh-CN" altLang="en-US" sz="2400" b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电路过载</a:t>
            </a:r>
            <a:r>
              <a:rPr lang="zh-CN" altLang="en-US" sz="2400" b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或</a:t>
            </a:r>
            <a:r>
              <a:rPr lang="zh-CN" altLang="en-US" sz="2400" b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短路</a:t>
            </a:r>
            <a:r>
              <a:rPr lang="zh-CN" altLang="en-US" sz="2400" b="0">
                <a:latin typeface="华文楷体" panose="02010600040101010101" charset="-122"/>
                <a:ea typeface="华文楷体" panose="02010600040101010101" charset="-122"/>
              </a:rPr>
              <a:t>时,熔断器中的熔丝就会熔断，从而切断电路,可以保护电路安全。现在普遍使用的是空气断路器。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835" y="4004945"/>
            <a:ext cx="4126230" cy="2757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11"/>
          <p:cNvSpPr txBox="1">
            <a:spLocks noChangeArrowheads="1"/>
          </p:cNvSpPr>
          <p:nvPr/>
        </p:nvSpPr>
        <p:spPr bwMode="auto">
          <a:xfrm>
            <a:off x="774065" y="405130"/>
            <a:ext cx="91313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任务二：自动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  <a:sym typeface="+mn-ea"/>
              </a:rPr>
              <a:t>防护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墙</a:t>
            </a:r>
            <a:r>
              <a:rPr lang="en-US" altLang="zh-CN">
                <a:solidFill>
                  <a:srgbClr val="008080"/>
                </a:solidFill>
                <a:latin typeface="微软雅黑" panose="020B0503020204020204" pitchFamily="34" charset="-122"/>
              </a:rPr>
              <a:t>——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探究安全装置的工作原理</a:t>
            </a:r>
            <a:endParaRPr lang="zh-CN" altLang="en-US" b="1">
              <a:solidFill>
                <a:srgbClr val="008080"/>
              </a:solidFill>
              <a:latin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7035" y="981075"/>
            <a:ext cx="8911590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/>
              <a:t>2</a:t>
            </a:r>
            <a:r>
              <a:rPr lang="zh-CN" altLang="en-US"/>
              <a:t>、电路安全防护</a:t>
            </a:r>
            <a:r>
              <a:rPr lang="en-US" altLang="zh-CN"/>
              <a:t>——</a:t>
            </a:r>
            <a:r>
              <a:rPr lang="zh-CN" altLang="en-US"/>
              <a:t>影响电路安全的原因：</a:t>
            </a:r>
            <a:r>
              <a:rPr lang="zh-CN" altLang="en-US">
                <a:solidFill>
                  <a:srgbClr val="FF0000"/>
                </a:solidFill>
              </a:rPr>
              <a:t>电路短路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3570" y="2205355"/>
            <a:ext cx="643763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电路短路：</a:t>
            </a:r>
            <a:r>
              <a:rPr lang="zh-CN" altLang="en-US" sz="2800" b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连接电路时误将火线和零线直接连通，或电线和用电器的绝缘皮破损，导致火线和零线直接连通等。</a:t>
            </a:r>
            <a:endParaRPr lang="zh-CN" altLang="en-US" sz="2800" b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5" name="短路空断断开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176135" y="1182370"/>
            <a:ext cx="3849370" cy="4954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11"/>
          <p:cNvSpPr txBox="1">
            <a:spLocks noChangeArrowheads="1"/>
          </p:cNvSpPr>
          <p:nvPr/>
        </p:nvSpPr>
        <p:spPr bwMode="auto">
          <a:xfrm>
            <a:off x="774065" y="405130"/>
            <a:ext cx="91313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任务二：自动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  <a:sym typeface="+mn-ea"/>
              </a:rPr>
              <a:t>防护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墙</a:t>
            </a:r>
            <a:r>
              <a:rPr lang="en-US" altLang="zh-CN">
                <a:solidFill>
                  <a:srgbClr val="008080"/>
                </a:solidFill>
                <a:latin typeface="微软雅黑" panose="020B0503020204020204" pitchFamily="34" charset="-122"/>
              </a:rPr>
              <a:t>——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探究安全装置的工作原理</a:t>
            </a:r>
            <a:endParaRPr lang="zh-CN" altLang="en-US" b="1">
              <a:solidFill>
                <a:srgbClr val="008080"/>
              </a:solidFill>
              <a:latin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7035" y="981075"/>
            <a:ext cx="9305290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/>
              <a:t>2</a:t>
            </a:r>
            <a:r>
              <a:rPr lang="zh-CN" altLang="en-US"/>
              <a:t>、电路安全防护</a:t>
            </a:r>
            <a:r>
              <a:rPr lang="en-US" altLang="zh-CN"/>
              <a:t>——</a:t>
            </a:r>
            <a:r>
              <a:rPr lang="zh-CN" altLang="en-US"/>
              <a:t>影响电路安全的原因：</a:t>
            </a:r>
            <a:r>
              <a:rPr lang="zh-CN" altLang="en-US">
                <a:solidFill>
                  <a:srgbClr val="FF0000"/>
                </a:solidFill>
              </a:rPr>
              <a:t>电路过载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36180" y="1920240"/>
            <a:ext cx="4008120" cy="30175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84505" y="2306320"/>
            <a:ext cx="6960235" cy="16351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4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电路过载：</a:t>
            </a:r>
            <a:r>
              <a:rPr lang="zh-CN" altLang="en-US" sz="2400" b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电路中同时工作的用电器越多，电功率越大，干路电流就越大，当干路电流增大到一定程度时，细铜丝上的易燃纸条就会被点燃。可以想象，如果家庭电路发生过载，后果将会十分严重。</a:t>
            </a:r>
            <a:endParaRPr lang="zh-CN" altLang="en-US" sz="2400" b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endParaRPr lang="zh-CN" altLang="en-US" sz="2400" b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1"/>
          <p:cNvSpPr txBox="1">
            <a:spLocks noChangeArrowheads="1"/>
          </p:cNvSpPr>
          <p:nvPr/>
        </p:nvSpPr>
        <p:spPr bwMode="auto">
          <a:xfrm>
            <a:off x="773816" y="404813"/>
            <a:ext cx="3420359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8080"/>
                </a:solidFill>
                <a:latin typeface="微软雅黑" panose="020B0503020204020204" pitchFamily="34" charset="-122"/>
              </a:rPr>
              <a:t>观察与思考</a:t>
            </a:r>
            <a:endParaRPr lang="zh-CN" altLang="en-US" b="1">
              <a:solidFill>
                <a:srgbClr val="008080"/>
              </a:solidFill>
              <a:latin typeface="微软雅黑" panose="020B0503020204020204" pitchFamily="34" charset="-12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695008" y="1773135"/>
            <a:ext cx="5923760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、视频中发生了什么？</a:t>
            </a:r>
            <a:endParaRPr lang="zh-CN" altLang="en-US" sz="2800" b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786646" y="3428287"/>
            <a:ext cx="5622206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50000"/>
              </a:lnSpc>
              <a:buClrTx/>
              <a:buSzTx/>
              <a:buFontTx/>
            </a:pPr>
            <a:r>
              <a:rPr lang="zh-CN" altLang="en-US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2、视频中这次事故没有导致灾难性的后果，他们是如何处理的？</a:t>
            </a:r>
            <a:endParaRPr lang="zh-CN" altLang="en-US" sz="2800" b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1919486" y="5445047"/>
            <a:ext cx="5622206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50000"/>
              </a:lnSpc>
              <a:buClrTx/>
              <a:buSzTx/>
              <a:buFontTx/>
            </a:pPr>
            <a:r>
              <a:rPr lang="zh-CN" altLang="en-US" sz="2800" b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构建家庭电路</a:t>
            </a:r>
            <a:r>
              <a:rPr lang="en-US" altLang="zh-CN" sz="2800" b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en-US" sz="2800" b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安全防护墙</a:t>
            </a:r>
            <a:r>
              <a:rPr lang="en-US" altLang="zh-CN" sz="2800" b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endParaRPr lang="en-US" altLang="zh-CN" sz="2800" b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火灾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936105" y="189230"/>
            <a:ext cx="4307840" cy="6344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1"/>
          <p:cNvSpPr txBox="1">
            <a:spLocks noChangeArrowheads="1"/>
          </p:cNvSpPr>
          <p:nvPr/>
        </p:nvSpPr>
        <p:spPr bwMode="auto">
          <a:xfrm>
            <a:off x="774065" y="405130"/>
            <a:ext cx="91313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任务二：自动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  <a:sym typeface="+mn-ea"/>
              </a:rPr>
              <a:t>防护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墙</a:t>
            </a:r>
            <a:r>
              <a:rPr lang="en-US" altLang="zh-CN">
                <a:solidFill>
                  <a:srgbClr val="008080"/>
                </a:solidFill>
                <a:latin typeface="微软雅黑" panose="020B0503020204020204" pitchFamily="34" charset="-122"/>
              </a:rPr>
              <a:t>——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探究安全装置的工作原理</a:t>
            </a:r>
            <a:endParaRPr lang="zh-CN" altLang="en-US" b="1">
              <a:solidFill>
                <a:srgbClr val="008080"/>
              </a:solidFill>
              <a:latin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07035" y="981075"/>
            <a:ext cx="7969250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/>
              <a:t>3</a:t>
            </a:r>
            <a:r>
              <a:rPr lang="zh-CN" altLang="en-US"/>
              <a:t>、电路安全</a:t>
            </a:r>
            <a:r>
              <a:rPr lang="zh-CN"/>
              <a:t>检测</a:t>
            </a:r>
            <a:r>
              <a:rPr lang="en-US" altLang="zh-CN"/>
              <a:t>——</a:t>
            </a:r>
            <a:r>
              <a:rPr lang="zh-CN" altLang="en-US"/>
              <a:t>测电笔</a:t>
            </a:r>
            <a:endParaRPr lang="zh-CN" altLang="en-US">
              <a:solidFill>
                <a:srgbClr val="C0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9605" y="1917065"/>
            <a:ext cx="8467090" cy="3315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752080" y="5085080"/>
            <a:ext cx="13843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约</a:t>
            </a:r>
            <a:r>
              <a:rPr lang="en-US" altLang="zh-CN" sz="2800" b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2MΩ</a:t>
            </a:r>
            <a:endParaRPr lang="en-US" altLang="zh-CN" sz="2800" b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07100" y="4836160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小灯泡</a:t>
            </a:r>
            <a:endParaRPr lang="zh-CN" altLang="en-US" sz="2800" b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3" grpId="2"/>
      <p:bldP spid="4" grpId="1"/>
      <p:bldP spid="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515" y="1845310"/>
            <a:ext cx="8755380" cy="2598420"/>
          </a:xfrm>
          <a:prstGeom prst="rect">
            <a:avLst/>
          </a:prstGeom>
        </p:spPr>
      </p:pic>
      <p:sp>
        <p:nvSpPr>
          <p:cNvPr id="11" name="文本框 11"/>
          <p:cNvSpPr txBox="1">
            <a:spLocks noChangeArrowheads="1"/>
          </p:cNvSpPr>
          <p:nvPr/>
        </p:nvSpPr>
        <p:spPr bwMode="auto">
          <a:xfrm>
            <a:off x="774065" y="405130"/>
            <a:ext cx="91313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任务二：自动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  <a:sym typeface="+mn-ea"/>
              </a:rPr>
              <a:t>防护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墙</a:t>
            </a:r>
            <a:r>
              <a:rPr lang="en-US" altLang="zh-CN">
                <a:solidFill>
                  <a:srgbClr val="008080"/>
                </a:solidFill>
                <a:latin typeface="微软雅黑" panose="020B0503020204020204" pitchFamily="34" charset="-122"/>
              </a:rPr>
              <a:t>——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探究安全装置的工作原理</a:t>
            </a:r>
            <a:endParaRPr lang="zh-CN" altLang="en-US" b="1">
              <a:solidFill>
                <a:srgbClr val="008080"/>
              </a:solidFill>
              <a:latin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07035" y="981075"/>
            <a:ext cx="7969250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/>
              <a:t>3</a:t>
            </a:r>
            <a:r>
              <a:rPr lang="zh-CN" altLang="en-US"/>
              <a:t>、电路安全</a:t>
            </a:r>
            <a:r>
              <a:rPr lang="zh-CN"/>
              <a:t>检测</a:t>
            </a:r>
            <a:r>
              <a:rPr lang="en-US" altLang="zh-CN"/>
              <a:t>——</a:t>
            </a:r>
            <a:r>
              <a:rPr lang="zh-CN" altLang="en-US"/>
              <a:t>测电笔</a:t>
            </a:r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67940" y="4653280"/>
            <a:ext cx="8367395" cy="12922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marR="0" lvl="0" indent="0">
              <a:lnSpc>
                <a:spcPct val="150000"/>
              </a:lnSpc>
              <a:defRPr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>
                <a:solidFill>
                  <a:srgbClr val="C00000"/>
                </a:solidFill>
              </a:rPr>
              <a:t>用手接触笔尾的金属体</a:t>
            </a:r>
            <a:r>
              <a:rPr lang="en-US" altLang="zh-CN"/>
              <a:t>、</a:t>
            </a:r>
            <a:r>
              <a:rPr lang="en-US" altLang="zh-CN">
                <a:solidFill>
                  <a:srgbClr val="C00000"/>
                </a:solidFill>
              </a:rPr>
              <a:t>笔尖金属体接触被测电路</a:t>
            </a:r>
            <a:r>
              <a:rPr lang="en-US" altLang="zh-CN"/>
              <a:t>。若氖管发光，则接触的是火线，否则为零线。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1"/>
          <p:cNvSpPr txBox="1">
            <a:spLocks noChangeArrowheads="1"/>
          </p:cNvSpPr>
          <p:nvPr/>
        </p:nvSpPr>
        <p:spPr bwMode="auto">
          <a:xfrm>
            <a:off x="774065" y="405130"/>
            <a:ext cx="91313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任务二：自动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  <a:sym typeface="+mn-ea"/>
              </a:rPr>
              <a:t>防护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墙</a:t>
            </a:r>
            <a:r>
              <a:rPr lang="en-US" altLang="zh-CN">
                <a:solidFill>
                  <a:srgbClr val="008080"/>
                </a:solidFill>
                <a:latin typeface="微软雅黑" panose="020B0503020204020204" pitchFamily="34" charset="-122"/>
              </a:rPr>
              <a:t>——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探究安全装置的工作原理</a:t>
            </a:r>
            <a:endParaRPr lang="zh-CN" altLang="en-US" b="1">
              <a:solidFill>
                <a:srgbClr val="008080"/>
              </a:solidFill>
              <a:latin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07035" y="981075"/>
            <a:ext cx="7969250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/>
              <a:t>3</a:t>
            </a:r>
            <a:r>
              <a:rPr lang="zh-CN" altLang="en-US"/>
              <a:t>、电路安全</a:t>
            </a:r>
            <a:r>
              <a:rPr lang="zh-CN"/>
              <a:t>检测</a:t>
            </a:r>
            <a:r>
              <a:rPr lang="en-US" altLang="zh-CN"/>
              <a:t>——</a:t>
            </a:r>
            <a:r>
              <a:rPr lang="zh-CN" altLang="en-US"/>
              <a:t>电子测电笔</a:t>
            </a:r>
            <a:endParaRPr lang="zh-CN" altLang="en-US">
              <a:solidFill>
                <a:srgbClr val="C0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4065" y="2277110"/>
            <a:ext cx="4657090" cy="34563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290" y="2277110"/>
            <a:ext cx="4051935" cy="4051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21628"/>
          <a:stretch>
            <a:fillRect/>
          </a:stretch>
        </p:blipFill>
        <p:spPr>
          <a:xfrm>
            <a:off x="3346450" y="1271905"/>
            <a:ext cx="5223510" cy="4679315"/>
          </a:xfrm>
          <a:prstGeom prst="rect">
            <a:avLst/>
          </a:prstGeom>
        </p:spPr>
      </p:pic>
      <p:sp>
        <p:nvSpPr>
          <p:cNvPr id="11" name="文本框 11"/>
          <p:cNvSpPr txBox="1">
            <a:spLocks noChangeArrowheads="1"/>
          </p:cNvSpPr>
          <p:nvPr/>
        </p:nvSpPr>
        <p:spPr bwMode="auto">
          <a:xfrm>
            <a:off x="774065" y="405130"/>
            <a:ext cx="91313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任务三：做一名安全可靠的电工！</a:t>
            </a:r>
            <a:endParaRPr lang="zh-CN" b="1">
              <a:solidFill>
                <a:srgbClr val="008080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1"/>
          <p:cNvSpPr txBox="1">
            <a:spLocks noChangeArrowheads="1"/>
          </p:cNvSpPr>
          <p:nvPr/>
        </p:nvSpPr>
        <p:spPr bwMode="auto">
          <a:xfrm>
            <a:off x="5015865" y="2644775"/>
            <a:ext cx="454469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rgbClr val="00B050"/>
                </a:solidFill>
                <a:latin typeface="微软雅黑" panose="020B0503020204020204" pitchFamily="34" charset="-122"/>
              </a:rPr>
              <a:t> </a:t>
            </a:r>
            <a:r>
              <a:rPr lang="zh-CN" altLang="en-US" sz="3200" b="1">
                <a:solidFill>
                  <a:srgbClr val="00B050"/>
                </a:solidFill>
                <a:latin typeface="微软雅黑" panose="020B0503020204020204" pitchFamily="34" charset="-122"/>
              </a:rPr>
              <a:t>电路安全，人人有责。</a:t>
            </a:r>
            <a:r>
              <a:rPr lang="en-US" altLang="zh-CN" sz="3200" b="1">
                <a:solidFill>
                  <a:srgbClr val="00B050"/>
                </a:solidFill>
                <a:latin typeface="微软雅黑" panose="020B0503020204020204" pitchFamily="34" charset="-122"/>
              </a:rPr>
              <a:t> </a:t>
            </a:r>
            <a:endParaRPr lang="en-US" altLang="zh-CN" sz="3200" b="1">
              <a:solidFill>
                <a:srgbClr val="00B050"/>
              </a:solidFill>
              <a:latin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rgbClr val="00B050"/>
                </a:solidFill>
                <a:latin typeface="微软雅黑" panose="020B0503020204020204" pitchFamily="34" charset="-122"/>
              </a:rPr>
              <a:t> </a:t>
            </a:r>
            <a:r>
              <a:rPr lang="zh-CN" sz="3200" b="1">
                <a:solidFill>
                  <a:srgbClr val="00B050"/>
                </a:solidFill>
                <a:latin typeface="微软雅黑" panose="020B0503020204020204" pitchFamily="34" charset="-122"/>
              </a:rPr>
              <a:t>多些细心</a:t>
            </a:r>
            <a:r>
              <a:rPr lang="zh-CN" altLang="en-US" sz="3200" b="1">
                <a:solidFill>
                  <a:srgbClr val="00B050"/>
                </a:solidFill>
                <a:latin typeface="微软雅黑" panose="020B0503020204020204" pitchFamily="34" charset="-122"/>
              </a:rPr>
              <a:t>，少份悔恨。</a:t>
            </a:r>
            <a:endParaRPr lang="zh-CN" altLang="en-US" sz="3200" b="1">
              <a:solidFill>
                <a:srgbClr val="00B050"/>
              </a:solidFill>
              <a:latin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rgbClr val="00B050"/>
                </a:solidFill>
                <a:latin typeface="微软雅黑" panose="020B0503020204020204" pitchFamily="34" charset="-122"/>
              </a:rPr>
              <a:t> </a:t>
            </a:r>
            <a:r>
              <a:rPr lang="zh-CN" altLang="en-US" sz="3200" b="1">
                <a:solidFill>
                  <a:srgbClr val="00B050"/>
                </a:solidFill>
                <a:latin typeface="微软雅黑" panose="020B0503020204020204" pitchFamily="34" charset="-122"/>
              </a:rPr>
              <a:t>用电有度，家居无忧</a:t>
            </a:r>
            <a:r>
              <a:rPr lang="zh-CN" altLang="en-US" sz="3200" b="1">
                <a:solidFill>
                  <a:srgbClr val="00B050"/>
                </a:solidFill>
                <a:latin typeface="微软雅黑" panose="020B0503020204020204" pitchFamily="34" charset="-122"/>
              </a:rPr>
              <a:t>。</a:t>
            </a:r>
            <a:endParaRPr lang="zh-CN" altLang="en-US" sz="3200" b="1">
              <a:solidFill>
                <a:srgbClr val="00B050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1301"/>
          <a:stretch>
            <a:fillRect/>
          </a:stretch>
        </p:blipFill>
        <p:spPr>
          <a:xfrm>
            <a:off x="1631950" y="2277110"/>
            <a:ext cx="2788285" cy="2698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11"/>
          <p:cNvSpPr txBox="1">
            <a:spLocks noChangeArrowheads="1"/>
          </p:cNvSpPr>
          <p:nvPr/>
        </p:nvSpPr>
        <p:spPr bwMode="auto">
          <a:xfrm>
            <a:off x="774065" y="405130"/>
            <a:ext cx="91313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任务一：结构防护墙</a:t>
            </a:r>
            <a:r>
              <a:rPr lang="en-US" altLang="zh-CN">
                <a:solidFill>
                  <a:srgbClr val="008080"/>
                </a:solidFill>
                <a:latin typeface="微软雅黑" panose="020B0503020204020204" pitchFamily="34" charset="-122"/>
              </a:rPr>
              <a:t>——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认识家庭电路的组成</a:t>
            </a:r>
            <a:endParaRPr lang="zh-CN" altLang="en-US" b="1">
              <a:solidFill>
                <a:srgbClr val="008080"/>
              </a:solidFill>
              <a:latin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51686" y="1053087"/>
            <a:ext cx="10466327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/>
              <a:t>1</a:t>
            </a:r>
            <a:r>
              <a:rPr lang="zh-CN" altLang="en-US"/>
              <a:t>、家庭电路主要由哪些部分组成？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7850" y="1701165"/>
            <a:ext cx="8243570" cy="5006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9750" y="1974215"/>
            <a:ext cx="4816475" cy="3876675"/>
          </a:xfrm>
          <a:prstGeom prst="rect">
            <a:avLst/>
          </a:prstGeom>
        </p:spPr>
      </p:pic>
      <p:sp>
        <p:nvSpPr>
          <p:cNvPr id="50" name="文本框 11"/>
          <p:cNvSpPr txBox="1">
            <a:spLocks noChangeArrowheads="1"/>
          </p:cNvSpPr>
          <p:nvPr/>
        </p:nvSpPr>
        <p:spPr bwMode="auto">
          <a:xfrm>
            <a:off x="774065" y="405130"/>
            <a:ext cx="91313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任务一：结构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  <a:sym typeface="+mn-ea"/>
              </a:rPr>
              <a:t>防护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墙</a:t>
            </a:r>
            <a:r>
              <a:rPr lang="en-US" altLang="zh-CN">
                <a:solidFill>
                  <a:srgbClr val="008080"/>
                </a:solidFill>
                <a:latin typeface="微软雅黑" panose="020B0503020204020204" pitchFamily="34" charset="-122"/>
              </a:rPr>
              <a:t>——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认识家庭电路的组成</a:t>
            </a:r>
            <a:endParaRPr lang="zh-CN" altLang="en-US" b="1">
              <a:solidFill>
                <a:srgbClr val="008080"/>
              </a:solidFill>
              <a:latin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51686" y="1053087"/>
            <a:ext cx="10466327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/>
              <a:t>1</a:t>
            </a:r>
            <a:r>
              <a:rPr lang="zh-CN" altLang="en-US"/>
              <a:t>、家庭电路主要由哪些部分组成？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703705" y="4869180"/>
            <a:ext cx="1405890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</a:rPr>
              <a:t>进户线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15" y="2132965"/>
            <a:ext cx="3446145" cy="25120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47850" y="2924810"/>
            <a:ext cx="2304415" cy="144018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439920" y="2204720"/>
            <a:ext cx="4595495" cy="11252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900420" y="4004945"/>
            <a:ext cx="1238885" cy="1341120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104380" y="6021070"/>
            <a:ext cx="1405890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0070C0"/>
                </a:solidFill>
              </a:rPr>
              <a:t>电能表</a:t>
            </a:r>
            <a:endParaRPr lang="zh-CN" altLang="en-US">
              <a:solidFill>
                <a:srgbClr val="0070C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015" y="3068955"/>
            <a:ext cx="3264535" cy="3134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ldLvl="0" animBg="1"/>
      <p:bldP spid="8" grpId="0" bldLvl="0" animBg="1"/>
      <p:bldP spid="10" grpId="0" bldLvl="0" animBg="1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570" y="1844675"/>
            <a:ext cx="5318760" cy="3970020"/>
          </a:xfrm>
          <a:prstGeom prst="rect">
            <a:avLst/>
          </a:prstGeom>
        </p:spPr>
      </p:pic>
      <p:sp>
        <p:nvSpPr>
          <p:cNvPr id="50" name="文本框 11"/>
          <p:cNvSpPr txBox="1">
            <a:spLocks noChangeArrowheads="1"/>
          </p:cNvSpPr>
          <p:nvPr/>
        </p:nvSpPr>
        <p:spPr bwMode="auto">
          <a:xfrm>
            <a:off x="774065" y="405130"/>
            <a:ext cx="91313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任务一：结构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  <a:sym typeface="+mn-ea"/>
              </a:rPr>
              <a:t>防护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墙</a:t>
            </a:r>
            <a:r>
              <a:rPr lang="en-US" altLang="zh-CN">
                <a:solidFill>
                  <a:srgbClr val="008080"/>
                </a:solidFill>
                <a:latin typeface="微软雅黑" panose="020B0503020204020204" pitchFamily="34" charset="-122"/>
              </a:rPr>
              <a:t>——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认识家庭电路的组成</a:t>
            </a:r>
            <a:endParaRPr lang="zh-CN" altLang="en-US" b="1">
              <a:solidFill>
                <a:srgbClr val="008080"/>
              </a:solidFill>
              <a:latin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51815" y="1052830"/>
            <a:ext cx="6102985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/>
              <a:t>1</a:t>
            </a:r>
            <a:r>
              <a:rPr lang="zh-CN" altLang="en-US"/>
              <a:t>、家庭电路主要由哪些部分组成？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51815" y="5869305"/>
            <a:ext cx="1384935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</a:rPr>
              <a:t>配电箱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 rot="21120000">
            <a:off x="1623060" y="4347845"/>
            <a:ext cx="626110" cy="60261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703705" y="6021070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ym typeface="+mn-ea"/>
              </a:rPr>
              <a:t>（内有总开关和支路开关）</a:t>
            </a:r>
            <a:endParaRPr lang="zh-CN" altLang="en-US"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311900" y="2853055"/>
            <a:ext cx="571373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/>
              <a:t>主要组成：</a:t>
            </a:r>
            <a:r>
              <a:rPr lang="zh-CN" altLang="en-US">
                <a:solidFill>
                  <a:srgbClr val="FF0000"/>
                </a:solidFill>
              </a:rPr>
              <a:t>进户</a:t>
            </a:r>
            <a:r>
              <a:rPr lang="zh-CN" altLang="en-US"/>
              <a:t>线(来自电网的电源线)、</a:t>
            </a:r>
            <a:r>
              <a:rPr lang="zh-CN" altLang="en-US">
                <a:solidFill>
                  <a:srgbClr val="FF0000"/>
                </a:solidFill>
              </a:rPr>
              <a:t>电能表</a:t>
            </a:r>
            <a:r>
              <a:rPr lang="zh-CN" altLang="en-US"/>
              <a:t>、</a:t>
            </a:r>
            <a:r>
              <a:rPr lang="zh-CN" altLang="en-US">
                <a:solidFill>
                  <a:srgbClr val="FF0000"/>
                </a:solidFill>
              </a:rPr>
              <a:t>配电箱</a:t>
            </a:r>
            <a:r>
              <a:rPr lang="zh-CN" altLang="en-US"/>
              <a:t>(内有总开关和支路开关)、</a:t>
            </a:r>
            <a:r>
              <a:rPr lang="zh-CN" altLang="en-US">
                <a:solidFill>
                  <a:srgbClr val="FF0000"/>
                </a:solidFill>
              </a:rPr>
              <a:t>插座</a:t>
            </a:r>
            <a:r>
              <a:rPr lang="zh-CN" altLang="en-US"/>
              <a:t>、</a:t>
            </a:r>
            <a:r>
              <a:rPr lang="zh-CN" altLang="en-US">
                <a:solidFill>
                  <a:srgbClr val="FF0000"/>
                </a:solidFill>
              </a:rPr>
              <a:t>用电器</a:t>
            </a:r>
            <a:r>
              <a:rPr lang="zh-CN" altLang="en-US"/>
              <a:t>等</a:t>
            </a:r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rot="21120000">
            <a:off x="1727200" y="3473450"/>
            <a:ext cx="3783965" cy="602615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 rot="21120000">
            <a:off x="2314575" y="4091305"/>
            <a:ext cx="3077210" cy="602615"/>
          </a:xfrm>
          <a:prstGeom prst="rect">
            <a:avLst/>
          </a:prstGeom>
          <a:noFill/>
          <a:ln w="381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7030A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11900" y="981075"/>
            <a:ext cx="5471795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/>
              <a:t>2</a:t>
            </a:r>
            <a:r>
              <a:rPr lang="zh-CN" altLang="en-US"/>
              <a:t>、各用电器是如何连接的？这种连接方式有何优势？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ldLvl="0" animBg="1"/>
      <p:bldP spid="7" grpId="0"/>
      <p:bldP spid="14" grpId="0"/>
      <p:bldP spid="15" grpId="0" bldLvl="0" animBg="1"/>
      <p:bldP spid="2" grpId="0" bldLvl="0" animBg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rcRect l="10247"/>
          <a:stretch>
            <a:fillRect/>
          </a:stretch>
        </p:blipFill>
        <p:spPr>
          <a:xfrm>
            <a:off x="6960235" y="1844675"/>
            <a:ext cx="5044440" cy="3133725"/>
          </a:xfrm>
          <a:prstGeom prst="rect">
            <a:avLst/>
          </a:prstGeom>
        </p:spPr>
      </p:pic>
      <p:sp>
        <p:nvSpPr>
          <p:cNvPr id="50" name="文本框 11"/>
          <p:cNvSpPr txBox="1">
            <a:spLocks noChangeArrowheads="1"/>
          </p:cNvSpPr>
          <p:nvPr/>
        </p:nvSpPr>
        <p:spPr bwMode="auto">
          <a:xfrm>
            <a:off x="774065" y="405130"/>
            <a:ext cx="91313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任务一：结构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  <a:sym typeface="+mn-ea"/>
              </a:rPr>
              <a:t>防护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墙</a:t>
            </a:r>
            <a:r>
              <a:rPr lang="en-US" altLang="zh-CN">
                <a:solidFill>
                  <a:srgbClr val="008080"/>
                </a:solidFill>
                <a:latin typeface="微软雅黑" panose="020B0503020204020204" pitchFamily="34" charset="-122"/>
              </a:rPr>
              <a:t>——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认识家庭电路的组成</a:t>
            </a:r>
            <a:endParaRPr lang="zh-CN" altLang="en-US" b="1">
              <a:solidFill>
                <a:srgbClr val="008080"/>
              </a:solidFill>
              <a:latin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51686" y="1053087"/>
            <a:ext cx="10466327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/>
              <a:t>对照简单电路</a:t>
            </a:r>
            <a:endParaRPr lang="zh-CN"/>
          </a:p>
        </p:txBody>
      </p:sp>
      <p:sp>
        <p:nvSpPr>
          <p:cNvPr id="5" name="文本框 4"/>
          <p:cNvSpPr txBox="1"/>
          <p:nvPr/>
        </p:nvSpPr>
        <p:spPr>
          <a:xfrm>
            <a:off x="10632440" y="6531610"/>
            <a:ext cx="1406525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600">
                <a:hlinkClick r:id="rId2"/>
              </a:rPr>
              <a:t>NB</a:t>
            </a:r>
            <a:r>
              <a:rPr lang="zh-CN" altLang="en-US" sz="1600">
                <a:hlinkClick r:id="rId2"/>
              </a:rPr>
              <a:t>物理实验</a:t>
            </a:r>
            <a:endParaRPr lang="zh-CN" altLang="en-US" sz="1600">
              <a:hlinkClick r:id="rId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6816090" y="2348865"/>
            <a:ext cx="4896485" cy="6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6888480" y="4725035"/>
            <a:ext cx="4824095" cy="635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6600190" y="155702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火线(</a:t>
            </a:r>
            <a:r>
              <a:rPr lang="en-US" altLang="zh-CN" sz="2800" b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sz="2800" b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en-US" sz="2800" b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800" b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71945" y="4756785"/>
            <a:ext cx="1559560" cy="508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 b="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零线</a:t>
            </a:r>
            <a:r>
              <a:rPr lang="en-US" altLang="zh-CN" sz="2800" b="0">
                <a:solidFill>
                  <a:srgbClr val="00B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(N)</a:t>
            </a:r>
            <a:endParaRPr lang="en-US" altLang="zh-CN" sz="2800" b="0">
              <a:solidFill>
                <a:srgbClr val="00B0F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 flipH="1">
            <a:off x="7734935" y="2348865"/>
            <a:ext cx="4445" cy="224536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7062470" y="3515360"/>
            <a:ext cx="797560" cy="3460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1800" b="0" u="none" spc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220 V</a:t>
            </a:r>
            <a:endParaRPr lang="en-US" sz="1800" b="0" u="none" spc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280" y="1915795"/>
            <a:ext cx="5620385" cy="296672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25" y="2061210"/>
            <a:ext cx="6036945" cy="3086100"/>
          </a:xfrm>
          <a:prstGeom prst="rect">
            <a:avLst/>
          </a:prstGeom>
        </p:spPr>
      </p:pic>
      <p:pic>
        <p:nvPicPr>
          <p:cNvPr id="26" name="图片 25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80" y="1340485"/>
            <a:ext cx="6122670" cy="5064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456045" y="2780665"/>
            <a:ext cx="1559560" cy="508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800" b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进户线</a:t>
            </a:r>
            <a:endParaRPr lang="en-US" altLang="zh-CN" sz="2800" b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进户线电路图优化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98170" y="1876425"/>
            <a:ext cx="5769610" cy="319976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6713855" y="2349500"/>
            <a:ext cx="412750" cy="2407285"/>
            <a:chOff x="10573" y="3700"/>
            <a:chExt cx="650" cy="3791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0803" y="3700"/>
              <a:ext cx="44" cy="181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10848" y="6081"/>
              <a:ext cx="0" cy="141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0573" y="5306"/>
              <a:ext cx="650" cy="80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2800" b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rPr>
                <a:t>~</a:t>
              </a:r>
              <a:endParaRPr lang="en-US" altLang="zh-CN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0776" y="5510"/>
              <a:ext cx="144" cy="1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0776" y="5960"/>
              <a:ext cx="144" cy="1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53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14" grpId="0"/>
      <p:bldP spid="13" grpId="1"/>
      <p:bldP spid="14" grpId="1"/>
      <p:bldP spid="19" grpId="0"/>
      <p:bldP spid="19" grpId="1"/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11"/>
          <p:cNvSpPr txBox="1">
            <a:spLocks noChangeArrowheads="1"/>
          </p:cNvSpPr>
          <p:nvPr/>
        </p:nvSpPr>
        <p:spPr bwMode="auto">
          <a:xfrm>
            <a:off x="774065" y="405130"/>
            <a:ext cx="91313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任务一：结构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  <a:sym typeface="+mn-ea"/>
              </a:rPr>
              <a:t>防护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墙</a:t>
            </a:r>
            <a:r>
              <a:rPr lang="en-US" altLang="zh-CN">
                <a:solidFill>
                  <a:srgbClr val="008080"/>
                </a:solidFill>
                <a:latin typeface="微软雅黑" panose="020B0503020204020204" pitchFamily="34" charset="-122"/>
              </a:rPr>
              <a:t>——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认识家庭电路的组成</a:t>
            </a:r>
            <a:endParaRPr lang="zh-CN" altLang="en-US" b="1">
              <a:solidFill>
                <a:srgbClr val="008080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7850" y="1701165"/>
            <a:ext cx="8243570" cy="500634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7601585" y="3861435"/>
            <a:ext cx="754380" cy="647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407670" y="1269365"/>
            <a:ext cx="4257675" cy="5184140"/>
            <a:chOff x="642" y="1999"/>
            <a:chExt cx="6705" cy="816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rcRect l="9351" t="3810" b="4972"/>
            <a:stretch>
              <a:fillRect/>
            </a:stretch>
          </p:blipFill>
          <p:spPr>
            <a:xfrm>
              <a:off x="755" y="1999"/>
              <a:ext cx="6592" cy="8164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" y="1999"/>
              <a:ext cx="1153" cy="94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632230" y="4808028"/>
            <a:ext cx="10097640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50000"/>
              </a:lnSpc>
            </a:pPr>
            <a:r>
              <a:rPr lang="zh-CN" altLang="en-US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信息快递：</a:t>
            </a:r>
            <a:r>
              <a:rPr lang="en-US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零线与大地相连，不带电</a:t>
            </a:r>
            <a:endParaRPr lang="en-US" sz="2800" b="0" u="none" spc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2496185" y="1953260"/>
            <a:ext cx="5010150" cy="0"/>
          </a:xfrm>
          <a:prstGeom prst="line">
            <a:avLst/>
          </a:prstGeom>
          <a:ln w="57150" cap="flat" cmpd="sng" algn="ctr">
            <a:solidFill>
              <a:srgbClr val="F65E5E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直接连接符 14"/>
          <p:cNvCxnSpPr/>
          <p:nvPr/>
        </p:nvCxnSpPr>
        <p:spPr>
          <a:xfrm>
            <a:off x="2515235" y="2620645"/>
            <a:ext cx="4981575" cy="0"/>
          </a:xfrm>
          <a:prstGeom prst="line">
            <a:avLst/>
          </a:prstGeom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文本框 16"/>
          <p:cNvSpPr txBox="1"/>
          <p:nvPr/>
        </p:nvSpPr>
        <p:spPr>
          <a:xfrm>
            <a:off x="7630160" y="1629410"/>
            <a:ext cx="1708785" cy="484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0" u="none" spc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火线（L</a:t>
            </a:r>
            <a:r>
              <a:rPr lang="en-US" sz="2800" b="0" u="none" spc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sz="2800" b="0" u="none" spc="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592060" y="2363470"/>
            <a:ext cx="1708785" cy="484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0" u="none" spc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零线（N）</a:t>
            </a:r>
            <a:endParaRPr lang="en-US" sz="2800" b="0" u="none" spc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630160" y="3163570"/>
            <a:ext cx="324802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zh-CN" altLang="en-US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地线</a:t>
            </a:r>
            <a:r>
              <a:rPr lang="en-US" sz="2800" b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（E）</a:t>
            </a:r>
            <a:endParaRPr lang="zh-CN" altLang="en-US" sz="2800" b="0" u="none" spc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/>
          <p:cNvPicPr/>
          <p:nvPr/>
        </p:nvPicPr>
        <p:blipFill>
          <a:blip r:embed="rId1"/>
          <a:stretch>
            <a:fillRect/>
          </a:stretch>
        </p:blipFill>
        <p:spPr>
          <a:xfrm>
            <a:off x="2681605" y="1953260"/>
            <a:ext cx="81915" cy="66738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2830195" y="2094865"/>
            <a:ext cx="1038225" cy="4895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220 V</a:t>
            </a:r>
            <a:endParaRPr lang="en-US" sz="2800" b="0" u="none" spc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/>
          <p:cNvPicPr/>
          <p:nvPr/>
        </p:nvPicPr>
        <p:blipFill>
          <a:blip r:embed="rId1"/>
          <a:stretch>
            <a:fillRect/>
          </a:stretch>
        </p:blipFill>
        <p:spPr>
          <a:xfrm>
            <a:off x="4026535" y="1939290"/>
            <a:ext cx="109855" cy="141986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957830" y="2736215"/>
            <a:ext cx="1049655" cy="4895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220 V</a:t>
            </a:r>
            <a:endParaRPr lang="en-US" sz="2800" b="0" u="none" spc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4" name="图片 23"/>
          <p:cNvPicPr/>
          <p:nvPr/>
        </p:nvPicPr>
        <p:blipFill>
          <a:blip r:embed="rId1"/>
          <a:stretch>
            <a:fillRect/>
          </a:stretch>
        </p:blipFill>
        <p:spPr>
          <a:xfrm>
            <a:off x="4972685" y="2620645"/>
            <a:ext cx="76200" cy="73342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270500" y="2755900"/>
            <a:ext cx="615315" cy="4895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0" u="none" spc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 V</a:t>
            </a:r>
            <a:endParaRPr lang="en-US" sz="2800" b="0" u="none" spc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0" name="文本框 11"/>
          <p:cNvSpPr txBox="1">
            <a:spLocks noChangeArrowheads="1"/>
          </p:cNvSpPr>
          <p:nvPr/>
        </p:nvSpPr>
        <p:spPr bwMode="auto">
          <a:xfrm>
            <a:off x="774065" y="405130"/>
            <a:ext cx="91313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任务一：结构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  <a:sym typeface="+mn-ea"/>
              </a:rPr>
              <a:t>防护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墙</a:t>
            </a:r>
            <a:r>
              <a:rPr lang="en-US" altLang="zh-CN">
                <a:solidFill>
                  <a:srgbClr val="008080"/>
                </a:solidFill>
                <a:latin typeface="微软雅黑" panose="020B0503020204020204" pitchFamily="34" charset="-122"/>
              </a:rPr>
              <a:t>——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认识家庭电路的组成</a:t>
            </a:r>
            <a:endParaRPr lang="zh-CN" altLang="en-US" b="1">
              <a:solidFill>
                <a:srgbClr val="008080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515235" y="3357245"/>
            <a:ext cx="5236845" cy="619125"/>
            <a:chOff x="3961" y="5287"/>
            <a:chExt cx="8247" cy="975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3961" y="5324"/>
              <a:ext cx="7890" cy="0"/>
            </a:xfrm>
            <a:prstGeom prst="line">
              <a:avLst/>
            </a:prstGeom>
            <a:ln w="57150" cap="flat" cmpd="sng" algn="ctr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" name="直接连接符 3"/>
            <p:cNvCxnSpPr/>
            <p:nvPr/>
          </p:nvCxnSpPr>
          <p:spPr>
            <a:xfrm>
              <a:off x="11868" y="5287"/>
              <a:ext cx="0" cy="567"/>
            </a:xfrm>
            <a:prstGeom prst="line">
              <a:avLst/>
            </a:prstGeom>
            <a:ln w="57150" cap="flat" cmpd="sng" algn="ctr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" name="直接连接符 4"/>
            <p:cNvCxnSpPr/>
            <p:nvPr/>
          </p:nvCxnSpPr>
          <p:spPr>
            <a:xfrm>
              <a:off x="11528" y="5898"/>
              <a:ext cx="680" cy="0"/>
            </a:xfrm>
            <a:prstGeom prst="line">
              <a:avLst/>
            </a:prstGeom>
            <a:ln w="57150" cap="flat" cmpd="sng" algn="ctr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" name="直接连接符 5"/>
            <p:cNvCxnSpPr/>
            <p:nvPr/>
          </p:nvCxnSpPr>
          <p:spPr>
            <a:xfrm>
              <a:off x="11641" y="6080"/>
              <a:ext cx="454" cy="0"/>
            </a:xfrm>
            <a:prstGeom prst="line">
              <a:avLst/>
            </a:prstGeom>
            <a:ln w="57150" cap="flat" cmpd="sng" algn="ctr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" name="直接连接符 6"/>
            <p:cNvCxnSpPr/>
            <p:nvPr/>
          </p:nvCxnSpPr>
          <p:spPr>
            <a:xfrm>
              <a:off x="11754" y="6262"/>
              <a:ext cx="227" cy="0"/>
            </a:xfrm>
            <a:prstGeom prst="line">
              <a:avLst/>
            </a:prstGeom>
            <a:ln w="57150" cap="flat" cmpd="sng" algn="ctr">
              <a:solidFill>
                <a:schemeClr val="tx1">
                  <a:alpha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3" grpId="0"/>
      <p:bldP spid="2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11"/>
          <p:cNvSpPr txBox="1">
            <a:spLocks noChangeArrowheads="1"/>
          </p:cNvSpPr>
          <p:nvPr/>
        </p:nvSpPr>
        <p:spPr bwMode="auto">
          <a:xfrm>
            <a:off x="774065" y="405130"/>
            <a:ext cx="91313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任务一：结构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  <a:sym typeface="+mn-ea"/>
              </a:rPr>
              <a:t>防护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墙</a:t>
            </a:r>
            <a:r>
              <a:rPr lang="en-US" altLang="zh-CN">
                <a:solidFill>
                  <a:srgbClr val="008080"/>
                </a:solidFill>
                <a:latin typeface="微软雅黑" panose="020B0503020204020204" pitchFamily="34" charset="-122"/>
              </a:rPr>
              <a:t>——</a:t>
            </a:r>
            <a:r>
              <a:rPr lang="zh-CN" altLang="en-US">
                <a:solidFill>
                  <a:srgbClr val="008080"/>
                </a:solidFill>
                <a:latin typeface="微软雅黑" panose="020B0503020204020204" pitchFamily="34" charset="-122"/>
              </a:rPr>
              <a:t>认识家庭电路的组成</a:t>
            </a:r>
            <a:endParaRPr lang="zh-CN" altLang="en-US" b="1">
              <a:solidFill>
                <a:srgbClr val="008080"/>
              </a:solidFill>
              <a:latin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7035" y="981075"/>
            <a:ext cx="12072620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/>
              <a:t>3</a:t>
            </a:r>
            <a:r>
              <a:rPr lang="zh-CN" altLang="en-US"/>
              <a:t>、各用电器（灯）和它的开关是如何连接的？还有哪些开关控制它呢？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7850" y="1701165"/>
            <a:ext cx="8243570" cy="500634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6959600" y="5157470"/>
            <a:ext cx="1088390" cy="93218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4871720" y="2997200"/>
            <a:ext cx="883920" cy="66548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951855" y="3644900"/>
            <a:ext cx="529590" cy="55372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185" y="2026920"/>
            <a:ext cx="4143375" cy="3093085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796290" y="3552825"/>
            <a:ext cx="449897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50000"/>
              </a:lnSpc>
            </a:pPr>
            <a:r>
              <a:rPr lang="zh-CN" sz="2800" u="none" spc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开关必须安装在火线上</a:t>
            </a:r>
            <a:endParaRPr lang="zh-CN" sz="2800" u="none" spc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21" grpId="0"/>
      <p:bldP spid="21" grpId="1"/>
      <p:bldP spid="49" grpId="0"/>
      <p:bldP spid="49" grpId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0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11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12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13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14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15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16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17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18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19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0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21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22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23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24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25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26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27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28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29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3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30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31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32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33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34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35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36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37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38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39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4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40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41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42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43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44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45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46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47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48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49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5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50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51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52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53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54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55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56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5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5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59.xml><?xml version="1.0" encoding="utf-8"?>
<p:tagLst xmlns:p="http://schemas.openxmlformats.org/presentationml/2006/main">
  <p:tag name="KSO_WM_DOC_GUID" val="{6389dc9f-0283-4172-ab71-100dd735fbd5}"/>
</p:tagLst>
</file>

<file path=ppt/tags/tag6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7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8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ags/tag9.xml><?xml version="1.0" encoding="utf-8"?>
<p:tagLst xmlns:p="http://schemas.openxmlformats.org/presentationml/2006/main">
  <p:tag name="KSO_WM_DIAGRAM_VIRTUALLY_FRAME" val="{&quot;height&quot;:216,&quot;left&quot;:122.8,&quot;top&quot;:174,&quot;width&quot;:720.5}"/>
</p:tagLst>
</file>

<file path=ppt/theme/theme1.xml><?xml version="1.0" encoding="utf-8"?>
<a:theme xmlns:a="http://schemas.openxmlformats.org/drawingml/2006/main" name="默认设计模板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1707</Words>
  <Application>WPS 演示</Application>
  <PresentationFormat>宽屏</PresentationFormat>
  <Paragraphs>196</Paragraphs>
  <Slides>24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Calibri Light</vt:lpstr>
      <vt:lpstr>黑体</vt:lpstr>
      <vt:lpstr>华文楷体</vt:lpstr>
      <vt:lpstr>Calibri</vt:lpstr>
      <vt:lpstr>Times New Roman</vt:lpstr>
      <vt:lpstr>Arial Unicode MS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画一画：请用笔画线表示导线，将它们安全接入电路。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好滴翔仔。</cp:lastModifiedBy>
  <cp:revision>782</cp:revision>
  <dcterms:created xsi:type="dcterms:W3CDTF">2005-08-16T23:59:00Z</dcterms:created>
  <dcterms:modified xsi:type="dcterms:W3CDTF">2025-12-24T14:33:37Z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KSOTemplateUUID">
    <vt:lpwstr>v1.0_mb_tJ6t61+2r615MBEmBgPB7Q==</vt:lpwstr>
  </property>
  <property fmtid="{D5CDD505-2E9C-101B-9397-08002B2CF9AE}" pid="4" name="ICV">
    <vt:lpwstr>479A7F27F170414DA5946ACABA1662D8_11</vt:lpwstr>
  </property>
</Properties>
</file>