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handoutMasterIdLst>
    <p:handoutMasterId r:id="rId19"/>
  </p:handoutMasterIdLst>
  <p:sldIdLst>
    <p:sldId id="297" r:id="rId3"/>
    <p:sldId id="319" r:id="rId4"/>
    <p:sldId id="448" r:id="rId5"/>
    <p:sldId id="390" r:id="rId6"/>
    <p:sldId id="345" r:id="rId7"/>
    <p:sldId id="463" r:id="rId8"/>
    <p:sldId id="381" r:id="rId9"/>
    <p:sldId id="461" r:id="rId10"/>
    <p:sldId id="416" r:id="rId11"/>
    <p:sldId id="332" r:id="rId12"/>
    <p:sldId id="327" r:id="rId14"/>
    <p:sldId id="401" r:id="rId15"/>
    <p:sldId id="456" r:id="rId16"/>
    <p:sldId id="459" r:id="rId17"/>
    <p:sldId id="311" r:id="rId18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2" userDrawn="1">
          <p15:clr>
            <a:srgbClr val="A4A3A4"/>
          </p15:clr>
        </p15:guide>
        <p15:guide id="2" pos="370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ny" initials="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7600"/>
    <a:srgbClr val="D57F68"/>
    <a:srgbClr val="C9151E"/>
    <a:srgbClr val="C3916E"/>
    <a:srgbClr val="793409"/>
    <a:srgbClr val="BF8351"/>
    <a:srgbClr val="CBA7A4"/>
    <a:srgbClr val="A0440C"/>
    <a:srgbClr val="A97974"/>
    <a:srgbClr val="FFD8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5394" autoAdjust="0"/>
  </p:normalViewPr>
  <p:slideViewPr>
    <p:cSldViewPr snapToGrid="0" showGuides="1">
      <p:cViewPr varScale="1">
        <p:scale>
          <a:sx n="113" d="100"/>
          <a:sy n="113" d="100"/>
        </p:scale>
        <p:origin x="-396" y="-108"/>
      </p:cViewPr>
      <p:guideLst>
        <p:guide orient="horz" pos="812"/>
        <p:guide pos="370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4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1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B9ABA-14F0-474D-B9B7-BB98823E72A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AFE5-AEBA-416E-81DA-61E3BBC8CE9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0AFE5-AEBA-416E-81DA-61E3BBC8CE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0AFE5-AEBA-416E-81DA-61E3BBC8CE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51311-CB17-496F-A2E4-40212DB7FA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5A2E4-DDAA-48A1-85B5-735217CD0DD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image37.wdp"/><Relationship Id="rId4" Type="http://schemas.openxmlformats.org/officeDocument/2006/relationships/image" Target="../media/image36.png"/><Relationship Id="rId3" Type="http://schemas.microsoft.com/office/2007/relationships/hdphoto" Target="../media/image35.wdp"/><Relationship Id="rId2" Type="http://schemas.openxmlformats.org/officeDocument/2006/relationships/image" Target="../media/image34.pn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6" Type="http://schemas.microsoft.com/office/2007/relationships/media" Target="../media/media5.mp4"/><Relationship Id="rId5" Type="http://schemas.openxmlformats.org/officeDocument/2006/relationships/video" Target="../media/media5.mp4"/><Relationship Id="rId4" Type="http://schemas.openxmlformats.org/officeDocument/2006/relationships/image" Target="../media/image39.png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1.png"/><Relationship Id="rId2" Type="http://schemas.microsoft.com/office/2007/relationships/media" Target="../media/media6.mp4"/><Relationship Id="rId1" Type="http://schemas.openxmlformats.org/officeDocument/2006/relationships/video" Target="../media/media6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media" Target="../media/media2.mp4"/><Relationship Id="rId4" Type="http://schemas.openxmlformats.org/officeDocument/2006/relationships/video" Target="../media/media2.mp4"/><Relationship Id="rId3" Type="http://schemas.openxmlformats.org/officeDocument/2006/relationships/image" Target="../media/image21.png"/><Relationship Id="rId2" Type="http://schemas.microsoft.com/office/2007/relationships/hdphoto" Target="../media/image27.wdp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529205" y="1496060"/>
            <a:ext cx="1672590" cy="1672590"/>
          </a:xfrm>
          <a:prstGeom prst="rect">
            <a:avLst/>
          </a:prstGeom>
        </p:spPr>
      </p:pic>
      <p:pic>
        <p:nvPicPr>
          <p:cNvPr id="10" name="图片 9" descr="D:\设计\2024\科学课件模板\一年级上1.png一年级上1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1824355" y="1044575"/>
            <a:ext cx="8409305" cy="3175635"/>
          </a:xfrm>
          <a:prstGeom prst="rect">
            <a:avLst/>
          </a:prstGeom>
        </p:spPr>
      </p:pic>
      <p:pic>
        <p:nvPicPr>
          <p:cNvPr id="6" name="图片 5" descr="未标题-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65" y="434658"/>
            <a:ext cx="472440" cy="71310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877014" y="2966357"/>
            <a:ext cx="8168731" cy="1198880"/>
          </a:xfrm>
          <a:prstGeom prst="rect">
            <a:avLst/>
          </a:prstGeom>
          <a:noFill/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D87600"/>
                </a:solidFill>
                <a:effectLst>
                  <a:outerShdw blurRad="50800" dist="38100" dir="2700000" algn="tl" rotWithShape="0">
                    <a:srgbClr val="BF8351">
                      <a:alpha val="5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15 </a:t>
            </a:r>
            <a:r>
              <a:rPr lang="zh-CN" altLang="en-US" sz="7200" b="1" dirty="0">
                <a:solidFill>
                  <a:srgbClr val="D87600"/>
                </a:solidFill>
                <a:effectLst>
                  <a:outerShdw blurRad="50800" dist="38100" dir="2700000" algn="tl" rotWithShape="0">
                    <a:srgbClr val="BF8351">
                      <a:alpha val="5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热气球</a:t>
            </a:r>
            <a:endParaRPr lang="zh-CN" altLang="en-US" sz="7200" b="1" dirty="0">
              <a:solidFill>
                <a:srgbClr val="D87600"/>
              </a:solidFill>
              <a:effectLst>
                <a:outerShdw blurRad="50800" dist="38100" dir="2700000" algn="tl" rotWithShape="0">
                  <a:srgbClr val="BF8351">
                    <a:alpha val="5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662805" y="1604010"/>
            <a:ext cx="259715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D8760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三年级上册</a:t>
            </a:r>
            <a:r>
              <a:rPr lang="en-US" altLang="zh-CN" sz="3200" b="1" dirty="0">
                <a:solidFill>
                  <a:srgbClr val="D8760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 </a:t>
            </a:r>
            <a:endParaRPr lang="en-US" altLang="zh-CN" sz="3200" b="1" dirty="0">
              <a:solidFill>
                <a:srgbClr val="D87600"/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3200" b="1" dirty="0">
                <a:solidFill>
                  <a:srgbClr val="D8760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四单元</a:t>
            </a:r>
            <a:endParaRPr lang="zh-CN" altLang="en-US" sz="3200" b="1" dirty="0">
              <a:solidFill>
                <a:srgbClr val="D87600"/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769350" y="434658"/>
            <a:ext cx="289306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2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科学教师教学用书</a:t>
            </a:r>
            <a:endParaRPr lang="zh-CN" altLang="en-US" sz="2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dist"/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配套教学课件</a:t>
            </a:r>
            <a:endParaRPr lang="zh-CN" altLang="en-US" sz="2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V="1">
            <a:off x="3537585" y="5185410"/>
            <a:ext cx="4982845" cy="11430"/>
          </a:xfrm>
          <a:prstGeom prst="line">
            <a:avLst/>
          </a:prstGeom>
          <a:ln w="38100">
            <a:solidFill>
              <a:srgbClr val="C391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3577829" y="4665980"/>
            <a:ext cx="5122941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江苏省</a:t>
            </a: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南京市白马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中心小学  汪志平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V="1">
            <a:off x="1334770" y="4220845"/>
            <a:ext cx="2317115" cy="6985"/>
          </a:xfrm>
          <a:prstGeom prst="line">
            <a:avLst/>
          </a:prstGeom>
          <a:ln w="38100">
            <a:solidFill>
              <a:srgbClr val="C391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V="1">
            <a:off x="6254750" y="4214495"/>
            <a:ext cx="4593590" cy="13335"/>
          </a:xfrm>
          <a:prstGeom prst="line">
            <a:avLst/>
          </a:prstGeom>
          <a:ln w="38100">
            <a:solidFill>
              <a:srgbClr val="C391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V="1">
            <a:off x="4032250" y="4222750"/>
            <a:ext cx="1635760" cy="5080"/>
          </a:xfrm>
          <a:prstGeom prst="line">
            <a:avLst/>
          </a:prstGeom>
          <a:ln w="38100">
            <a:solidFill>
              <a:srgbClr val="C391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2224405" y="1104900"/>
            <a:ext cx="7513320" cy="1330325"/>
            <a:chOff x="3503" y="1762"/>
            <a:chExt cx="11832" cy="2095"/>
          </a:xfrm>
        </p:grpSpPr>
        <p:pic>
          <p:nvPicPr>
            <p:cNvPr id="9" name="图片 8" descr="01"/>
            <p:cNvPicPr>
              <a:picLocks noChangeAspect="1"/>
            </p:cNvPicPr>
            <p:nvPr/>
          </p:nvPicPr>
          <p:blipFill>
            <a:blip r:embed="rId5" cstate="screen">
              <a:alphaModFix amt="35000"/>
            </a:blip>
            <a:stretch>
              <a:fillRect/>
            </a:stretch>
          </p:blipFill>
          <p:spPr>
            <a:xfrm>
              <a:off x="12673" y="1977"/>
              <a:ext cx="445" cy="697"/>
            </a:xfrm>
            <a:prstGeom prst="rect">
              <a:avLst/>
            </a:prstGeom>
          </p:spPr>
        </p:pic>
        <p:pic>
          <p:nvPicPr>
            <p:cNvPr id="11" name="图片 10" descr="02"/>
            <p:cNvPicPr>
              <a:picLocks noChangeAspect="1"/>
            </p:cNvPicPr>
            <p:nvPr/>
          </p:nvPicPr>
          <p:blipFill>
            <a:blip r:embed="rId6" cstate="screen">
              <a:alphaModFix amt="35000"/>
            </a:blip>
            <a:stretch>
              <a:fillRect/>
            </a:stretch>
          </p:blipFill>
          <p:spPr>
            <a:xfrm>
              <a:off x="6254" y="1762"/>
              <a:ext cx="364" cy="349"/>
            </a:xfrm>
            <a:prstGeom prst="rect">
              <a:avLst/>
            </a:prstGeom>
          </p:spPr>
        </p:pic>
        <p:pic>
          <p:nvPicPr>
            <p:cNvPr id="12" name="图片 11" descr="03"/>
            <p:cNvPicPr>
              <a:picLocks noChangeAspect="1"/>
            </p:cNvPicPr>
            <p:nvPr/>
          </p:nvPicPr>
          <p:blipFill>
            <a:blip r:embed="rId7" cstate="screen">
              <a:alphaModFix amt="35000"/>
            </a:blip>
            <a:stretch>
              <a:fillRect/>
            </a:stretch>
          </p:blipFill>
          <p:spPr>
            <a:xfrm>
              <a:off x="3503" y="3512"/>
              <a:ext cx="345" cy="345"/>
            </a:xfrm>
            <a:prstGeom prst="rect">
              <a:avLst/>
            </a:prstGeom>
          </p:spPr>
        </p:pic>
        <p:pic>
          <p:nvPicPr>
            <p:cNvPr id="16" name="图片 15" descr="04"/>
            <p:cNvPicPr>
              <a:picLocks noChangeAspect="1"/>
            </p:cNvPicPr>
            <p:nvPr/>
          </p:nvPicPr>
          <p:blipFill>
            <a:blip r:embed="rId8" cstate="screen">
              <a:alphaModFix amt="35000"/>
            </a:blip>
            <a:stretch>
              <a:fillRect/>
            </a:stretch>
          </p:blipFill>
          <p:spPr>
            <a:xfrm>
              <a:off x="14689" y="2918"/>
              <a:ext cx="646" cy="437"/>
            </a:xfrm>
            <a:prstGeom prst="rect">
              <a:avLst/>
            </a:prstGeom>
          </p:spPr>
        </p:pic>
        <p:pic>
          <p:nvPicPr>
            <p:cNvPr id="17" name="图片 16" descr="02"/>
            <p:cNvPicPr>
              <a:picLocks noChangeAspect="1"/>
            </p:cNvPicPr>
            <p:nvPr/>
          </p:nvPicPr>
          <p:blipFill>
            <a:blip r:embed="rId9" cstate="screen">
              <a:alphaModFix amt="35000"/>
            </a:blip>
            <a:stretch>
              <a:fillRect/>
            </a:stretch>
          </p:blipFill>
          <p:spPr>
            <a:xfrm>
              <a:off x="13594" y="2794"/>
              <a:ext cx="216" cy="207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8670336" y="3240995"/>
            <a:ext cx="2826202" cy="31712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855210" y="2640330"/>
            <a:ext cx="50158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2259965" y="1093470"/>
            <a:ext cx="8839200" cy="757555"/>
            <a:chOff x="3559" y="1722"/>
            <a:chExt cx="13920" cy="1193"/>
          </a:xfrm>
        </p:grpSpPr>
        <p:sp>
          <p:nvSpPr>
            <p:cNvPr id="9" name="矩形 8"/>
            <p:cNvSpPr/>
            <p:nvPr/>
          </p:nvSpPr>
          <p:spPr>
            <a:xfrm>
              <a:off x="3628" y="2248"/>
              <a:ext cx="12400" cy="6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  <a:buClr>
                  <a:schemeClr val="tx1"/>
                </a:buClr>
                <a:buSzPct val="90000"/>
              </a:pPr>
              <a:endParaRPr lang="en-US" altLang="zh-CN" sz="2400" spc="200" dirty="0">
                <a:solidFill>
                  <a:schemeClr val="tx1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559" y="1722"/>
              <a:ext cx="13920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endPara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623061" y="1205863"/>
            <a:ext cx="7170419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热气球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是如何安全下降的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?</a:t>
            </a:r>
            <a:endParaRPr lang="en-US" altLang="zh-CN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5" name="图片 4" descr="E:\新国标教材\3上来稿\图片\4\微信图片_20250331091632.jpg微信图片_2025033109163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532380" y="1727835"/>
            <a:ext cx="7127875" cy="4754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158240" y="31470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1410969" y="277200"/>
            <a:ext cx="4930563" cy="550190"/>
            <a:chOff x="1410970" y="287655"/>
            <a:chExt cx="3289736" cy="550190"/>
          </a:xfrm>
        </p:grpSpPr>
        <p:pic>
          <p:nvPicPr>
            <p:cNvPr id="12" name="图片 11" descr="一年级上2"/>
            <p:cNvPicPr>
              <a:picLocks noChangeAspect="1"/>
            </p:cNvPicPr>
            <p:nvPr/>
          </p:nvPicPr>
          <p:blipFill>
            <a:blip r:embed="rId1" cstate="screen"/>
            <a:srcRect/>
            <a:stretch>
              <a:fillRect/>
            </a:stretch>
          </p:blipFill>
          <p:spPr>
            <a:xfrm>
              <a:off x="1410970" y="287655"/>
              <a:ext cx="3165457" cy="549910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1682124" y="315875"/>
              <a:ext cx="3018582" cy="52197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  <a:cs typeface="楷体" panose="02010609060101010101" charset="-122"/>
                  <a:sym typeface="+mn-ea"/>
                </a:rPr>
                <a:t>模块二：热气球下降的原因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100000" l="5234" r="100000">
                        <a14:foregroundMark x1="15978" y1="12969" x2="15978" y2="12969"/>
                        <a14:foregroundMark x1="87603" y1="13311" x2="87603" y2="13311"/>
                        <a14:foregroundMark x1="92837" y1="12969" x2="92837" y2="12969"/>
                        <a14:foregroundMark x1="88430" y1="44710" x2="88430" y2="44710"/>
                        <a14:foregroundMark x1="91460" y1="51536" x2="91460" y2="51536"/>
                        <a14:foregroundMark x1="91185" y1="46075" x2="91185" y2="46075"/>
                        <a14:foregroundMark x1="58127" y1="56314" x2="58127" y2="56314"/>
                        <a14:foregroundMark x1="45455" y1="55631" x2="45455" y2="55631"/>
                        <a14:foregroundMark x1="41598" y1="55973" x2="41598" y2="55973"/>
                        <a14:foregroundMark x1="53168" y1="54608" x2="53168" y2="54608"/>
                        <a14:foregroundMark x1="15978" y1="87372" x2="15978" y2="87372"/>
                        <a14:foregroundMark x1="8815" y1="87372" x2="8815" y2="87372"/>
                        <a14:foregroundMark x1="10193" y1="87031" x2="10193" y2="87031"/>
                        <a14:foregroundMark x1="11019" y1="91809" x2="90909" y2="93857"/>
                        <a14:foregroundMark x1="93388" y1="87031" x2="93388" y2="87031"/>
                        <a14:foregroundMark x1="87603" y1="45051" x2="87603" y2="45051"/>
                        <a14:foregroundMark x1="86226" y1="48464" x2="88981" y2="61433"/>
                        <a14:foregroundMark x1="89256" y1="52560" x2="90909" y2="44369"/>
                        <a14:foregroundMark x1="89807" y1="44369" x2="84848" y2="44027"/>
                        <a14:foregroundMark x1="86501" y1="42662" x2="91185" y2="43345"/>
                        <a14:foregroundMark x1="52342" y1="56314" x2="52342" y2="56314"/>
                        <a14:foregroundMark x1="92011" y1="10922" x2="92011" y2="10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2098675"/>
            <a:ext cx="4672965" cy="3781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4" b="100000" l="518" r="91969">
                        <a14:foregroundMark x1="3886" y1="92606" x2="86528" y2="91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532" y="2213040"/>
            <a:ext cx="4834467" cy="3556965"/>
          </a:xfrm>
          <a:prstGeom prst="rect">
            <a:avLst/>
          </a:prstGeom>
        </p:spPr>
      </p:pic>
      <p:pic>
        <p:nvPicPr>
          <p:cNvPr id="2" name="图片 1" descr="A图标探索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47674" y="927100"/>
            <a:ext cx="756000" cy="660185"/>
          </a:xfrm>
          <a:prstGeom prst="rect">
            <a:avLst/>
          </a:prstGeom>
          <a:effectLst>
            <a:outerShdw blurRad="127000" dist="1143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1595120" y="1308100"/>
            <a:ext cx="3762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热瓶在上，冷瓶在下。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97650" y="1386205"/>
            <a:ext cx="3762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冷瓶在上，热瓶在下。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731645" y="1063837"/>
            <a:ext cx="7823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实验：冷空气和热空气流动的规律。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148570" y="3575050"/>
            <a:ext cx="15208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冷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瓶在上</a:t>
            </a: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热瓶在</a:t>
            </a:r>
            <a:r>
              <a:rPr lang="zh-CN" altLang="en-US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下</a:t>
            </a: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2775" y="3575050"/>
            <a:ext cx="14585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热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瓶在上</a:t>
            </a: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冷瓶在</a:t>
            </a:r>
            <a:r>
              <a:rPr lang="zh-CN" altLang="en-US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下</a:t>
            </a: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051487" y="993265"/>
            <a:ext cx="756000" cy="664364"/>
          </a:xfrm>
          <a:prstGeom prst="rect">
            <a:avLst/>
          </a:prstGeom>
          <a:effectLst>
            <a:outerShdw blurRad="127000" dist="1143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2" name="热瓶在上冷瓶在下1审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4555" y="1657350"/>
            <a:ext cx="3186430" cy="4730115"/>
          </a:xfrm>
          <a:prstGeom prst="rect">
            <a:avLst/>
          </a:prstGeom>
        </p:spPr>
      </p:pic>
      <p:pic>
        <p:nvPicPr>
          <p:cNvPr id="8" name="热瓶在下冷瓶在上1审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78930" y="1657350"/>
            <a:ext cx="3178810" cy="4664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-3热气球降落_batch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830070" y="1727835"/>
            <a:ext cx="8531225" cy="47986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23061" y="1205863"/>
            <a:ext cx="7170419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热气球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是如何安全下降的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?</a:t>
            </a:r>
            <a:endParaRPr lang="en-US" altLang="zh-CN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190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21600000">
            <a:off x="802944" y="1056005"/>
            <a:ext cx="756000" cy="659782"/>
          </a:xfrm>
          <a:prstGeom prst="rect">
            <a:avLst/>
          </a:prstGeom>
          <a:effectLst>
            <a:outerShdw blurRad="127000" dist="1143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1558945" y="1124285"/>
            <a:ext cx="10285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华文楷体" panose="02010600040101010101" charset="-122"/>
              </a:rPr>
              <a:t>挑战：请改造你的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华文楷体" panose="02010600040101010101" charset="-122"/>
              </a:rPr>
              <a:t>“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华文楷体" panose="02010600040101010101" charset="-122"/>
              </a:rPr>
              <a:t>热气球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华文楷体" panose="02010600040101010101" charset="-122"/>
              </a:rPr>
              <a:t>”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华文楷体" panose="02010600040101010101" charset="-122"/>
              </a:rPr>
              <a:t>，让</a:t>
            </a:r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  <a:cs typeface="华文楷体" panose="02010600040101010101" charset="-122"/>
              </a:rPr>
              <a:t>它滞空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华文楷体" panose="02010600040101010101" charset="-122"/>
              </a:rPr>
              <a:t>时间长</a:t>
            </a:r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  <a:cs typeface="华文楷体" panose="02010600040101010101" charset="-122"/>
              </a:rPr>
              <a:t>且能平稳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华文楷体" panose="02010600040101010101" charset="-122"/>
              </a:rPr>
              <a:t>下降。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  <a:cs typeface="华文楷体" panose="0201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692400" y="1864995"/>
            <a:ext cx="7312660" cy="4771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未标题-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65" y="434658"/>
            <a:ext cx="472440" cy="7131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728" y="4259969"/>
            <a:ext cx="2016328" cy="228942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71" y="927100"/>
            <a:ext cx="2388967" cy="2466975"/>
          </a:xfrm>
          <a:prstGeom prst="rect">
            <a:avLst/>
          </a:prstGeom>
        </p:spPr>
      </p:pic>
      <p:sp>
        <p:nvSpPr>
          <p:cNvPr id="9" name="文本框 1"/>
          <p:cNvSpPr txBox="1"/>
          <p:nvPr/>
        </p:nvSpPr>
        <p:spPr>
          <a:xfrm>
            <a:off x="5050155" y="2829560"/>
            <a:ext cx="20910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7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谢谢！</a:t>
            </a:r>
            <a:endParaRPr lang="zh-CN" altLang="en-US" sz="7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211696" y="1049374"/>
            <a:ext cx="8460961" cy="1014818"/>
            <a:chOff x="3507" y="2024"/>
            <a:chExt cx="13881" cy="1636"/>
          </a:xfrm>
        </p:grpSpPr>
        <p:sp>
          <p:nvSpPr>
            <p:cNvPr id="18" name="矩形 17"/>
            <p:cNvSpPr/>
            <p:nvPr/>
          </p:nvSpPr>
          <p:spPr>
            <a:xfrm>
              <a:off x="3507" y="2302"/>
              <a:ext cx="13595" cy="8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lnSpc>
                  <a:spcPct val="90000"/>
                </a:lnSpc>
              </a:pPr>
              <a:endParaRPr lang="zh-CN" sz="3200" b="1" kern="100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FillTx/>
                <a:latin typeface="方正公文黑体" panose="02000500000000000000" charset="-122"/>
                <a:ea typeface="方正公文黑体" panose="02000500000000000000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948" y="2024"/>
              <a:ext cx="13440" cy="163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0" lvl="1"/>
              <a:r>
                <a:rPr lang="zh-CN" sz="2800" b="1" kern="100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宋体" panose="02010600030101010101" pitchFamily="2" charset="-122"/>
                  <a:sym typeface="+mn-ea"/>
                </a:rPr>
                <a:t>热气球主要由哪几部分组成？</a:t>
              </a:r>
              <a:endParaRPr lang="zh-CN" sz="2800" b="1" kern="100" dirty="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endParaRPr>
            </a:p>
            <a:p>
              <a:endParaRPr lang="zh-CN" altLang="en-US" sz="3200" b="1" kern="100" spc="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楷体_GB2312" panose="02000000000000000000" charset="-122"/>
                <a:ea typeface="方正楷体_GB2312" panose="02000000000000000000" charset="-122"/>
                <a:cs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410970" y="278765"/>
            <a:ext cx="4741545" cy="549910"/>
            <a:chOff x="1410970" y="287655"/>
            <a:chExt cx="3939310" cy="549910"/>
          </a:xfrm>
        </p:grpSpPr>
        <p:pic>
          <p:nvPicPr>
            <p:cNvPr id="10" name="图片 9" descr="一年级上2"/>
            <p:cNvPicPr>
              <a:picLocks noChangeAspect="1"/>
            </p:cNvPicPr>
            <p:nvPr/>
          </p:nvPicPr>
          <p:blipFill>
            <a:blip r:embed="rId1" cstate="screen"/>
            <a:srcRect/>
            <a:stretch>
              <a:fillRect/>
            </a:stretch>
          </p:blipFill>
          <p:spPr>
            <a:xfrm>
              <a:off x="1410970" y="287655"/>
              <a:ext cx="3939310" cy="549910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</p:pic>
        <p:sp>
          <p:nvSpPr>
            <p:cNvPr id="11" name="文本框 10"/>
            <p:cNvSpPr txBox="1"/>
            <p:nvPr/>
          </p:nvSpPr>
          <p:spPr>
            <a:xfrm>
              <a:off x="1459506" y="287655"/>
              <a:ext cx="3890774" cy="52197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  <a:cs typeface="楷体" panose="02010609060101010101" charset="-122"/>
                  <a:sym typeface="+mn-ea"/>
                </a:rPr>
                <a:t>模块一：热气球上升的原因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  <a:sym typeface="+mn-ea"/>
              </a:endParaRPr>
            </a:p>
          </p:txBody>
        </p:sp>
      </p:grpSp>
      <p:pic>
        <p:nvPicPr>
          <p:cNvPr id="308" name="picture 3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581140" y="1670049"/>
            <a:ext cx="8735714" cy="49028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04042" y="4121466"/>
            <a:ext cx="1900555" cy="1643380"/>
          </a:xfrm>
          <a:prstGeom prst="rect">
            <a:avLst/>
          </a:prstGeom>
        </p:spPr>
      </p:pic>
      <p:cxnSp>
        <p:nvCxnSpPr>
          <p:cNvPr id="3" name="直接连接符 2"/>
          <p:cNvCxnSpPr>
            <a:stCxn id="8" idx="1"/>
          </p:cNvCxnSpPr>
          <p:nvPr/>
        </p:nvCxnSpPr>
        <p:spPr>
          <a:xfrm flipH="1">
            <a:off x="6942454" y="2803102"/>
            <a:ext cx="3623733" cy="0"/>
          </a:xfrm>
          <a:prstGeom prst="line">
            <a:avLst/>
          </a:prstGeom>
          <a:ln w="31750" cap="rnd">
            <a:solidFill>
              <a:srgbClr val="FF0000"/>
            </a:solidFill>
            <a:round/>
            <a:headEnd type="triangle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连接符 5"/>
          <p:cNvCxnSpPr>
            <a:stCxn id="9" idx="3"/>
          </p:cNvCxnSpPr>
          <p:nvPr/>
        </p:nvCxnSpPr>
        <p:spPr>
          <a:xfrm>
            <a:off x="1410970" y="5886651"/>
            <a:ext cx="3677602" cy="28374"/>
          </a:xfrm>
          <a:prstGeom prst="line">
            <a:avLst/>
          </a:prstGeom>
          <a:ln w="31750" cap="rnd">
            <a:solidFill>
              <a:srgbClr val="FF0000"/>
            </a:solidFill>
            <a:round/>
            <a:headEnd type="triangle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连接符 6"/>
          <p:cNvCxnSpPr>
            <a:stCxn id="12" idx="1"/>
          </p:cNvCxnSpPr>
          <p:nvPr/>
        </p:nvCxnSpPr>
        <p:spPr>
          <a:xfrm flipH="1">
            <a:off x="9800813" y="4943156"/>
            <a:ext cx="765374" cy="75778"/>
          </a:xfrm>
          <a:prstGeom prst="line">
            <a:avLst/>
          </a:prstGeom>
          <a:ln w="31750" cap="rnd">
            <a:solidFill>
              <a:srgbClr val="FF0000"/>
            </a:solidFill>
            <a:round/>
            <a:headEnd type="triangle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0566187" y="2495762"/>
            <a:ext cx="1195070" cy="6146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/>
            <a:r>
              <a:rPr lang="zh-CN" altLang="en-US" sz="2800" b="1" spc="400" dirty="0">
                <a:latin typeface="楷体" panose="02010609060101010101" charset="-122"/>
                <a:ea typeface="楷体" panose="02010609060101010101" charset="-122"/>
              </a:rPr>
              <a:t>球囊</a:t>
            </a:r>
            <a:endParaRPr lang="zh-CN" altLang="en-US" sz="2800" b="1" spc="4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1955" y="5625041"/>
            <a:ext cx="100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吊篮</a:t>
            </a:r>
            <a:endParaRPr lang="en-US" altLang="zh-CN" sz="28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566187" y="4681546"/>
            <a:ext cx="147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燃烧器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9" name="图片 28" descr="向右箭头"/>
          <p:cNvPicPr>
            <a:picLocks noChangeAspect="1"/>
          </p:cNvPicPr>
          <p:nvPr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59195" y="5115137"/>
            <a:ext cx="1366519" cy="565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2" grpId="0"/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655694" y="883952"/>
            <a:ext cx="955484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真实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的</a:t>
            </a:r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热气球升空。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298" name="picture 298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21600000">
            <a:off x="899058" y="815037"/>
            <a:ext cx="756000" cy="659781"/>
          </a:xfrm>
          <a:prstGeom prst="rect">
            <a:avLst/>
          </a:prstGeom>
          <a:effectLst>
            <a:outerShdw blurRad="127000" dist="1143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2" name="4-3热气球如何升空的_batch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5485" y="1475740"/>
            <a:ext cx="8914130" cy="5013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:\新国标教材\3上来稿\图片\4\微信图片_20250331165031.jpg微信图片_2025033116503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686685" y="1619250"/>
            <a:ext cx="6819265" cy="51123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58945" y="1027642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方正楷体_GB2312" panose="02000000000000000000" charset="-122"/>
                <a:sym typeface="+mn-ea"/>
              </a:rPr>
              <a:t>探究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方正楷体_GB2312" panose="02000000000000000000" charset="-122"/>
                <a:sym typeface="+mn-ea"/>
              </a:rPr>
              <a:t>热气球上升的</a:t>
            </a: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方正楷体_GB2312" panose="02000000000000000000" charset="-122"/>
                <a:sym typeface="+mn-ea"/>
              </a:rPr>
              <a:t>秘密。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方正楷体_GB2312" panose="020000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02945" y="959361"/>
            <a:ext cx="756000" cy="659781"/>
          </a:xfrm>
          <a:prstGeom prst="rect">
            <a:avLst/>
          </a:prstGeom>
          <a:effectLst>
            <a:outerShdw blurRad="127000" dist="114300" dir="2700000" algn="tl" rotWithShape="0">
              <a:prstClr val="black">
                <a:alpha val="15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8220356" y="1870923"/>
            <a:ext cx="2374900" cy="3430905"/>
          </a:xfrm>
          <a:prstGeom prst="rect">
            <a:avLst/>
          </a:prstGeom>
        </p:spPr>
      </p:pic>
      <p:pic>
        <p:nvPicPr>
          <p:cNvPr id="2" name="图片 1" descr="热气球上升模拟实验照片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58800" y="1870923"/>
            <a:ext cx="6478693" cy="4759747"/>
          </a:xfrm>
          <a:prstGeom prst="rect">
            <a:avLst/>
          </a:prstGeom>
        </p:spPr>
      </p:pic>
      <p:sp>
        <p:nvSpPr>
          <p:cNvPr id="22" name="文本框 4"/>
          <p:cNvSpPr txBox="1"/>
          <p:nvPr/>
        </p:nvSpPr>
        <p:spPr>
          <a:xfrm>
            <a:off x="1458945" y="1027642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方正楷体_GB2312" panose="02000000000000000000" charset="-122"/>
                <a:sym typeface="+mn-ea"/>
              </a:rPr>
              <a:t>探究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方正楷体_GB2312" panose="02000000000000000000" charset="-122"/>
                <a:sym typeface="+mn-ea"/>
              </a:rPr>
              <a:t>热气球上升的</a:t>
            </a: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方正楷体_GB2312" panose="02000000000000000000" charset="-122"/>
                <a:sym typeface="+mn-ea"/>
              </a:rPr>
              <a:t>秘密。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方正楷体_GB2312" panose="02000000000000000000" charset="-122"/>
              <a:sym typeface="+mn-ea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02945" y="959361"/>
            <a:ext cx="756000" cy="659781"/>
          </a:xfrm>
          <a:prstGeom prst="rect">
            <a:avLst/>
          </a:prstGeom>
          <a:effectLst>
            <a:outerShdw blurRad="127000" dist="1143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906" y="5190555"/>
            <a:ext cx="3733800" cy="1440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72703" y="109728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  <a:cs typeface="方正楷体_GB2312" panose="02000000000000000000" charset="-122"/>
                <a:sym typeface="+mn-ea"/>
              </a:rPr>
              <a:t>寻找蜡烛火焰周围的热空气在哪里。</a:t>
            </a:r>
            <a:endParaRPr lang="zh-CN" altLang="en-US" sz="2800" b="1" dirty="0" smtClean="0">
              <a:latin typeface="楷体" panose="02010609060101010101" charset="-122"/>
              <a:ea typeface="楷体" panose="02010609060101010101" charset="-122"/>
              <a:cs typeface="方正楷体_GB2312" panose="02000000000000000000" charset="-122"/>
              <a:sym typeface="+mn-ea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702945" y="959361"/>
            <a:ext cx="756000" cy="659781"/>
          </a:xfrm>
          <a:prstGeom prst="rect">
            <a:avLst/>
          </a:prstGeom>
          <a:effectLst>
            <a:outerShdw blurRad="127000" dist="1143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625" y="1969769"/>
            <a:ext cx="3095625" cy="4341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58945" y="1027641"/>
            <a:ext cx="84280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同体积的情况下，质量比水小的油混合后会怎样？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326" b="96512" l="4502" r="96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845" y="1711325"/>
            <a:ext cx="4019550" cy="430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02945" y="959361"/>
            <a:ext cx="756000" cy="659781"/>
          </a:xfrm>
          <a:prstGeom prst="rect">
            <a:avLst/>
          </a:prstGeom>
          <a:effectLst>
            <a:outerShdw blurRad="127000" dist="1143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2" name="4-3水油分离实验_batch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8455" y="1841500"/>
            <a:ext cx="6805930" cy="3828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4"/>
          <p:cNvSpPr txBox="1"/>
          <p:nvPr/>
        </p:nvSpPr>
        <p:spPr>
          <a:xfrm>
            <a:off x="1458945" y="1027641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方正楷体_GB2312" panose="02000000000000000000" charset="-122"/>
                <a:sym typeface="+mn-ea"/>
              </a:rPr>
              <a:t>比较同体积热空气和冷空气的质量。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方正楷体_GB2312" panose="020000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702945" y="959361"/>
            <a:ext cx="756000" cy="659781"/>
          </a:xfrm>
          <a:prstGeom prst="rect">
            <a:avLst/>
          </a:prstGeom>
          <a:effectLst>
            <a:outerShdw blurRad="127000" dist="1143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2" name="4-3比较热空气和冷空气的质量_batch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5480" y="1689100"/>
            <a:ext cx="8320405" cy="4679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10969" y="1169045"/>
            <a:ext cx="6988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综合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以上内容，解释热气球为什么会上升。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207357" y="5739130"/>
            <a:ext cx="2697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latin typeface="楷体" panose="02010609060101010101" charset="-122"/>
                <a:ea typeface="楷体" panose="02010609060101010101" charset="-122"/>
              </a:rPr>
              <a:t>热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空气微粒</a:t>
            </a:r>
            <a:r>
              <a:rPr lang="zh-CN" altLang="en-US" sz="2400" b="1" dirty="0" smtClean="0">
                <a:latin typeface="楷体" panose="02010609060101010101" charset="-122"/>
                <a:ea typeface="楷体" panose="02010609060101010101" charset="-122"/>
              </a:rPr>
              <a:t>示意图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342200" y="5726430"/>
            <a:ext cx="2671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latin typeface="楷体" panose="02010609060101010101" charset="-122"/>
                <a:ea typeface="楷体" panose="02010609060101010101" charset="-122"/>
              </a:rPr>
              <a:t>冷空气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微粒示意图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540" y="2560743"/>
            <a:ext cx="2629524" cy="265006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169" y="1810456"/>
            <a:ext cx="3823126" cy="3810563"/>
          </a:xfrm>
          <a:prstGeom prst="rect">
            <a:avLst/>
          </a:prstGeom>
        </p:spPr>
      </p:pic>
      <p:pic>
        <p:nvPicPr>
          <p:cNvPr id="9" name="图片 8" descr="A图标探索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54684" y="1052830"/>
            <a:ext cx="756000" cy="660185"/>
          </a:xfrm>
          <a:prstGeom prst="rect">
            <a:avLst/>
          </a:prstGeom>
          <a:effectLst>
            <a:outerShdw blurRad="127000" dist="114300" dir="2700000" algn="tl" rotWithShape="0">
              <a:prstClr val="black">
                <a:alpha val="15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ISPRING_PRESENTATION_TITLE" val="可爱立体剪纸教学课件PPT模板"/>
  <p:tag name="COMMONDATA" val="eyJoZGlkIjoiZWJlYWFiOGMzZWNkMThhMGM3ZjNlZDkzZDZmNjA5NTYifQ=="/>
  <p:tag name="commondata" val="eyJoZGlkIjoiYTU2MDhlZjE4ZjQ4YWFhZjQ4MjU5MGI1NmZmNmJkM2IifQ=="/>
  <p:tag name="resource_record_key" val="{&quot;10&quot;:[21565028],&quot;19&quot;:[20342110]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>
            <a:solidFill>
              <a:srgbClr val="FF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323</Words>
  <Application>WPS 演示</Application>
  <PresentationFormat>自定义</PresentationFormat>
  <Paragraphs>63</Paragraphs>
  <Slides>15</Slides>
  <Notes>2</Notes>
  <HiddenSlides>0</HiddenSlides>
  <MMClips>6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9" baseType="lpstr">
      <vt:lpstr>Arial</vt:lpstr>
      <vt:lpstr>宋体</vt:lpstr>
      <vt:lpstr>Wingdings</vt:lpstr>
      <vt:lpstr>楷体</vt:lpstr>
      <vt:lpstr>方正公文黑体</vt:lpstr>
      <vt:lpstr>方正楷体_GB2312</vt:lpstr>
      <vt:lpstr>黑体</vt:lpstr>
      <vt:lpstr>华文楷体</vt:lpstr>
      <vt:lpstr>微软雅黑</vt:lpstr>
      <vt:lpstr>Arial Unicode MS</vt:lpstr>
      <vt:lpstr>等线 Light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熊猫办公PPT</dc:title>
  <dc:creator>熊猫办公</dc:creator>
  <cp:lastModifiedBy>我我孙先森</cp:lastModifiedBy>
  <cp:revision>319</cp:revision>
  <dcterms:created xsi:type="dcterms:W3CDTF">2016-10-11T00:31:00Z</dcterms:created>
  <dcterms:modified xsi:type="dcterms:W3CDTF">2025-10-12T15:15:11Z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3E76E2001B7B4D94A819322E8E160075_13</vt:lpwstr>
  </property>
</Properties>
</file>