
<file path=[Content_Types].xml><?xml version="1.0" encoding="utf-8"?>
<Types xmlns="http://schemas.openxmlformats.org/package/2006/content-types">
  <Default Extension="xml" ContentType="application/vnd.openxmlformats-officedocument.presentationml.presentation.main+xml"/>
  <Default Extension="png" ContentType="image/png"/>
  <Default Extension="jpg" ContentType="image/jpeg"/>
  <Default Extension="mp4" ContentType="video/mp4"/>
  <Default Extension="rels" ContentType="application/vnd.openxmlformats-package.relationship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1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4.xml" ContentType="application/vnd.openxmlformats-officedocument.presentationml.slide+xml"/>
  <Override PartName="/ppt/slideLayouts/slideLayout14.xml" ContentType="application/vnd.openxmlformats-officedocument.presentationml.slideLayout+xml"/>
</Types>
</file>

<file path=_rels/.rels>&#65279;<?xml version="1.0" encoding="utf-8"?><Relationships xmlns="http://schemas.openxmlformats.org/package/2006/relationships"><Relationship Type="http://schemas.openxmlformats.org/officeDocument/2006/relationships/officeDocument" Target="/ppt/presentation.xml" Id="R9525f43a87fd4d9a" /><Relationship Type="http://schemas.openxmlformats.org/officeDocument/2006/relationships/extended-properties" Target="/docProps/app.xml" Id="rId2" /><Relationship Type="http://schemas.openxmlformats.org/package/2006/relationships/metadata/core-properties" Target="/docProps/core.xml" Id="R70e435d8e61b486f" /><Relationship Type="http://schemas.openxmlformats.org/officeDocument/2006/relationships/custom-properties" Target="/docProps/custom.xml" Id="Rff35ee3a304f469e" 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presProps" Target="/ppt/presProps.xml" Id="rId1" /><Relationship Type="http://schemas.openxmlformats.org/officeDocument/2006/relationships/viewProps" Target="/ppt/viewProps.xml" Id="rId2" /><Relationship Type="http://schemas.openxmlformats.org/officeDocument/2006/relationships/theme" Target="/ppt/theme/theme1.xml" Id="rId3" /><Relationship Type="http://schemas.openxmlformats.org/officeDocument/2006/relationships/tableStyles" Target="/ppt/tableStyles.xml" Id="rId4" /><Relationship Type="http://schemas.openxmlformats.org/officeDocument/2006/relationships/slideMaster" Target="/ppt/slideMasters/slideMaster1.xml" Id="rId5" /><Relationship Type="http://schemas.openxmlformats.org/officeDocument/2006/relationships/slide" Target="/ppt/slides/slide1.xml" Id="rId6" /><Relationship Type="http://schemas.openxmlformats.org/officeDocument/2006/relationships/slide" Target="/ppt/slides/slide2.xml" Id="rId7" /><Relationship Type="http://schemas.openxmlformats.org/officeDocument/2006/relationships/slide" Target="/ppt/slides/slide3.xml" Id="rId8" /><Relationship Type="http://schemas.openxmlformats.org/officeDocument/2006/relationships/slide" Target="/ppt/slides/slide4.xml" Id="rId9" /><Relationship Type="http://schemas.openxmlformats.org/officeDocument/2006/relationships/slide" Target="/ppt/slides/slide5.xml" Id="rId10" /><Relationship Type="http://schemas.openxmlformats.org/officeDocument/2006/relationships/slide" Target="/ppt/slides/slide6.xml" Id="rId11" /><Relationship Type="http://schemas.openxmlformats.org/officeDocument/2006/relationships/slide" Target="/ppt/slides/slide7.xml" Id="rId12" /><Relationship Type="http://schemas.openxmlformats.org/officeDocument/2006/relationships/slide" Target="/ppt/slides/slide8.xml" Id="rId13" /><Relationship Type="http://schemas.openxmlformats.org/officeDocument/2006/relationships/slide" Target="/ppt/slides/slide9.xml" Id="rId14" /><Relationship Type="http://schemas.openxmlformats.org/officeDocument/2006/relationships/slide" Target="/ppt/slides/slide10.xml" Id="rId15" /><Relationship Type="http://schemas.openxmlformats.org/officeDocument/2006/relationships/slide" Target="/ppt/slides/slide11.xml" Id="rId16" /><Relationship Type="http://schemas.openxmlformats.org/officeDocument/2006/relationships/slide" Target="/ppt/slides/slide12.xml" Id="rId17" /><Relationship Type="http://schemas.openxmlformats.org/officeDocument/2006/relationships/slide" Target="/ppt/slides/slide13.xml" Id="rId18" /><Relationship Type="http://schemas.openxmlformats.org/officeDocument/2006/relationships/slide" Target="/ppt/slides/slide14.xml" Id="rId19" /></Relationship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0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8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9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slideLayout1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0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1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2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3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4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2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3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4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5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6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7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8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9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Id1" /><Relationship Type="http://schemas.openxmlformats.org/officeDocument/2006/relationships/theme" Target="/ppt/theme/theme1.xml" Id="rId2" /><Relationship Type="http://schemas.openxmlformats.org/officeDocument/2006/relationships/slideLayout" Target="/ppt/slideLayouts/slideLayout2.xml" Id="rId3" /><Relationship Type="http://schemas.openxmlformats.org/officeDocument/2006/relationships/slideLayout" Target="/ppt/slideLayouts/slideLayout3.xml" Id="rId4" /><Relationship Type="http://schemas.openxmlformats.org/officeDocument/2006/relationships/slideLayout" Target="/ppt/slideLayouts/slideLayout4.xml" Id="rId5" /><Relationship Type="http://schemas.openxmlformats.org/officeDocument/2006/relationships/slideLayout" Target="/ppt/slideLayouts/slideLayout5.xml" Id="rId6" /><Relationship Type="http://schemas.openxmlformats.org/officeDocument/2006/relationships/slideLayout" Target="/ppt/slideLayouts/slideLayout6.xml" Id="rId7" /><Relationship Type="http://schemas.openxmlformats.org/officeDocument/2006/relationships/slideLayout" Target="/ppt/slideLayouts/slideLayout7.xml" Id="rId8" /><Relationship Type="http://schemas.openxmlformats.org/officeDocument/2006/relationships/slideLayout" Target="/ppt/slideLayouts/slideLayout8.xml" Id="rId9" /><Relationship Type="http://schemas.openxmlformats.org/officeDocument/2006/relationships/slideLayout" Target="/ppt/slideLayouts/slideLayout9.xml" Id="rId10" /><Relationship Type="http://schemas.openxmlformats.org/officeDocument/2006/relationships/slideLayout" Target="/ppt/slideLayouts/slideLayout10.xml" Id="rId11" /><Relationship Type="http://schemas.openxmlformats.org/officeDocument/2006/relationships/slideLayout" Target="/ppt/slideLayouts/slideLayout11.xml" Id="rId12" /><Relationship Type="http://schemas.openxmlformats.org/officeDocument/2006/relationships/slideLayout" Target="/ppt/slideLayouts/slideLayout12.xml" Id="rId13" /><Relationship Type="http://schemas.openxmlformats.org/officeDocument/2006/relationships/slideLayout" Target="/ppt/slideLayouts/slideLayout13.xml" Id="rId14" /><Relationship Type="http://schemas.openxmlformats.org/officeDocument/2006/relationships/slideLayout" Target="/ppt/slideLayouts/slideLayout14.xml" Id="rId15" /></Relationships>
</file>

<file path=ppt/slideMasters/slideMaster1.xml><?xml version="1.0" encoding="utf-8"?>
<p:sldMaster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373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Id1" /><Relationship Type="http://schemas.openxmlformats.org/officeDocument/2006/relationships/image" Target="/ppt/media/image.png" Id="rId2" /><Relationship Type="http://schemas.openxmlformats.org/officeDocument/2006/relationships/image" Target="/ppt/media/image2.png" Id="rId3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10.xml" Id="rId1" /><Relationship Type="http://schemas.openxmlformats.org/officeDocument/2006/relationships/image" Target="/ppt/media/image11.png" Id="rId2" /><Relationship Type="http://schemas.openxmlformats.org/officeDocument/2006/relationships/image" Target="/ppt/media/image2.jpg" Id="rId3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1.xml" Id="rId1" /><Relationship Type="http://schemas.openxmlformats.org/officeDocument/2006/relationships/image" Target="/ppt/media/image12.png" Id="rId4" /><Relationship Type="http://schemas.openxmlformats.org/officeDocument/2006/relationships/video" Target="/media/mediadata.mp4" Id="rId3" /><Relationship Type="http://schemas.microsoft.com/office/2007/relationships/media" Target="/media/mediadata.mp4" Id="rId2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2.xml" Id="rId1" /><Relationship Type="http://schemas.openxmlformats.org/officeDocument/2006/relationships/image" Target="/ppt/media/image13.png" Id="rId2" /><Relationship Type="http://schemas.openxmlformats.org/officeDocument/2006/relationships/image" Target="/ppt/media/image14.png" Id="rId3" /><Relationship Type="http://schemas.openxmlformats.org/officeDocument/2006/relationships/image" Target="/ppt/media/image3.jpg" Id="rId4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3.xml" Id="rId1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slideLayout" Target="/ppt/slideLayouts/slideLayout14.xml" Id="rId1" /><Relationship Type="http://schemas.openxmlformats.org/officeDocument/2006/relationships/image" Target="/ppt/media/image15.png" Id="rId2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3.png" Id="rId2" /><Relationship Type="http://schemas.openxmlformats.org/officeDocument/2006/relationships/image" Target="/ppt/media/image4.png" Id="rId3" /><Relationship Type="http://schemas.openxmlformats.org/officeDocument/2006/relationships/image" Target="/ppt/media/image5.png" Id="rId4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image" Target="/ppt/media/image6.png" Id="rId2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4.xml" Id="rId1" /><Relationship Type="http://schemas.openxmlformats.org/officeDocument/2006/relationships/image" Target="/ppt/media/image7.png" Id="rId2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5.xml" Id="rId1" /><Relationship Type="http://schemas.openxmlformats.org/officeDocument/2006/relationships/image" Target="/ppt/media/image8.png" Id="rId2" /><Relationship Type="http://schemas.openxmlformats.org/officeDocument/2006/relationships/image" Target="/ppt/media/image9.png" Id="rId3" /><Relationship Type="http://schemas.openxmlformats.org/officeDocument/2006/relationships/image" Target="/ppt/media/image10.png" Id="rId4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6.xml" Id="rId1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1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8.xml" Id="rId1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9.xml" Id="rId1" /><Relationship Type="http://schemas.openxmlformats.org/officeDocument/2006/relationships/image" Target="/ppt/media/image.jpg" Id="rId2" /></Relationships>
</file>

<file path=ppt/slides/slide1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形状1"/>
          <p:cNvSpPr txBox="1"/>
          <p:nvPr/>
        </p:nvSpPr>
        <p:spPr>
          <a:xfrm>
            <a:off x="0" y="-127635"/>
            <a:ext cx="12192000" cy="6985635"/>
          </a:xfrm>
          <a:prstGeom prst="rect"/>
          <a:solidFill>
            <a:srgbClr val="FBF2E9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pic>
        <p:nvPicPr>
          <p:cNvPr id="3" name="图片1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4" t="566" r="318" b="1320"/>
          <a:stretch>
            <a:fillRect/>
          </a:stretch>
        </p:blipFill>
        <p:spPr>
          <a:xfrm>
            <a:off x="0" y="-85725"/>
            <a:ext cx="12192000" cy="6943725"/>
          </a:xfrm>
          <a:prstGeom prst="rect">
            <a:avLst/>
          </a:prstGeom>
        </p:spPr>
      </p:pic>
      <p:pic>
        <p:nvPicPr>
          <p:cNvPr id="4" name="图片2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3665" y="-85725"/>
            <a:ext cx="3508375" cy="1824355"/>
          </a:xfrm>
          <a:prstGeom prst="rect">
            <a:avLst/>
          </a:prstGeom>
        </p:spPr>
      </p:pic>
      <p:sp>
        <p:nvSpPr>
          <p:cNvPr id="5" name="文本1"/>
          <p:cNvSpPr txBox="1"/>
          <p:nvPr/>
        </p:nvSpPr>
        <p:spPr>
          <a:xfrm>
            <a:off x="2849880" y="2136775"/>
            <a:ext cx="6986270" cy="2639474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9600"/>
              </a:lnSpc>
            </a:pPr>
            <a:r>
              <a:rPr lang="zh-CN" altLang="en-US" sz="8000" b="1" i="0" dirty="0">
                <a:solidFill>
                  <a:srgbClr val="000000">
                    <a:alpha val="100000"/>
                  </a:srgbClr>
                </a:solidFill>
                <a:latin typeface="汉仪尚巍手书W"/>
                <a:ea typeface="汉仪尚巍手书W"/>
              </a:rPr>
              <a:t>庆元旦 迎新年</a:t>
            </a:r>
          </a:p>
        </p:txBody>
      </p:sp>
      <p:sp>
        <p:nvSpPr>
          <p:cNvPr id="6" name="文本2"/>
          <p:cNvSpPr txBox="1"/>
          <p:nvPr/>
        </p:nvSpPr>
        <p:spPr>
          <a:xfrm>
            <a:off x="4851400" y="1263650"/>
            <a:ext cx="2983230" cy="1389380"/>
          </a:xfrm>
          <a:prstGeom prst="rect">
            <a:avLst/>
          </a:prstGeom>
          <a:noFill/>
        </p:spPr>
        <p:txBody>
          <a:bodyPr anchor="t"/>
          <a:lstStyle/>
          <a:p>
            <a:pPr marL="0" algn="ctr">
              <a:lnSpc>
                <a:spcPts val="8600"/>
              </a:lnSpc>
            </a:pPr>
            <a:r>
              <a:rPr lang="zh-CN" altLang="en-US" sz="7200" b="1" i="0" dirty="0">
                <a:solidFill>
                  <a:srgbClr val="993237">
                    <a:alpha val="100000"/>
                  </a:srgbClr>
                </a:solidFill>
                <a:latin typeface="汉仪尚巍手书W"/>
                <a:ea typeface="汉仪尚巍手书W"/>
              </a:rPr>
              <a:t>2026</a:t>
            </a:r>
          </a:p>
        </p:txBody>
      </p: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0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形状1"/>
          <p:cNvSpPr txBox="1"/>
          <p:nvPr/>
        </p:nvSpPr>
        <p:spPr>
          <a:xfrm>
            <a:off x="0" y="0"/>
            <a:ext cx="12192000" cy="6858000"/>
          </a:xfrm>
          <a:prstGeom prst="rect"/>
          <a:solidFill>
            <a:srgbClr val="01ACBE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sp>
        <p:nvSpPr>
          <p:cNvPr id="3" name="形状2"/>
          <p:cNvSpPr txBox="1"/>
          <p:nvPr/>
        </p:nvSpPr>
        <p:spPr>
          <a:xfrm>
            <a:off x="52722" y="42260"/>
            <a:ext cx="12091932" cy="6770447"/>
          </a:xfrm>
          <a:prstGeom prst="roundRect"/>
          <a:solidFill>
            <a:srgbClr val="FFFFFF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  <a:effectLst>
            <a:outerShdw blurRad="102616" dist="0" dir="0" rotWithShape="0">
              <a:srgbClr val="262626">
                <a:alpha val="7843"/>
              </a:srgbClr>
            </a:outerShdw>
          </a:effectLst>
        </p:spPr>
        <p:txBody>
          <a:bodyPr anchor="ctr"/>
          <a:lstStyle/>
          <a:p>
            <a:pPr marL="0" algn="ctr"/>
          </a:p>
        </p:txBody>
      </p:sp>
      <p:sp>
        <p:nvSpPr>
          <p:cNvPr id="4" name="文本1"/>
          <p:cNvSpPr txBox="1"/>
          <p:nvPr/>
        </p:nvSpPr>
        <p:spPr>
          <a:xfrm>
            <a:off x="7639679" y="2149745"/>
            <a:ext cx="4552950" cy="1841998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4300"/>
              </a:lnSpc>
            </a:pPr>
            <a:r>
              <a:rPr lang="zh-CN" altLang="en-US" sz="2400" b="0" i="0" dirty="0">
                <a:solidFill>
                  <a:srgbClr val="173A5B">
                    <a:alpha val="100000"/>
                  </a:srgbClr>
                </a:solidFill>
                <a:latin typeface="楷体"/>
                <a:ea typeface="楷体"/>
              </a:rPr>
              <a:t>3.打开桌面上的“斐波那契数列”程序，查看得到的数列是否与规律一致。</a:t>
            </a:r>
          </a:p>
        </p:txBody>
      </p:sp>
      <p:pic>
        <p:nvPicPr>
          <p:cNvPr id="5" name="图片1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3894" y="-567966"/>
            <a:ext cx="3582533" cy="6622532"/>
          </a:xfrm>
          <a:prstGeom prst="rect">
            <a:avLst/>
          </a:prstGeom>
        </p:spPr>
      </p:pic>
      <p:pic>
        <p:nvPicPr>
          <p:cNvPr id="6" name="图片2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89" y="782345"/>
            <a:ext cx="3524050" cy="5766626"/>
          </a:xfrm>
          <a:prstGeom prst="rect">
            <a:avLst/>
          </a:prstGeom>
        </p:spPr>
      </p:pic>
      <p:sp>
        <p:nvSpPr>
          <p:cNvPr id="7" name="文本2"/>
          <p:cNvSpPr txBox="1"/>
          <p:nvPr/>
        </p:nvSpPr>
        <p:spPr>
          <a:xfrm>
            <a:off x="1591828" y="4273991"/>
            <a:ext cx="1134396" cy="669671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899" b="0" i="0" dirty="0">
                <a:solidFill>
                  <a:srgbClr val="FF0000">
                    <a:alpha val="100000"/>
                  </a:srgbClr>
                </a:solidFill>
                <a:latin typeface="华文宋体"/>
                <a:ea typeface="华文宋体"/>
              </a:rPr>
              <a:t>S1=S2</a:t>
            </a:r>
          </a:p>
        </p:txBody>
      </p:sp>
      <p:sp>
        <p:nvSpPr>
          <p:cNvPr id="8" name="文本3"/>
          <p:cNvSpPr txBox="1"/>
          <p:nvPr/>
        </p:nvSpPr>
        <p:spPr>
          <a:xfrm>
            <a:off x="1631347" y="4792666"/>
            <a:ext cx="1134396" cy="669671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899" b="0" i="0" dirty="0">
                <a:solidFill>
                  <a:srgbClr val="FF0000">
                    <a:alpha val="100000"/>
                  </a:srgbClr>
                </a:solidFill>
                <a:latin typeface="华文宋体"/>
                <a:ea typeface="华文宋体"/>
              </a:rPr>
              <a:t>S2=S3</a:t>
            </a:r>
          </a:p>
        </p:txBody>
      </p:sp>
      <p:grpSp>
        <p:nvGrpSpPr>
          <p:cNvPr id="9" name="组合1"/>
          <p:cNvGrpSpPr/>
          <p:nvPr/>
        </p:nvGrpSpPr>
        <p:grpSpPr>
          <a:xfrm>
            <a:off x="52959" y="3437706"/>
            <a:ext cx="1117661" cy="554242"/>
            <a:chOff x="0" y="0"/>
            <a:chExt cx="1117661" cy="554242"/>
          </a:xfrm>
        </p:grpSpPr>
        <p:sp>
          <p:nvSpPr>
            <p:cNvPr id="10" name="形状3"/>
            <p:cNvSpPr txBox="1"/>
            <p:nvPr/>
          </p:nvSpPr>
          <p:spPr>
            <a:xfrm>
              <a:off x="130955" y="7267"/>
              <a:ext cx="986706" cy="546975"/>
            </a:xfrm>
            <a:prstGeom prst="homePlate"/>
            <a:solidFill>
              <a:srgbClr val="00B050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  <a:effectLst>
              <a:outerShdw blurRad="127000" dist="25400" dir="10800000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1" name="文本6"/>
            <p:cNvSpPr txBox="1"/>
            <p:nvPr/>
          </p:nvSpPr>
          <p:spPr>
            <a:xfrm>
              <a:off x="0" y="0"/>
              <a:ext cx="924871" cy="496634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2400"/>
                </a:lnSpc>
              </a:pPr>
              <a:r>
                <a:rPr lang="zh-CN" altLang="en-US" sz="2000" b="0" i="0" dirty="0">
                  <a:solidFill>
                    <a:srgbClr val="FFFFFF">
                      <a:alpha val="100000"/>
                    </a:srgbClr>
                  </a:solidFill>
                  <a:latin typeface="微软雅黑"/>
                  <a:ea typeface="微软雅黑"/>
                </a:rPr>
                <a:t>递推</a:t>
              </a:r>
            </a:p>
          </p:txBody>
        </p:sp>
      </p:grpSp>
      <p:sp>
        <p:nvSpPr>
          <p:cNvPr id="12" name="文本4"/>
          <p:cNvSpPr txBox="1"/>
          <p:nvPr/>
        </p:nvSpPr>
        <p:spPr>
          <a:xfrm>
            <a:off x="1484824" y="2716854"/>
            <a:ext cx="1440180" cy="392430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1199" b="0" i="0" dirty="0">
                <a:solidFill>
                  <a:srgbClr val="000000">
                    <a:alpha val="100000"/>
                  </a:srgbClr>
                </a:solidFill>
                <a:latin typeface="华文中宋"/>
                <a:ea typeface="华文中宋"/>
              </a:rPr>
              <a:t>列表项数&lt;=项数？</a:t>
            </a:r>
          </a:p>
        </p:txBody>
      </p:sp>
      <p:grpSp>
        <p:nvGrpSpPr>
          <p:cNvPr id="13" name="组合2"/>
          <p:cNvGrpSpPr/>
          <p:nvPr/>
        </p:nvGrpSpPr>
        <p:grpSpPr>
          <a:xfrm>
            <a:off x="244506" y="132312"/>
            <a:ext cx="4188937" cy="770910"/>
            <a:chOff x="0" y="0"/>
            <a:chExt cx="4188937" cy="770910"/>
          </a:xfrm>
        </p:grpSpPr>
        <p:sp>
          <p:nvSpPr>
            <p:cNvPr id="14" name="形状5"/>
            <p:cNvSpPr txBox="1"/>
            <p:nvPr/>
          </p:nvSpPr>
          <p:spPr>
            <a:xfrm rot="16200000">
              <a:off x="143976" y="393986"/>
              <a:ext cx="221083" cy="208159"/>
            </a:xfrm>
            <a:prstGeom prst="ellipse"/>
            <a:solidFill>
              <a:srgbClr val="F2F2F2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  <a:effectLst>
              <a:outerShdw blurRad="12700" dist="12700" dir="13500000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5" name="形状6"/>
            <p:cNvSpPr txBox="1"/>
            <p:nvPr/>
          </p:nvSpPr>
          <p:spPr>
            <a:xfrm rot="16200000">
              <a:off x="164074" y="412913"/>
              <a:ext cx="180886" cy="170312"/>
            </a:xfrm>
            <a:prstGeom prst="ellipse"/>
            <a:solidFill>
              <a:srgbClr val="595959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  <a:effectLst>
              <a:outerShdw blurRad="12700" dist="12700" dir="2700000" rotWithShape="0">
                <a:srgbClr val="000000">
                  <a:alpha val="49803"/>
                </a:srgbClr>
              </a:outerShdw>
            </a:effectLst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6" name="形状7"/>
            <p:cNvSpPr txBox="1"/>
            <p:nvPr/>
          </p:nvSpPr>
          <p:spPr>
            <a:xfrm rot="16200000">
              <a:off x="143976" y="127840"/>
              <a:ext cx="221083" cy="208159"/>
            </a:xfrm>
            <a:prstGeom prst="ellipse"/>
            <a:solidFill>
              <a:srgbClr val="F2F2F2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  <a:effectLst>
              <a:outerShdw blurRad="12700" dist="12700" dir="13500000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7" name="形状8"/>
            <p:cNvSpPr txBox="1"/>
            <p:nvPr/>
          </p:nvSpPr>
          <p:spPr>
            <a:xfrm rot="16200000">
              <a:off x="164074" y="146768"/>
              <a:ext cx="180886" cy="170312"/>
            </a:xfrm>
            <a:prstGeom prst="ellipse"/>
            <a:solidFill>
              <a:srgbClr val="595959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  <a:effectLst>
              <a:outerShdw blurRad="12700" dist="12700" dir="2700000" rotWithShape="0">
                <a:srgbClr val="000000">
                  <a:alpha val="49803"/>
                </a:srgbClr>
              </a:outerShdw>
            </a:effectLst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8" name="形状9"/>
            <p:cNvSpPr txBox="1"/>
            <p:nvPr/>
          </p:nvSpPr>
          <p:spPr>
            <a:xfrm rot="16200000">
              <a:off x="0" y="301885"/>
              <a:ext cx="26406" cy="469025"/>
            </a:xfrm>
            <a:prstGeom prst="roundRect"/>
            <a:solidFill>
              <a:srgbClr val="FFFFFF">
                <a:alpha val="100000"/>
              </a:srgbClr>
            </a:solidFill>
            <a:ln w="12700">
              <a:solidFill>
                <a:srgbClr val="A6A6A6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25908" dist="0" dir="0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9" name="形状10"/>
            <p:cNvSpPr txBox="1"/>
            <p:nvPr/>
          </p:nvSpPr>
          <p:spPr>
            <a:xfrm rot="16200000">
              <a:off x="0" y="235195"/>
              <a:ext cx="26406" cy="469025"/>
            </a:xfrm>
            <a:prstGeom prst="roundRect"/>
            <a:solidFill>
              <a:srgbClr val="FFFFFF">
                <a:alpha val="100000"/>
              </a:srgbClr>
            </a:solidFill>
            <a:ln w="12700">
              <a:solidFill>
                <a:srgbClr val="A6A6A6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25908" dist="0" dir="0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20" name="形状11"/>
            <p:cNvSpPr txBox="1"/>
            <p:nvPr/>
          </p:nvSpPr>
          <p:spPr>
            <a:xfrm rot="16200000">
              <a:off x="0" y="29455"/>
              <a:ext cx="26406" cy="469025"/>
            </a:xfrm>
            <a:prstGeom prst="roundRect"/>
            <a:solidFill>
              <a:srgbClr val="FFFFFF">
                <a:alpha val="100000"/>
              </a:srgbClr>
            </a:solidFill>
            <a:ln w="12700">
              <a:solidFill>
                <a:srgbClr val="A6A6A6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25908" dist="0" dir="0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21" name="形状12"/>
            <p:cNvSpPr txBox="1"/>
            <p:nvPr/>
          </p:nvSpPr>
          <p:spPr>
            <a:xfrm rot="16200000">
              <a:off x="0" y="0"/>
              <a:ext cx="26406" cy="469025"/>
            </a:xfrm>
            <a:prstGeom prst="roundRect"/>
            <a:solidFill>
              <a:srgbClr val="FFFFFF">
                <a:alpha val="100000"/>
              </a:srgbClr>
            </a:solidFill>
            <a:ln w="12700">
              <a:solidFill>
                <a:srgbClr val="A6A6A6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25908" dist="0" dir="0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22" name="形状4"/>
            <p:cNvSpPr txBox="1"/>
            <p:nvPr/>
          </p:nvSpPr>
          <p:spPr>
            <a:xfrm>
              <a:off x="9294" y="0"/>
              <a:ext cx="4179643" cy="758871"/>
            </a:xfrm>
            <a:prstGeom prst="roundRect"/>
            <a:solidFill>
              <a:srgbClr val="00B050">
                <a:alpha val="100000"/>
              </a:srgbClr>
            </a:solidFill>
            <a:ln w="19050">
              <a:solidFill>
                <a:srgbClr val="FFFFFF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38100" dir="13500000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marL="0" algn="ctr"/>
            </a:p>
          </p:txBody>
        </p:sp>
      </p:grpSp>
      <p:sp>
        <p:nvSpPr>
          <p:cNvPr id="23" name="文本5"/>
          <p:cNvSpPr txBox="1"/>
          <p:nvPr/>
        </p:nvSpPr>
        <p:spPr>
          <a:xfrm>
            <a:off x="180156" y="230316"/>
            <a:ext cx="5119868" cy="521212"/>
          </a:xfrm>
          <a:prstGeom prst="rect">
            <a:avLst/>
          </a:prstGeom>
          <a:noFill/>
        </p:spPr>
        <p:txBody>
          <a:bodyPr anchor="ctr"/>
          <a:lstStyle/>
          <a:p>
            <a:pPr marL="0" algn="l">
              <a:lnSpc>
                <a:spcPts val="2600"/>
              </a:lnSpc>
            </a:pPr>
            <a:r>
              <a:rPr lang="zh-CN" altLang="en-US" sz="2400" b="0" i="0" dirty="0">
                <a:solidFill>
                  <a:srgbClr val="FFFFFF">
                    <a:alpha val="100000"/>
                  </a:srgbClr>
                </a:solidFill>
                <a:latin typeface="迷你简汉真广标"/>
                <a:ea typeface="迷你简汉真广标"/>
              </a:rPr>
              <a:t>拓展应用：斐波那契数列探秘</a:t>
            </a:r>
          </a:p>
        </p:txBody>
      </p: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1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形状1"/>
          <p:cNvSpPr txBox="1"/>
          <p:nvPr/>
        </p:nvSpPr>
        <p:spPr>
          <a:xfrm>
            <a:off x="0" y="0"/>
            <a:ext cx="12192000" cy="6858000"/>
          </a:xfrm>
          <a:prstGeom prst="rect"/>
          <a:solidFill>
            <a:srgbClr val="01ACBE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sp>
        <p:nvSpPr>
          <p:cNvPr id="3" name="形状2"/>
          <p:cNvSpPr txBox="1"/>
          <p:nvPr/>
        </p:nvSpPr>
        <p:spPr>
          <a:xfrm>
            <a:off x="52722" y="42260"/>
            <a:ext cx="12091932" cy="6770447"/>
          </a:xfrm>
          <a:prstGeom prst="roundRect"/>
          <a:solidFill>
            <a:srgbClr val="FFFFFF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  <a:effectLst>
            <a:outerShdw blurRad="102616" dist="0" dir="0" rotWithShape="0">
              <a:srgbClr val="262626">
                <a:alpha val="7843"/>
              </a:srgbClr>
            </a:outerShdw>
          </a:effectLst>
        </p:spPr>
        <p:txBody>
          <a:bodyPr anchor="ctr"/>
          <a:lstStyle/>
          <a:p>
            <a:pPr marL="0" algn="ctr"/>
          </a:p>
        </p:txBody>
      </p:sp>
      <p:grpSp>
        <p:nvGrpSpPr>
          <p:cNvPr id="4" name="组合1"/>
          <p:cNvGrpSpPr/>
          <p:nvPr/>
        </p:nvGrpSpPr>
        <p:grpSpPr>
          <a:xfrm>
            <a:off x="203391" y="78447"/>
            <a:ext cx="3612162" cy="664758"/>
            <a:chOff x="0" y="0"/>
            <a:chExt cx="3612162" cy="664758"/>
          </a:xfrm>
        </p:grpSpPr>
        <p:sp>
          <p:nvSpPr>
            <p:cNvPr id="5" name="形状4"/>
            <p:cNvSpPr txBox="1"/>
            <p:nvPr/>
          </p:nvSpPr>
          <p:spPr>
            <a:xfrm rot="16200000">
              <a:off x="124152" y="339736"/>
              <a:ext cx="190642" cy="179496"/>
            </a:xfrm>
            <a:prstGeom prst="ellipse"/>
            <a:solidFill>
              <a:srgbClr val="F2F2F2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  <a:effectLst>
              <a:outerShdw blurRad="12700" dist="12700" dir="13500000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6" name="形状5"/>
            <p:cNvSpPr txBox="1"/>
            <p:nvPr/>
          </p:nvSpPr>
          <p:spPr>
            <a:xfrm rot="16200000">
              <a:off x="141482" y="356056"/>
              <a:ext cx="155980" cy="146861"/>
            </a:xfrm>
            <a:prstGeom prst="ellipse"/>
            <a:solidFill>
              <a:srgbClr val="595959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  <a:effectLst>
              <a:outerShdw blurRad="12700" dist="12700" dir="2700000" rotWithShape="0">
                <a:srgbClr val="000000">
                  <a:alpha val="49803"/>
                </a:srgbClr>
              </a:outerShdw>
            </a:effectLst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7" name="形状6"/>
            <p:cNvSpPr txBox="1"/>
            <p:nvPr/>
          </p:nvSpPr>
          <p:spPr>
            <a:xfrm rot="16200000">
              <a:off x="124152" y="110237"/>
              <a:ext cx="190642" cy="179496"/>
            </a:xfrm>
            <a:prstGeom prst="ellipse"/>
            <a:solidFill>
              <a:srgbClr val="F2F2F2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  <a:effectLst>
              <a:outerShdw blurRad="12700" dist="12700" dir="13500000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8" name="形状7"/>
            <p:cNvSpPr txBox="1"/>
            <p:nvPr/>
          </p:nvSpPr>
          <p:spPr>
            <a:xfrm rot="16200000">
              <a:off x="141482" y="126558"/>
              <a:ext cx="155980" cy="146861"/>
            </a:xfrm>
            <a:prstGeom prst="ellipse"/>
            <a:solidFill>
              <a:srgbClr val="595959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  <a:effectLst>
              <a:outerShdw blurRad="12700" dist="12700" dir="2700000" rotWithShape="0">
                <a:srgbClr val="000000">
                  <a:alpha val="49803"/>
                </a:srgbClr>
              </a:outerShdw>
            </a:effectLst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9" name="形状8"/>
            <p:cNvSpPr txBox="1"/>
            <p:nvPr/>
          </p:nvSpPr>
          <p:spPr>
            <a:xfrm rot="16200000">
              <a:off x="0" y="260316"/>
              <a:ext cx="22770" cy="404442"/>
            </a:xfrm>
            <a:prstGeom prst="roundRect"/>
            <a:solidFill>
              <a:srgbClr val="FFFFFF">
                <a:alpha val="100000"/>
              </a:srgbClr>
            </a:solidFill>
            <a:ln w="12700">
              <a:solidFill>
                <a:srgbClr val="A6A6A6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25908" dist="0" dir="0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0" name="形状9"/>
            <p:cNvSpPr txBox="1"/>
            <p:nvPr/>
          </p:nvSpPr>
          <p:spPr>
            <a:xfrm rot="16200000">
              <a:off x="0" y="202809"/>
              <a:ext cx="22770" cy="404442"/>
            </a:xfrm>
            <a:prstGeom prst="roundRect"/>
            <a:solidFill>
              <a:srgbClr val="FFFFFF">
                <a:alpha val="100000"/>
              </a:srgbClr>
            </a:solidFill>
            <a:ln w="12700">
              <a:solidFill>
                <a:srgbClr val="A6A6A6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25908" dist="0" dir="0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1" name="形状10"/>
            <p:cNvSpPr txBox="1"/>
            <p:nvPr/>
          </p:nvSpPr>
          <p:spPr>
            <a:xfrm rot="16200000">
              <a:off x="0" y="25399"/>
              <a:ext cx="22770" cy="404442"/>
            </a:xfrm>
            <a:prstGeom prst="roundRect"/>
            <a:solidFill>
              <a:srgbClr val="FFFFFF">
                <a:alpha val="100000"/>
              </a:srgbClr>
            </a:solidFill>
            <a:ln w="12700">
              <a:solidFill>
                <a:srgbClr val="A6A6A6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25908" dist="0" dir="0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2" name="形状11"/>
            <p:cNvSpPr txBox="1"/>
            <p:nvPr/>
          </p:nvSpPr>
          <p:spPr>
            <a:xfrm rot="16200000">
              <a:off x="0" y="0"/>
              <a:ext cx="22770" cy="404442"/>
            </a:xfrm>
            <a:prstGeom prst="roundRect"/>
            <a:solidFill>
              <a:srgbClr val="FFFFFF">
                <a:alpha val="100000"/>
              </a:srgbClr>
            </a:solidFill>
            <a:ln w="12700">
              <a:solidFill>
                <a:srgbClr val="A6A6A6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25908" dist="0" dir="0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3" name="形状3"/>
            <p:cNvSpPr txBox="1"/>
            <p:nvPr/>
          </p:nvSpPr>
          <p:spPr>
            <a:xfrm>
              <a:off x="8013" y="0"/>
              <a:ext cx="3604149" cy="654377"/>
            </a:xfrm>
            <a:prstGeom prst="roundRect"/>
            <a:solidFill>
              <a:srgbClr val="01ACBE">
                <a:alpha val="100000"/>
              </a:srgbClr>
            </a:solidFill>
            <a:ln w="19050">
              <a:solidFill>
                <a:srgbClr val="FFFFFF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38100" dir="13500000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marL="0" algn="ctr"/>
            </a:p>
          </p:txBody>
        </p:sp>
      </p:grpSp>
      <p:sp>
        <p:nvSpPr>
          <p:cNvPr id="14" name="文本1"/>
          <p:cNvSpPr txBox="1"/>
          <p:nvPr/>
        </p:nvSpPr>
        <p:spPr>
          <a:xfrm>
            <a:off x="180156" y="103537"/>
            <a:ext cx="3945912" cy="521212"/>
          </a:xfrm>
          <a:prstGeom prst="rect">
            <a:avLst/>
          </a:prstGeom>
          <a:noFill/>
        </p:spPr>
        <p:txBody>
          <a:bodyPr anchor="ctr"/>
          <a:lstStyle/>
          <a:p>
            <a:pPr marL="0" algn="l">
              <a:lnSpc>
                <a:spcPts val="2600"/>
              </a:lnSpc>
            </a:pPr>
            <a:r>
              <a:rPr lang="zh-CN" altLang="en-US" sz="2400" b="0" i="0" dirty="0">
                <a:solidFill>
                  <a:srgbClr val="FFFFFF">
                    <a:alpha val="100000"/>
                  </a:srgbClr>
                </a:solidFill>
                <a:latin typeface="迷你简汉真广标"/>
                <a:ea typeface="迷你简汉真广标"/>
              </a:rPr>
              <a:t>自然界中的斐波那契数列</a:t>
            </a:r>
          </a:p>
        </p:txBody>
      </p:sp>
      <p:pic>
        <p:nvPicPr>
          <p:cNvPr id="15" name="视频1">
            <a:hlinkClick r:id="" action="ppaction://media"/>
            <a:extLst>
              <a:ext uri="{FF2B5EF4-FFF2-40B4-BE49-F238E27FC236}">
                <a16:creationId xmlns:a16="http://schemas.microsoft.com/office/drawing/2014/main" id="{1F03D79B-8B87-F52B-D47B-B6FAC4D8C48D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1004" y="741788"/>
            <a:ext cx="10616146" cy="59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2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素材1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3873500" y="3175000"/>
            <a:ext cx="1460500" cy="1905000"/>
          </a:xfrm>
          <a:prstGeom prst="rect">
            <a:avLst/>
          </a:prstGeom>
        </p:spPr>
      </p:pic>
      <p:pic>
        <p:nvPicPr>
          <p:cNvPr id="3" name="素材2"/>
          <p:cNvPicPr>
            <a:picLocks noChangeAspect="1"/>
          </p:cNvPicPr>
          <p:nvPr/>
        </p:nvPicPr>
        <p:blipFill>
          <a:fillRect/>
          <a:blip r:embed="rId3"/>
          <a:stretch/>
        </p:blipFill>
        <p:spPr>
          <a:xfrm>
            <a:off x="6858000" y="3175000"/>
            <a:ext cx="14605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3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形状1"/>
          <p:cNvSpPr txBox="1"/>
          <p:nvPr/>
        </p:nvSpPr>
        <p:spPr>
          <a:xfrm>
            <a:off x="0" y="0"/>
            <a:ext cx="12192000" cy="6858000"/>
          </a:xfrm>
          <a:prstGeom prst="rect"/>
          <a:solidFill>
            <a:srgbClr val="01ACBE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sp>
        <p:nvSpPr>
          <p:cNvPr id="3" name="形状2"/>
          <p:cNvSpPr txBox="1"/>
          <p:nvPr/>
        </p:nvSpPr>
        <p:spPr>
          <a:xfrm>
            <a:off x="52722" y="42260"/>
            <a:ext cx="12091932" cy="6770447"/>
          </a:xfrm>
          <a:prstGeom prst="roundRect"/>
          <a:solidFill>
            <a:srgbClr val="FFFFFF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  <a:effectLst>
            <a:outerShdw blurRad="102616" dist="0" dir="0" rotWithShape="0">
              <a:srgbClr val="262626">
                <a:alpha val="7843"/>
              </a:srgbClr>
            </a:outerShdw>
          </a:effectLst>
        </p:spPr>
        <p:txBody>
          <a:bodyPr anchor="ctr"/>
          <a:lstStyle/>
          <a:p>
            <a:pPr marL="0" algn="ctr"/>
          </a:p>
        </p:txBody>
      </p:sp>
      <p:sp>
        <p:nvSpPr>
          <p:cNvPr id="4" name="文本1"/>
          <p:cNvSpPr txBox="1"/>
          <p:nvPr/>
        </p:nvSpPr>
        <p:spPr>
          <a:xfrm>
            <a:off x="3307861" y="435626"/>
            <a:ext cx="6407991" cy="1187815"/>
          </a:xfrm>
          <a:prstGeom prst="rect">
            <a:avLst/>
          </a:prstGeom>
          <a:noFill/>
        </p:spPr>
        <p:txBody>
          <a:bodyPr anchor="ctr"/>
          <a:lstStyle/>
          <a:p>
            <a:pPr marL="0" algn="ctr">
              <a:lnSpc>
                <a:spcPts val="5300"/>
              </a:lnSpc>
            </a:pPr>
            <a:r>
              <a:rPr lang="zh-CN" altLang="en-US" sz="4399" b="1" i="0" dirty="0">
                <a:ln w="11906">
                  <a:solidFill>
                    <a:srgbClr val="ED7D31">
                      <a:alpha val="100000"/>
                    </a:srgbClr>
                  </a:solidFill>
                </a:ln>
                <a:solidFill>
                  <a:srgbClr val="FFFFFF">
                    <a:alpha val="100000"/>
                  </a:srgbClr>
                </a:solidFill>
                <a:effectLst/>
                <a:latin typeface="微软雅黑"/>
                <a:ea typeface="微软雅黑"/>
              </a:rPr>
              <a:t>棋子移动中的递推</a:t>
            </a:r>
          </a:p>
        </p:txBody>
      </p:sp>
      <p:sp>
        <p:nvSpPr>
          <p:cNvPr id="5" name="文本2"/>
          <p:cNvSpPr txBox="1"/>
          <p:nvPr/>
        </p:nvSpPr>
        <p:spPr>
          <a:xfrm>
            <a:off x="2787548" y="3138983"/>
            <a:ext cx="1772917" cy="712470"/>
          </a:xfrm>
          <a:prstGeom prst="rect">
            <a:avLst/>
          </a:prstGeom>
          <a:noFill/>
        </p:spPr>
        <p:txBody>
          <a:bodyPr anchor="t"/>
          <a:lstStyle/>
          <a:p>
            <a:pPr marL="0" algn="ctr">
              <a:lnSpc>
                <a:spcPts val="3300"/>
              </a:lnSpc>
            </a:pPr>
            <a:r>
              <a:rPr lang="zh-CN" altLang="en-US" sz="2800" b="1" i="0" dirty="0">
                <a:solidFill>
                  <a:srgbClr val="C00000">
                    <a:alpha val="100000"/>
                  </a:srgbClr>
                </a:solidFill>
                <a:latin typeface="楷体"/>
                <a:ea typeface="楷体"/>
              </a:rPr>
              <a:t>8枚棋子</a:t>
            </a:r>
          </a:p>
        </p:txBody>
      </p:sp>
      <p:sp>
        <p:nvSpPr>
          <p:cNvPr id="6" name="文本3"/>
          <p:cNvSpPr txBox="1"/>
          <p:nvPr/>
        </p:nvSpPr>
        <p:spPr>
          <a:xfrm>
            <a:off x="4730125" y="3139021"/>
            <a:ext cx="1772917" cy="712470"/>
          </a:xfrm>
          <a:prstGeom prst="rect">
            <a:avLst/>
          </a:prstGeom>
          <a:noFill/>
        </p:spPr>
        <p:txBody>
          <a:bodyPr anchor="t"/>
          <a:lstStyle/>
          <a:p>
            <a:pPr marL="0" algn="ctr">
              <a:lnSpc>
                <a:spcPts val="3300"/>
              </a:lnSpc>
            </a:pPr>
            <a:r>
              <a:rPr lang="zh-CN" altLang="en-US" sz="2800" b="1" i="0" dirty="0">
                <a:solidFill>
                  <a:srgbClr val="C00000">
                    <a:alpha val="100000"/>
                  </a:srgbClr>
                </a:solidFill>
                <a:latin typeface="楷体"/>
                <a:ea typeface="楷体"/>
              </a:rPr>
              <a:t>10枚棋子</a:t>
            </a:r>
          </a:p>
        </p:txBody>
      </p:sp>
      <p:sp>
        <p:nvSpPr>
          <p:cNvPr id="7" name="文本4"/>
          <p:cNvSpPr txBox="1"/>
          <p:nvPr/>
        </p:nvSpPr>
        <p:spPr>
          <a:xfrm>
            <a:off x="6570088" y="3139059"/>
            <a:ext cx="1772917" cy="712470"/>
          </a:xfrm>
          <a:prstGeom prst="rect">
            <a:avLst/>
          </a:prstGeom>
          <a:noFill/>
        </p:spPr>
        <p:txBody>
          <a:bodyPr anchor="t"/>
          <a:lstStyle/>
          <a:p>
            <a:pPr marL="0" algn="ctr">
              <a:lnSpc>
                <a:spcPts val="3300"/>
              </a:lnSpc>
            </a:pPr>
            <a:r>
              <a:rPr lang="zh-CN" altLang="en-US" sz="2800" b="1" i="0" dirty="0">
                <a:solidFill>
                  <a:srgbClr val="C00000">
                    <a:alpha val="100000"/>
                  </a:srgbClr>
                </a:solidFill>
                <a:latin typeface="楷体"/>
                <a:ea typeface="楷体"/>
              </a:rPr>
              <a:t>12枚棋子</a:t>
            </a:r>
          </a:p>
        </p:txBody>
      </p:sp>
      <p:sp>
        <p:nvSpPr>
          <p:cNvPr id="8" name="文本5"/>
          <p:cNvSpPr txBox="1"/>
          <p:nvPr/>
        </p:nvSpPr>
        <p:spPr>
          <a:xfrm>
            <a:off x="8640080" y="3139211"/>
            <a:ext cx="1772917" cy="712470"/>
          </a:xfrm>
          <a:prstGeom prst="rect">
            <a:avLst/>
          </a:prstGeom>
          <a:noFill/>
        </p:spPr>
        <p:txBody>
          <a:bodyPr anchor="t"/>
          <a:lstStyle/>
          <a:p>
            <a:pPr marL="0" algn="ctr">
              <a:lnSpc>
                <a:spcPts val="3300"/>
              </a:lnSpc>
            </a:pPr>
            <a:r>
              <a:rPr lang="zh-CN" altLang="en-US" sz="2800" b="1" i="0" dirty="0">
                <a:solidFill>
                  <a:srgbClr val="C00000">
                    <a:alpha val="100000"/>
                  </a:srgbClr>
                </a:solidFill>
                <a:latin typeface="楷体"/>
                <a:ea typeface="楷体"/>
              </a:rPr>
              <a:t>14枚棋子</a:t>
            </a:r>
          </a:p>
        </p:txBody>
      </p:sp>
      <p:sp>
        <p:nvSpPr>
          <p:cNvPr id="9" name="形状3"/>
          <p:cNvSpPr txBox="1"/>
          <p:nvPr/>
        </p:nvSpPr>
        <p:spPr>
          <a:xfrm>
            <a:off x="4338824" y="3462839"/>
            <a:ext cx="443730" cy="19050"/>
          </a:xfrm>
          <a:prstGeom prst="line"/>
          <a:solidFill>
            <a:srgbClr val="166EE1">
              <a:alpha val="100000"/>
            </a:srgbClr>
          </a:solidFill>
          <a:ln w="38100">
            <a:solidFill>
              <a:srgbClr val="166EE1">
                <a:alpha val="100000"/>
              </a:srgbClr>
            </a:solidFill>
            <a:prstDash val="solid"/>
            <a:tailEnd type="arrow" w="sm" len="sm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10" name="形状4"/>
          <p:cNvSpPr txBox="1"/>
          <p:nvPr/>
        </p:nvSpPr>
        <p:spPr>
          <a:xfrm>
            <a:off x="6304317" y="3463540"/>
            <a:ext cx="443730" cy="19050"/>
          </a:xfrm>
          <a:prstGeom prst="line"/>
          <a:solidFill>
            <a:srgbClr val="166EE1">
              <a:alpha val="100000"/>
            </a:srgbClr>
          </a:solidFill>
          <a:ln w="38100">
            <a:solidFill>
              <a:srgbClr val="166EE1">
                <a:alpha val="100000"/>
              </a:srgbClr>
            </a:solidFill>
            <a:prstDash val="solid"/>
            <a:tailEnd type="arrow" w="sm" len="sm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11" name="形状5"/>
          <p:cNvSpPr txBox="1"/>
          <p:nvPr/>
        </p:nvSpPr>
        <p:spPr>
          <a:xfrm>
            <a:off x="8270143" y="3463540"/>
            <a:ext cx="443730" cy="19050"/>
          </a:xfrm>
          <a:prstGeom prst="line"/>
          <a:solidFill>
            <a:srgbClr val="166EE1">
              <a:alpha val="100000"/>
            </a:srgbClr>
          </a:solidFill>
          <a:ln w="38100">
            <a:solidFill>
              <a:srgbClr val="166EE1">
                <a:alpha val="100000"/>
              </a:srgbClr>
            </a:solidFill>
            <a:prstDash val="solid"/>
            <a:tailEnd type="arrow" w="sm" len="sm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12" name="文本6"/>
          <p:cNvSpPr txBox="1"/>
          <p:nvPr/>
        </p:nvSpPr>
        <p:spPr>
          <a:xfrm>
            <a:off x="2787234" y="2012861"/>
            <a:ext cx="1772917" cy="712470"/>
          </a:xfrm>
          <a:prstGeom prst="rect">
            <a:avLst/>
          </a:prstGeom>
          <a:noFill/>
        </p:spPr>
        <p:txBody>
          <a:bodyPr anchor="t"/>
          <a:lstStyle/>
          <a:p>
            <a:pPr marL="0" algn="ctr">
              <a:lnSpc>
                <a:spcPts val="3300"/>
              </a:lnSpc>
            </a:pPr>
            <a:r>
              <a:rPr lang="zh-CN" altLang="en-US" sz="2800" b="1" i="0" dirty="0">
                <a:solidFill>
                  <a:srgbClr val="ED7D31">
                    <a:alpha val="100000"/>
                  </a:srgbClr>
                </a:solidFill>
                <a:effectLst>
                  <a:reflection blurRad="6350" stA="40000" endA="300" endPos="70000" dist="76200" dir="5400000" sy="-100000" algn="bl" rotWithShape="0"/>
                </a:effectLst>
                <a:latin typeface="楷体"/>
                <a:ea typeface="楷体"/>
              </a:rPr>
              <a:t>已知</a:t>
            </a:r>
          </a:p>
        </p:txBody>
      </p:sp>
      <p:sp>
        <p:nvSpPr>
          <p:cNvPr id="13" name="文本7"/>
          <p:cNvSpPr txBox="1"/>
          <p:nvPr/>
        </p:nvSpPr>
        <p:spPr>
          <a:xfrm>
            <a:off x="8277349" y="2012861"/>
            <a:ext cx="1772917" cy="712470"/>
          </a:xfrm>
          <a:prstGeom prst="rect">
            <a:avLst/>
          </a:prstGeom>
          <a:noFill/>
        </p:spPr>
        <p:txBody>
          <a:bodyPr anchor="t"/>
          <a:lstStyle/>
          <a:p>
            <a:pPr marL="0" algn="ctr">
              <a:lnSpc>
                <a:spcPts val="3300"/>
              </a:lnSpc>
            </a:pPr>
            <a:r>
              <a:rPr lang="zh-CN" altLang="en-US" sz="2800" b="1" i="0" dirty="0">
                <a:solidFill>
                  <a:srgbClr val="ED7D31">
                    <a:alpha val="100000"/>
                  </a:srgbClr>
                </a:solidFill>
                <a:effectLst>
                  <a:reflection blurRad="6350" stA="40000" endA="300" endPos="70000" dist="76200" dir="5400000" sy="-100000" algn="bl" rotWithShape="0"/>
                </a:effectLst>
                <a:latin typeface="楷体"/>
                <a:ea typeface="楷体"/>
              </a:rPr>
              <a:t>未知</a:t>
            </a:r>
          </a:p>
        </p:txBody>
      </p:sp>
      <p:sp>
        <p:nvSpPr>
          <p:cNvPr id="14" name="文本8"/>
          <p:cNvSpPr txBox="1"/>
          <p:nvPr/>
        </p:nvSpPr>
        <p:spPr>
          <a:xfrm>
            <a:off x="655863" y="4300938"/>
            <a:ext cx="2651760" cy="712470"/>
          </a:xfrm>
          <a:prstGeom prst="rect">
            <a:avLst/>
          </a:prstGeom>
          <a:noFill/>
        </p:spPr>
        <p:txBody>
          <a:bodyPr anchor="t"/>
          <a:lstStyle/>
          <a:p>
            <a:pPr marL="0" algn="ctr">
              <a:lnSpc>
                <a:spcPts val="3300"/>
              </a:lnSpc>
            </a:pPr>
            <a:r>
              <a:rPr lang="zh-CN" altLang="en-US" sz="2800" b="1" i="0" dirty="0">
                <a:solidFill>
                  <a:srgbClr val="C00000">
                    <a:alpha val="100000"/>
                  </a:srgbClr>
                </a:solidFill>
                <a:latin typeface="楷体"/>
                <a:ea typeface="楷体"/>
              </a:rPr>
              <a:t>斐波那契数列</a:t>
            </a:r>
          </a:p>
        </p:txBody>
      </p:sp>
      <p:sp>
        <p:nvSpPr>
          <p:cNvPr id="15" name="文本9"/>
          <p:cNvSpPr txBox="1"/>
          <p:nvPr/>
        </p:nvSpPr>
        <p:spPr>
          <a:xfrm>
            <a:off x="5425421" y="4415238"/>
            <a:ext cx="1772917" cy="619069"/>
          </a:xfrm>
          <a:prstGeom prst="rect">
            <a:avLst/>
          </a:prstGeom>
          <a:noFill/>
        </p:spPr>
        <p:txBody>
          <a:bodyPr anchor="t"/>
          <a:lstStyle/>
          <a:p>
            <a:pPr marL="0" algn="ctr">
              <a:lnSpc>
                <a:spcPts val="3300"/>
              </a:lnSpc>
            </a:pPr>
            <a:r>
              <a:rPr lang="zh-CN" altLang="en-US" sz="2800" b="1" i="0" dirty="0">
                <a:solidFill>
                  <a:srgbClr val="C00000">
                    <a:alpha val="100000"/>
                  </a:srgbClr>
                </a:solidFill>
                <a:latin typeface="楷体"/>
                <a:ea typeface="楷体"/>
              </a:rPr>
              <a:t>S3=S1+S2</a:t>
            </a:r>
          </a:p>
        </p:txBody>
      </p:sp>
      <p:sp>
        <p:nvSpPr>
          <p:cNvPr id="16" name="文本10"/>
          <p:cNvSpPr txBox="1"/>
          <p:nvPr/>
        </p:nvSpPr>
        <p:spPr>
          <a:xfrm>
            <a:off x="5349650" y="2012861"/>
            <a:ext cx="1772917" cy="1047638"/>
          </a:xfrm>
          <a:prstGeom prst="rect">
            <a:avLst/>
          </a:prstGeom>
          <a:noFill/>
        </p:spPr>
        <p:txBody>
          <a:bodyPr anchor="t"/>
          <a:lstStyle/>
          <a:p>
            <a:pPr marL="0" algn="ctr">
              <a:lnSpc>
                <a:spcPts val="3300"/>
              </a:lnSpc>
            </a:pPr>
            <a:r>
              <a:rPr lang="zh-CN" altLang="en-US" sz="2800" b="1" i="0" dirty="0">
                <a:solidFill>
                  <a:srgbClr val="C00000">
                    <a:alpha val="100000"/>
                  </a:srgbClr>
                </a:solidFill>
                <a:latin typeface="楷体"/>
                <a:ea typeface="楷体"/>
              </a:rPr>
              <a:t>递推关系（规律）</a:t>
            </a:r>
          </a:p>
        </p:txBody>
      </p:sp>
      <p:sp>
        <p:nvSpPr>
          <p:cNvPr id="17" name="文本11"/>
          <p:cNvSpPr txBox="1"/>
          <p:nvPr/>
        </p:nvSpPr>
        <p:spPr>
          <a:xfrm>
            <a:off x="656311" y="3114065"/>
            <a:ext cx="2651760" cy="712470"/>
          </a:xfrm>
          <a:prstGeom prst="rect">
            <a:avLst/>
          </a:prstGeom>
          <a:noFill/>
        </p:spPr>
        <p:txBody>
          <a:bodyPr anchor="t"/>
          <a:lstStyle/>
          <a:p>
            <a:pPr marL="0" algn="ctr">
              <a:lnSpc>
                <a:spcPts val="3300"/>
              </a:lnSpc>
            </a:pPr>
            <a:r>
              <a:rPr lang="zh-CN" altLang="en-US" sz="2800" b="1" i="0" dirty="0">
                <a:solidFill>
                  <a:srgbClr val="C00000">
                    <a:alpha val="100000"/>
                  </a:srgbClr>
                </a:solidFill>
                <a:latin typeface="楷体"/>
                <a:ea typeface="楷体"/>
              </a:rPr>
              <a:t>移棋子</a:t>
            </a:r>
          </a:p>
        </p:txBody>
      </p: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6" fill="hold">
                      <p:stCondLst>
                        <p:cond delay="indefinite"/>
                      </p:stCondLst>
                      <p:childTnLst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</p:bldLst>
  </p:timing>
</p:sld>
</file>

<file path=ppt/slides/slide14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形状1"/>
          <p:cNvSpPr txBox="1"/>
          <p:nvPr/>
        </p:nvSpPr>
        <p:spPr>
          <a:xfrm>
            <a:off x="0" y="0"/>
            <a:ext cx="12192000" cy="6858000"/>
          </a:xfrm>
          <a:prstGeom prst="rect"/>
          <a:solidFill>
            <a:srgbClr val="01ACBE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sp>
        <p:nvSpPr>
          <p:cNvPr id="3" name="形状2"/>
          <p:cNvSpPr txBox="1"/>
          <p:nvPr/>
        </p:nvSpPr>
        <p:spPr>
          <a:xfrm>
            <a:off x="52722" y="42260"/>
            <a:ext cx="12091932" cy="6770447"/>
          </a:xfrm>
          <a:prstGeom prst="roundRect"/>
          <a:solidFill>
            <a:srgbClr val="FFFFFF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  <a:effectLst>
            <a:outerShdw blurRad="102616" dist="0" dir="0" rotWithShape="0">
              <a:srgbClr val="262626">
                <a:alpha val="7843"/>
              </a:srgbClr>
            </a:outerShdw>
          </a:effectLst>
        </p:spPr>
        <p:txBody>
          <a:bodyPr anchor="ctr"/>
          <a:lstStyle/>
          <a:p>
            <a:pPr marL="0" algn="ctr"/>
          </a:p>
        </p:txBody>
      </p:sp>
      <p:grpSp>
        <p:nvGrpSpPr>
          <p:cNvPr id="4" name="组合1"/>
          <p:cNvGrpSpPr/>
          <p:nvPr/>
        </p:nvGrpSpPr>
        <p:grpSpPr>
          <a:xfrm>
            <a:off x="176988" y="113899"/>
            <a:ext cx="3143261" cy="606408"/>
            <a:chOff x="0" y="0"/>
            <a:chExt cx="3143261" cy="606408"/>
          </a:xfrm>
        </p:grpSpPr>
        <p:sp>
          <p:nvSpPr>
            <p:cNvPr id="5" name="形状4"/>
            <p:cNvSpPr txBox="1"/>
            <p:nvPr/>
          </p:nvSpPr>
          <p:spPr>
            <a:xfrm rot="16200000">
              <a:off x="108036" y="323576"/>
              <a:ext cx="165895" cy="156196"/>
            </a:xfrm>
            <a:prstGeom prst="ellipse"/>
            <a:solidFill>
              <a:srgbClr val="F2F2F2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  <a:effectLst>
              <a:outerShdw blurRad="12700" dist="12700" dir="13500000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6" name="形状5"/>
            <p:cNvSpPr txBox="1"/>
            <p:nvPr/>
          </p:nvSpPr>
          <p:spPr>
            <a:xfrm rot="16200000">
              <a:off x="123116" y="337778"/>
              <a:ext cx="135732" cy="127797"/>
            </a:xfrm>
            <a:prstGeom prst="ellipse"/>
            <a:solidFill>
              <a:srgbClr val="595959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  <a:effectLst>
              <a:outerShdw blurRad="12700" dist="12700" dir="2700000" rotWithShape="0">
                <a:srgbClr val="000000">
                  <a:alpha val="49803"/>
                </a:srgbClr>
              </a:outerShdw>
            </a:effectLst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7" name="形状6"/>
            <p:cNvSpPr txBox="1"/>
            <p:nvPr/>
          </p:nvSpPr>
          <p:spPr>
            <a:xfrm rot="16200000">
              <a:off x="108036" y="123868"/>
              <a:ext cx="165895" cy="156196"/>
            </a:xfrm>
            <a:prstGeom prst="ellipse"/>
            <a:solidFill>
              <a:srgbClr val="F2F2F2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  <a:effectLst>
              <a:outerShdw blurRad="12700" dist="12700" dir="13500000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8" name="形状7"/>
            <p:cNvSpPr txBox="1"/>
            <p:nvPr/>
          </p:nvSpPr>
          <p:spPr>
            <a:xfrm rot="16200000">
              <a:off x="123116" y="138071"/>
              <a:ext cx="135732" cy="127797"/>
            </a:xfrm>
            <a:prstGeom prst="ellipse"/>
            <a:solidFill>
              <a:srgbClr val="595959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  <a:effectLst>
              <a:outerShdw blurRad="12700" dist="12700" dir="2700000" rotWithShape="0">
                <a:srgbClr val="000000">
                  <a:alpha val="49803"/>
                </a:srgbClr>
              </a:outerShdw>
            </a:effectLst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9" name="形状8"/>
            <p:cNvSpPr txBox="1"/>
            <p:nvPr/>
          </p:nvSpPr>
          <p:spPr>
            <a:xfrm rot="16200000">
              <a:off x="0" y="254466"/>
              <a:ext cx="19814" cy="351942"/>
            </a:xfrm>
            <a:prstGeom prst="roundRect"/>
            <a:solidFill>
              <a:srgbClr val="FFFFFF">
                <a:alpha val="100000"/>
              </a:srgbClr>
            </a:solidFill>
            <a:ln w="12700">
              <a:solidFill>
                <a:srgbClr val="A6A6A6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25908" dist="0" dir="0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0" name="形状9"/>
            <p:cNvSpPr txBox="1"/>
            <p:nvPr/>
          </p:nvSpPr>
          <p:spPr>
            <a:xfrm rot="16200000">
              <a:off x="0" y="204424"/>
              <a:ext cx="19814" cy="351942"/>
            </a:xfrm>
            <a:prstGeom prst="roundRect"/>
            <a:solidFill>
              <a:srgbClr val="FFFFFF">
                <a:alpha val="100000"/>
              </a:srgbClr>
            </a:solidFill>
            <a:ln w="12700">
              <a:solidFill>
                <a:srgbClr val="A6A6A6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25908" dist="0" dir="0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1" name="形状10"/>
            <p:cNvSpPr txBox="1"/>
            <p:nvPr/>
          </p:nvSpPr>
          <p:spPr>
            <a:xfrm rot="16200000">
              <a:off x="0" y="50043"/>
              <a:ext cx="19814" cy="351942"/>
            </a:xfrm>
            <a:prstGeom prst="roundRect"/>
            <a:solidFill>
              <a:srgbClr val="FFFFFF">
                <a:alpha val="100000"/>
              </a:srgbClr>
            </a:solidFill>
            <a:ln w="12700">
              <a:solidFill>
                <a:srgbClr val="A6A6A6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25908" dist="0" dir="0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2" name="形状11"/>
            <p:cNvSpPr txBox="1"/>
            <p:nvPr/>
          </p:nvSpPr>
          <p:spPr>
            <a:xfrm rot="16200000">
              <a:off x="0" y="0"/>
              <a:ext cx="19814" cy="351942"/>
            </a:xfrm>
            <a:prstGeom prst="roundRect"/>
            <a:solidFill>
              <a:srgbClr val="FFFFFF">
                <a:alpha val="100000"/>
              </a:srgbClr>
            </a:solidFill>
            <a:ln w="12700">
              <a:solidFill>
                <a:srgbClr val="A6A6A6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25908" dist="0" dir="0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3" name="形状3"/>
            <p:cNvSpPr txBox="1"/>
            <p:nvPr/>
          </p:nvSpPr>
          <p:spPr>
            <a:xfrm>
              <a:off x="6974" y="27941"/>
              <a:ext cx="3136287" cy="569433"/>
            </a:xfrm>
            <a:prstGeom prst="roundRect"/>
            <a:solidFill>
              <a:srgbClr val="01ACBE">
                <a:alpha val="100000"/>
              </a:srgbClr>
            </a:solidFill>
            <a:ln w="19050">
              <a:solidFill>
                <a:srgbClr val="FFFFFF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38100" dir="13500000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marL="0" algn="ctr"/>
            </a:p>
          </p:txBody>
        </p:sp>
      </p:grpSp>
      <p:sp>
        <p:nvSpPr>
          <p:cNvPr id="14" name="文本1"/>
          <p:cNvSpPr txBox="1"/>
          <p:nvPr/>
        </p:nvSpPr>
        <p:spPr>
          <a:xfrm>
            <a:off x="180152" y="103538"/>
            <a:ext cx="3326787" cy="737475"/>
          </a:xfrm>
          <a:prstGeom prst="rect">
            <a:avLst/>
          </a:prstGeom>
          <a:noFill/>
        </p:spPr>
        <p:txBody>
          <a:bodyPr anchor="ctr"/>
          <a:lstStyle/>
          <a:p>
            <a:pPr marL="0" algn="l">
              <a:lnSpc>
                <a:spcPts val="2600"/>
              </a:lnSpc>
            </a:pPr>
            <a:r>
              <a:rPr lang="zh-CN" altLang="en-US" sz="2400" b="0" i="0" dirty="0">
                <a:solidFill>
                  <a:srgbClr val="FFFFFF">
                    <a:alpha val="100000"/>
                  </a:srgbClr>
                </a:solidFill>
                <a:latin typeface="迷你简汉真广标"/>
                <a:ea typeface="迷你简汉真广标"/>
              </a:rPr>
              <a:t>课后作业</a:t>
            </a:r>
          </a:p>
        </p:txBody>
      </p:sp>
      <p:sp>
        <p:nvSpPr>
          <p:cNvPr id="15" name="文本2"/>
          <p:cNvSpPr txBox="1"/>
          <p:nvPr/>
        </p:nvSpPr>
        <p:spPr>
          <a:xfrm>
            <a:off x="2044646" y="1281246"/>
            <a:ext cx="7489622" cy="2392497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4300"/>
              </a:lnSpc>
            </a:pPr>
            <a:r>
              <a:rPr lang="zh-CN" altLang="en-US" sz="2400" b="0" i="0" dirty="0">
                <a:solidFill>
                  <a:srgbClr val="173A5B">
                    <a:alpha val="100000"/>
                  </a:srgbClr>
                </a:solidFill>
                <a:latin typeface="楷体"/>
                <a:ea typeface="楷体"/>
              </a:rPr>
              <a:t>为了迎接新年，小慧开展了“倍增攒钱”计划，她准备第一天存1元，第二天存2元，第三天存4元……即每天存储金额为前一天的2倍。你知道第7天她计划的存储金额为多少吗？</a:t>
            </a:r>
          </a:p>
        </p:txBody>
      </p:sp>
      <p:pic>
        <p:nvPicPr>
          <p:cNvPr id="16" name="图片1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839" y="1485633"/>
            <a:ext cx="687705" cy="687705"/>
          </a:xfrm>
          <a:prstGeom prst="rect">
            <a:avLst/>
          </a:prstGeom>
        </p:spPr>
      </p:pic>
      <p:graphicFrame>
        <p:nvGraphicFramePr>
          <p:cNvPr id="17" name="表格1">
            <a:extLst>
              <a:ext uri="{FF2B5EF4-FFF2-40B4-BE49-F238E27FC236}">
                <a16:creationId xmlns:a16="http://schemas.microsoft.com/office/drawing/2014/main" id="{62B2FBE6-5C8C-E811-489E-1440CA960B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567701"/>
              </p:ext>
            </p:extLst>
          </p:nvPr>
        </p:nvGraphicFramePr>
        <p:xfrm>
          <a:off x="1429360" y="4352973"/>
          <a:ext cx="8243012" cy="1123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0330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978459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987112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961153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987112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961153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935194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</a:tblGrid>
              <a:tr h="590550">
                <a:tc rowSpan="1" gridSpan="1">
                  <a:txBody>
                    <a:bodyPr anchor="t"/>
                    <a:lstStyle/>
                    <a:p>
                      <a:pPr marL="0" algn="l"/>
                      <a:r>
                        <a:rPr lang="zh-CN" altLang="en-US" sz="2100" b="1" i="0" dirty="0">
                          <a:solidFill>
                            <a:srgbClr val="464646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</a:rPr>
                        <a:t>天数</a:t>
                      </a:r>
                    </a:p>
                  </a:txBody>
                  <a:tcPr anchor="t">
                    <a:lnL w="9525" cap="flat">
                      <a:solidFill>
                        <a:srgbClr val="ADADAD">
                          <a:alpha val="100000"/>
                        </a:srgbClr>
                      </a:solidFill>
                    </a:lnL>
                    <a:lnR w="9525" cap="flat">
                      <a:solidFill>
                        <a:srgbClr val="ADADAD">
                          <a:alpha val="100000"/>
                        </a:srgbClr>
                      </a:solidFill>
                    </a:lnR>
                    <a:lnT w="9525" cap="flat">
                      <a:solidFill>
                        <a:srgbClr val="ADADAD">
                          <a:alpha val="100000"/>
                        </a:srgbClr>
                      </a:solidFill>
                    </a:lnT>
                    <a:lnB w="9525" cap="flat">
                      <a:solidFill>
                        <a:srgbClr val="ADADAD">
                          <a:alpha val="100000"/>
                        </a:srgbClr>
                      </a:solidFill>
                    </a:lnB>
                    <a:solidFill>
                      <a:srgbClr val="E6E6E6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/>
                      <a:r>
                        <a:rPr lang="zh-CN" altLang="en-US" sz="2100" b="1" i="0" dirty="0">
                          <a:solidFill>
                            <a:srgbClr val="464646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</a:rPr>
                        <a:t>第1天</a:t>
                      </a:r>
                    </a:p>
                  </a:txBody>
                  <a:tcPr anchor="t">
                    <a:lnL w="9525" cap="flat">
                      <a:solidFill>
                        <a:srgbClr val="ADADAD">
                          <a:alpha val="100000"/>
                        </a:srgbClr>
                      </a:solidFill>
                    </a:lnL>
                    <a:lnR w="9525" cap="flat">
                      <a:solidFill>
                        <a:srgbClr val="ADADAD">
                          <a:alpha val="100000"/>
                        </a:srgbClr>
                      </a:solidFill>
                    </a:lnR>
                    <a:lnT w="9525" cap="flat">
                      <a:solidFill>
                        <a:srgbClr val="ADADAD">
                          <a:alpha val="100000"/>
                        </a:srgbClr>
                      </a:solidFill>
                    </a:lnT>
                    <a:lnB w="9525" cap="flat">
                      <a:solidFill>
                        <a:srgbClr val="ADADAD">
                          <a:alpha val="100000"/>
                        </a:srgbClr>
                      </a:solidFill>
                    </a:lnB>
                    <a:solidFill>
                      <a:srgbClr val="E6E6E6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/>
                      <a:r>
                        <a:rPr lang="zh-CN" altLang="en-US" sz="2100" b="1" i="0" dirty="0">
                          <a:solidFill>
                            <a:srgbClr val="464646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</a:rPr>
                        <a:t>第2天</a:t>
                      </a:r>
                    </a:p>
                  </a:txBody>
                  <a:tcPr anchor="t">
                    <a:lnL w="9525" cap="flat">
                      <a:solidFill>
                        <a:srgbClr val="ADADAD">
                          <a:alpha val="100000"/>
                        </a:srgbClr>
                      </a:solidFill>
                    </a:lnL>
                    <a:lnR w="9525" cap="flat">
                      <a:solidFill>
                        <a:srgbClr val="ADADAD">
                          <a:alpha val="100000"/>
                        </a:srgbClr>
                      </a:solidFill>
                    </a:lnR>
                    <a:lnT w="9525" cap="flat">
                      <a:solidFill>
                        <a:srgbClr val="ADADAD">
                          <a:alpha val="100000"/>
                        </a:srgbClr>
                      </a:solidFill>
                    </a:lnT>
                    <a:lnB w="9525" cap="flat">
                      <a:solidFill>
                        <a:srgbClr val="ADADAD">
                          <a:alpha val="100000"/>
                        </a:srgbClr>
                      </a:solidFill>
                    </a:lnB>
                    <a:solidFill>
                      <a:srgbClr val="E6E6E6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/>
                      <a:r>
                        <a:rPr lang="zh-CN" altLang="en-US" sz="2100" b="1" i="0" dirty="0">
                          <a:solidFill>
                            <a:srgbClr val="464646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</a:rPr>
                        <a:t>第3天</a:t>
                      </a:r>
                    </a:p>
                  </a:txBody>
                  <a:tcPr anchor="t">
                    <a:lnL w="9525" cap="flat">
                      <a:solidFill>
                        <a:srgbClr val="ADADAD">
                          <a:alpha val="100000"/>
                        </a:srgbClr>
                      </a:solidFill>
                    </a:lnL>
                    <a:lnR w="9525" cap="flat">
                      <a:solidFill>
                        <a:srgbClr val="ADADAD">
                          <a:alpha val="100000"/>
                        </a:srgbClr>
                      </a:solidFill>
                    </a:lnR>
                    <a:lnT w="9525" cap="flat">
                      <a:solidFill>
                        <a:srgbClr val="ADADAD">
                          <a:alpha val="100000"/>
                        </a:srgbClr>
                      </a:solidFill>
                    </a:lnT>
                    <a:lnB w="9525" cap="flat">
                      <a:solidFill>
                        <a:srgbClr val="ADADAD">
                          <a:alpha val="100000"/>
                        </a:srgbClr>
                      </a:solidFill>
                    </a:lnB>
                    <a:solidFill>
                      <a:srgbClr val="E6E6E6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/>
                      <a:r>
                        <a:rPr lang="zh-CN" altLang="en-US" sz="2100" b="1" i="0" dirty="0">
                          <a:solidFill>
                            <a:srgbClr val="464646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</a:rPr>
                        <a:t>第4天</a:t>
                      </a:r>
                    </a:p>
                  </a:txBody>
                  <a:tcPr anchor="t">
                    <a:lnL w="9525" cap="flat">
                      <a:solidFill>
                        <a:srgbClr val="ADADAD">
                          <a:alpha val="100000"/>
                        </a:srgbClr>
                      </a:solidFill>
                    </a:lnL>
                    <a:lnR w="9525" cap="flat">
                      <a:solidFill>
                        <a:srgbClr val="ADADAD">
                          <a:alpha val="100000"/>
                        </a:srgbClr>
                      </a:solidFill>
                    </a:lnR>
                    <a:lnT w="9525" cap="flat">
                      <a:solidFill>
                        <a:srgbClr val="ADADAD">
                          <a:alpha val="100000"/>
                        </a:srgbClr>
                      </a:solidFill>
                    </a:lnT>
                    <a:lnB w="9525" cap="flat">
                      <a:solidFill>
                        <a:srgbClr val="ADADAD">
                          <a:alpha val="100000"/>
                        </a:srgbClr>
                      </a:solidFill>
                    </a:lnB>
                    <a:solidFill>
                      <a:srgbClr val="E6E6E6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/>
                      <a:r>
                        <a:rPr lang="zh-CN" altLang="en-US" sz="2100" b="1" i="0" dirty="0">
                          <a:solidFill>
                            <a:srgbClr val="464646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</a:rPr>
                        <a:t>第5天</a:t>
                      </a:r>
                    </a:p>
                  </a:txBody>
                  <a:tcPr anchor="t">
                    <a:lnL w="9525" cap="flat">
                      <a:solidFill>
                        <a:srgbClr val="ADADAD">
                          <a:alpha val="100000"/>
                        </a:srgbClr>
                      </a:solidFill>
                    </a:lnL>
                    <a:lnR w="9525" cap="flat">
                      <a:solidFill>
                        <a:srgbClr val="ADADAD">
                          <a:alpha val="100000"/>
                        </a:srgbClr>
                      </a:solidFill>
                    </a:lnR>
                    <a:lnT w="9525" cap="flat">
                      <a:solidFill>
                        <a:srgbClr val="ADADAD">
                          <a:alpha val="100000"/>
                        </a:srgbClr>
                      </a:solidFill>
                    </a:lnT>
                    <a:lnB w="9525" cap="flat">
                      <a:solidFill>
                        <a:srgbClr val="ADADAD">
                          <a:alpha val="100000"/>
                        </a:srgbClr>
                      </a:solidFill>
                    </a:lnB>
                    <a:solidFill>
                      <a:srgbClr val="E6E6E6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/>
                      <a:r>
                        <a:rPr lang="zh-CN" altLang="en-US" sz="2100" b="1" i="0" dirty="0">
                          <a:solidFill>
                            <a:srgbClr val="464646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</a:rPr>
                        <a:t>第6天</a:t>
                      </a:r>
                    </a:p>
                  </a:txBody>
                  <a:tcPr anchor="t">
                    <a:lnL w="9525" cap="flat">
                      <a:solidFill>
                        <a:srgbClr val="ADADAD">
                          <a:alpha val="100000"/>
                        </a:srgbClr>
                      </a:solidFill>
                    </a:lnL>
                    <a:lnR w="9525" cap="flat">
                      <a:solidFill>
                        <a:srgbClr val="ADADAD">
                          <a:alpha val="100000"/>
                        </a:srgbClr>
                      </a:solidFill>
                    </a:lnR>
                    <a:lnT w="9525" cap="flat">
                      <a:solidFill>
                        <a:srgbClr val="ADADAD">
                          <a:alpha val="100000"/>
                        </a:srgbClr>
                      </a:solidFill>
                    </a:lnT>
                    <a:lnB w="9525" cap="flat">
                      <a:solidFill>
                        <a:srgbClr val="ADADAD">
                          <a:alpha val="100000"/>
                        </a:srgbClr>
                      </a:solidFill>
                    </a:lnB>
                    <a:solidFill>
                      <a:srgbClr val="E6E6E6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/>
                      <a:r>
                        <a:rPr lang="zh-CN" altLang="en-US" sz="2100" b="1" i="0" dirty="0">
                          <a:solidFill>
                            <a:srgbClr val="464646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</a:rPr>
                        <a:t>第7天</a:t>
                      </a:r>
                    </a:p>
                  </a:txBody>
                  <a:tcPr anchor="t">
                    <a:lnL w="9525" cap="flat">
                      <a:solidFill>
                        <a:srgbClr val="ADADAD">
                          <a:alpha val="100000"/>
                        </a:srgbClr>
                      </a:solidFill>
                    </a:lnL>
                    <a:lnR w="9525" cap="flat">
                      <a:solidFill>
                        <a:srgbClr val="ADADAD">
                          <a:alpha val="100000"/>
                        </a:srgbClr>
                      </a:solidFill>
                    </a:lnR>
                    <a:lnT w="9525" cap="flat">
                      <a:solidFill>
                        <a:srgbClr val="ADADAD">
                          <a:alpha val="100000"/>
                        </a:srgbClr>
                      </a:solidFill>
                    </a:lnT>
                    <a:lnB w="9525" cap="flat">
                      <a:solidFill>
                        <a:srgbClr val="ADADAD">
                          <a:alpha val="100000"/>
                        </a:srgbClr>
                      </a:solidFill>
                    </a:lnB>
                    <a:solidFill>
                      <a:srgbClr val="E6E6E6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</a:tr>
              <a:tr h="533400">
                <a:tc rowSpan="1" gridSpan="1">
                  <a:txBody>
                    <a:bodyPr anchor="t"/>
                    <a:lstStyle/>
                    <a:p>
                      <a:pPr marL="0" algn="l"/>
                      <a:r>
                        <a:rPr lang="zh-CN" altLang="en-US" sz="18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</a:rPr>
                        <a:t>存储金额</a:t>
                      </a:r>
                    </a:p>
                  </a:txBody>
                  <a:tcPr anchor="t">
                    <a:lnL w="9525" cap="flat">
                      <a:solidFill>
                        <a:srgbClr val="ADADAD">
                          <a:alpha val="100000"/>
                        </a:srgbClr>
                      </a:solidFill>
                    </a:lnL>
                    <a:lnR w="9525" cap="flat">
                      <a:solidFill>
                        <a:srgbClr val="ADADAD">
                          <a:alpha val="100000"/>
                        </a:srgbClr>
                      </a:solidFill>
                    </a:lnR>
                    <a:lnT w="9525" cap="flat">
                      <a:solidFill>
                        <a:srgbClr val="ADADAD">
                          <a:alpha val="100000"/>
                        </a:srgbClr>
                      </a:solidFill>
                    </a:lnT>
                    <a:lnB w="9525" cap="flat">
                      <a:solidFill>
                        <a:srgbClr val="ADADAD">
                          <a:alpha val="100000"/>
                        </a:srgbClr>
                      </a:solidFill>
                    </a:lnB>
                    <a:solidFill>
                      <a:srgbClr val="FFFFFF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/>
                      <a:r>
                        <a:rPr lang="zh-CN" altLang="en-US" sz="18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</a:rPr>
                        <a:t>1</a:t>
                      </a:r>
                    </a:p>
                  </a:txBody>
                  <a:tcPr anchor="t">
                    <a:lnL w="9525" cap="flat">
                      <a:solidFill>
                        <a:srgbClr val="ADADAD">
                          <a:alpha val="100000"/>
                        </a:srgbClr>
                      </a:solidFill>
                    </a:lnL>
                    <a:lnR w="9525" cap="flat">
                      <a:solidFill>
                        <a:srgbClr val="ADADAD">
                          <a:alpha val="100000"/>
                        </a:srgbClr>
                      </a:solidFill>
                    </a:lnR>
                    <a:lnT w="9525" cap="flat">
                      <a:solidFill>
                        <a:srgbClr val="ADADAD">
                          <a:alpha val="100000"/>
                        </a:srgbClr>
                      </a:solidFill>
                    </a:lnT>
                    <a:lnB w="9525" cap="flat">
                      <a:solidFill>
                        <a:srgbClr val="ADADAD">
                          <a:alpha val="100000"/>
                        </a:srgbClr>
                      </a:solidFill>
                    </a:lnB>
                    <a:solidFill>
                      <a:srgbClr val="FFFFFF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/>
                      <a:r>
                        <a:rPr lang="zh-CN" altLang="en-US" sz="18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</a:rPr>
                        <a:t>2</a:t>
                      </a:r>
                    </a:p>
                  </a:txBody>
                  <a:tcPr anchor="t">
                    <a:lnL w="9525" cap="flat">
                      <a:solidFill>
                        <a:srgbClr val="ADADAD">
                          <a:alpha val="100000"/>
                        </a:srgbClr>
                      </a:solidFill>
                    </a:lnL>
                    <a:lnR w="9525" cap="flat">
                      <a:solidFill>
                        <a:srgbClr val="ADADAD">
                          <a:alpha val="100000"/>
                        </a:srgbClr>
                      </a:solidFill>
                    </a:lnR>
                    <a:lnT w="9525" cap="flat">
                      <a:solidFill>
                        <a:srgbClr val="ADADAD">
                          <a:alpha val="100000"/>
                        </a:srgbClr>
                      </a:solidFill>
                    </a:lnT>
                    <a:lnB w="9525" cap="flat">
                      <a:solidFill>
                        <a:srgbClr val="ADADAD">
                          <a:alpha val="100000"/>
                        </a:srgbClr>
                      </a:solidFill>
                    </a:lnB>
                    <a:solidFill>
                      <a:srgbClr val="FFFFFF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/>
                      <a:r>
                        <a:rPr lang="zh-CN" altLang="en-US" sz="18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</a:rPr>
                        <a:t>4</a:t>
                      </a:r>
                    </a:p>
                  </a:txBody>
                  <a:tcPr anchor="t">
                    <a:lnL w="9525" cap="flat">
                      <a:solidFill>
                        <a:srgbClr val="ADADAD">
                          <a:alpha val="100000"/>
                        </a:srgbClr>
                      </a:solidFill>
                    </a:lnL>
                    <a:lnR w="9525" cap="flat">
                      <a:solidFill>
                        <a:srgbClr val="ADADAD">
                          <a:alpha val="100000"/>
                        </a:srgbClr>
                      </a:solidFill>
                    </a:lnR>
                    <a:lnT w="9525" cap="flat">
                      <a:solidFill>
                        <a:srgbClr val="ADADAD">
                          <a:alpha val="100000"/>
                        </a:srgbClr>
                      </a:solidFill>
                    </a:lnT>
                    <a:lnB w="9525" cap="flat">
                      <a:solidFill>
                        <a:srgbClr val="ADADAD">
                          <a:alpha val="100000"/>
                        </a:srgbClr>
                      </a:solidFill>
                    </a:lnB>
                    <a:solidFill>
                      <a:srgbClr val="FFFFFF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/>
                    </a:p>
                  </a:txBody>
                  <a:tcPr anchor="t">
                    <a:lnL w="9525" cap="flat">
                      <a:solidFill>
                        <a:srgbClr val="ADADAD">
                          <a:alpha val="100000"/>
                        </a:srgbClr>
                      </a:solidFill>
                    </a:lnL>
                    <a:lnR w="9525" cap="flat">
                      <a:solidFill>
                        <a:srgbClr val="ADADAD">
                          <a:alpha val="100000"/>
                        </a:srgbClr>
                      </a:solidFill>
                    </a:lnR>
                    <a:lnT w="9525" cap="flat">
                      <a:solidFill>
                        <a:srgbClr val="ADADAD">
                          <a:alpha val="100000"/>
                        </a:srgbClr>
                      </a:solidFill>
                    </a:lnT>
                    <a:lnB w="9525" cap="flat">
                      <a:solidFill>
                        <a:srgbClr val="ADADAD">
                          <a:alpha val="100000"/>
                        </a:srgbClr>
                      </a:solidFill>
                    </a:lnB>
                    <a:solidFill>
                      <a:srgbClr val="FFFFFF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/>
                    </a:p>
                  </a:txBody>
                  <a:tcPr anchor="t">
                    <a:lnL w="9525" cap="flat">
                      <a:solidFill>
                        <a:srgbClr val="ADADAD">
                          <a:alpha val="100000"/>
                        </a:srgbClr>
                      </a:solidFill>
                    </a:lnL>
                    <a:lnR w="9525" cap="flat">
                      <a:solidFill>
                        <a:srgbClr val="ADADAD">
                          <a:alpha val="100000"/>
                        </a:srgbClr>
                      </a:solidFill>
                    </a:lnR>
                    <a:lnT w="9525" cap="flat">
                      <a:solidFill>
                        <a:srgbClr val="ADADAD">
                          <a:alpha val="100000"/>
                        </a:srgbClr>
                      </a:solidFill>
                    </a:lnT>
                    <a:lnB w="9525" cap="flat">
                      <a:solidFill>
                        <a:srgbClr val="ADADAD">
                          <a:alpha val="100000"/>
                        </a:srgbClr>
                      </a:solidFill>
                    </a:lnB>
                    <a:solidFill>
                      <a:srgbClr val="FFFFFF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/>
                    </a:p>
                  </a:txBody>
                  <a:tcPr anchor="t">
                    <a:lnL w="9525" cap="flat">
                      <a:solidFill>
                        <a:srgbClr val="ADADAD">
                          <a:alpha val="100000"/>
                        </a:srgbClr>
                      </a:solidFill>
                    </a:lnL>
                    <a:lnR w="9525" cap="flat">
                      <a:solidFill>
                        <a:srgbClr val="ADADAD">
                          <a:alpha val="100000"/>
                        </a:srgbClr>
                      </a:solidFill>
                    </a:lnR>
                    <a:lnT w="9525" cap="flat">
                      <a:solidFill>
                        <a:srgbClr val="ADADAD">
                          <a:alpha val="100000"/>
                        </a:srgbClr>
                      </a:solidFill>
                    </a:lnT>
                    <a:lnB w="9525" cap="flat">
                      <a:solidFill>
                        <a:srgbClr val="ADADAD">
                          <a:alpha val="100000"/>
                        </a:srgbClr>
                      </a:solidFill>
                    </a:lnB>
                    <a:solidFill>
                      <a:srgbClr val="FFFFFF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/>
                    </a:p>
                  </a:txBody>
                  <a:tcPr anchor="t">
                    <a:lnL w="9525" cap="flat">
                      <a:solidFill>
                        <a:srgbClr val="ADADAD">
                          <a:alpha val="100000"/>
                        </a:srgbClr>
                      </a:solidFill>
                    </a:lnL>
                    <a:lnR w="9525" cap="flat">
                      <a:solidFill>
                        <a:srgbClr val="ADADAD">
                          <a:alpha val="100000"/>
                        </a:srgbClr>
                      </a:solidFill>
                    </a:lnR>
                    <a:lnT w="9525" cap="flat">
                      <a:solidFill>
                        <a:srgbClr val="ADADAD">
                          <a:alpha val="100000"/>
                        </a:srgbClr>
                      </a:solidFill>
                    </a:lnT>
                    <a:lnB w="9525" cap="flat">
                      <a:solidFill>
                        <a:srgbClr val="ADADAD">
                          <a:alpha val="100000"/>
                        </a:srgbClr>
                      </a:solidFill>
                    </a:lnB>
                    <a:solidFill>
                      <a:srgbClr val="FFFFFF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2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形状1"/>
          <p:cNvSpPr txBox="1"/>
          <p:nvPr/>
        </p:nvSpPr>
        <p:spPr>
          <a:xfrm>
            <a:off x="0" y="-127635"/>
            <a:ext cx="12192000" cy="6985635"/>
          </a:xfrm>
          <a:prstGeom prst="rect"/>
          <a:solidFill>
            <a:srgbClr val="FBF2E9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pic>
        <p:nvPicPr>
          <p:cNvPr id="3" name="图片1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4" t="566" r="318" b="1320"/>
          <a:stretch>
            <a:fillRect/>
          </a:stretch>
        </p:blipFill>
        <p:spPr>
          <a:xfrm>
            <a:off x="0" y="-85725"/>
            <a:ext cx="12192000" cy="6943725"/>
          </a:xfrm>
          <a:prstGeom prst="rect">
            <a:avLst/>
          </a:prstGeom>
        </p:spPr>
      </p:pic>
      <p:pic>
        <p:nvPicPr>
          <p:cNvPr id="4" name="图片2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3665" y="-85725"/>
            <a:ext cx="3508375" cy="1824355"/>
          </a:xfrm>
          <a:prstGeom prst="rect">
            <a:avLst/>
          </a:prstGeom>
        </p:spPr>
      </p:pic>
      <p:pic>
        <p:nvPicPr>
          <p:cNvPr id="5" name="图片3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" y="-86011"/>
            <a:ext cx="12535519" cy="694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3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形状1"/>
          <p:cNvSpPr txBox="1"/>
          <p:nvPr/>
        </p:nvSpPr>
        <p:spPr>
          <a:xfrm>
            <a:off x="676605" y="622300"/>
            <a:ext cx="10848645" cy="5613400"/>
          </a:xfrm>
          <a:prstGeom prst="roundRect"/>
          <a:solidFill>
            <a:srgbClr val="FFFFFF">
              <a:alpha val="100000"/>
            </a:srgbClr>
          </a:solidFill>
          <a:ln w="38100">
            <a:solidFill>
              <a:srgbClr val="000000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4" name="形状2"/>
          <p:cNvSpPr txBox="1"/>
          <p:nvPr/>
        </p:nvSpPr>
        <p:spPr>
          <a:xfrm>
            <a:off x="666750" y="1338063"/>
            <a:ext cx="10858500" cy="4897636"/>
          </a:xfrm>
          <a:prstGeom prst="roundRect"/>
          <a:solidFill>
            <a:srgbClr val="FAB62B">
              <a:alpha val="100000"/>
            </a:srgbClr>
          </a:solidFill>
          <a:ln w="38100">
            <a:solidFill>
              <a:srgbClr val="000000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5" name="形状3"/>
          <p:cNvSpPr txBox="1"/>
          <p:nvPr/>
        </p:nvSpPr>
        <p:spPr>
          <a:xfrm>
            <a:off x="9486900" y="794093"/>
            <a:ext cx="406400" cy="406400"/>
          </a:xfrm>
          <a:prstGeom prst="ellipse"/>
          <a:solidFill>
            <a:srgbClr val="00A539">
              <a:alpha val="100000"/>
            </a:srgbClr>
          </a:solidFill>
          <a:ln w="38100">
            <a:solidFill>
              <a:srgbClr val="000000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6" name="形状4"/>
          <p:cNvSpPr txBox="1"/>
          <p:nvPr/>
        </p:nvSpPr>
        <p:spPr>
          <a:xfrm>
            <a:off x="10023478" y="800595"/>
            <a:ext cx="406400" cy="406400"/>
          </a:xfrm>
          <a:prstGeom prst="ellipse"/>
          <a:solidFill>
            <a:srgbClr val="FAB62B">
              <a:alpha val="100000"/>
            </a:srgbClr>
          </a:solidFill>
          <a:ln w="38100">
            <a:solidFill>
              <a:srgbClr val="000000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7" name="形状5"/>
          <p:cNvSpPr txBox="1"/>
          <p:nvPr/>
        </p:nvSpPr>
        <p:spPr>
          <a:xfrm>
            <a:off x="10560056" y="807097"/>
            <a:ext cx="406400" cy="406400"/>
          </a:xfrm>
          <a:prstGeom prst="ellipse"/>
          <a:solidFill>
            <a:srgbClr val="00A539">
              <a:alpha val="100000"/>
            </a:srgbClr>
          </a:solidFill>
          <a:ln w="38100">
            <a:solidFill>
              <a:srgbClr val="000000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8" name="文本1"/>
          <p:cNvSpPr txBox="1"/>
          <p:nvPr/>
        </p:nvSpPr>
        <p:spPr>
          <a:xfrm>
            <a:off x="662371" y="688237"/>
            <a:ext cx="2614562" cy="65216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800"/>
              </a:lnSpc>
            </a:pPr>
            <a:r>
              <a:rPr lang="zh-CN" altLang="en-US" sz="2400" b="1" i="0" dirty="0">
                <a:solidFill>
                  <a:srgbClr val="000000">
                    <a:alpha val="100000"/>
                  </a:srgbClr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</a:rPr>
              <a:t>五年级 信息科技</a:t>
            </a:r>
          </a:p>
        </p:txBody>
      </p:sp>
      <p:sp>
        <p:nvSpPr>
          <p:cNvPr id="9" name="形状6"/>
          <p:cNvSpPr txBox="1"/>
          <p:nvPr/>
        </p:nvSpPr>
        <p:spPr>
          <a:xfrm>
            <a:off x="1780186" y="3014450"/>
            <a:ext cx="8668127" cy="1368425"/>
          </a:xfrm>
          <a:prstGeom prst="rect"/>
          <a:solidFill>
            <a:srgbClr val="FAB62B">
              <a:alpha val="100000"/>
            </a:srgbClr>
          </a:solidFill>
          <a:ln w="25400">
            <a:solidFill>
              <a:srgbClr val="000000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10" name="形状7"/>
          <p:cNvSpPr txBox="1"/>
          <p:nvPr/>
        </p:nvSpPr>
        <p:spPr>
          <a:xfrm>
            <a:off x="1931682" y="2701593"/>
            <a:ext cx="8628374" cy="1446414"/>
          </a:xfrm>
          <a:prstGeom prst="foldedCorner"/>
          <a:solidFill>
            <a:srgbClr val="00A539">
              <a:alpha val="100000"/>
            </a:srgbClr>
          </a:solidFill>
          <a:ln w="25400">
            <a:solidFill>
              <a:srgbClr val="000000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11" name="文本2"/>
          <p:cNvSpPr txBox="1"/>
          <p:nvPr/>
        </p:nvSpPr>
        <p:spPr>
          <a:xfrm>
            <a:off x="3812558" y="2997016"/>
            <a:ext cx="4660900" cy="863969"/>
          </a:xfrm>
          <a:prstGeom prst="rect">
            <a:avLst/>
          </a:prstGeom>
          <a:noFill/>
        </p:spPr>
        <p:txBody>
          <a:bodyPr anchor="ctr"/>
          <a:lstStyle/>
          <a:p>
            <a:pPr marL="0" algn="ctr">
              <a:lnSpc>
                <a:spcPts val="5300"/>
              </a:lnSpc>
            </a:pPr>
            <a:r>
              <a:rPr lang="zh-CN" altLang="en-US" sz="4399" b="1" i="0" dirty="0">
                <a:solidFill>
                  <a:srgbClr val="FFFFFF">
                    <a:alpha val="100000"/>
                  </a:srgbClr>
                </a:solidFill>
                <a:latin typeface="微软雅黑"/>
                <a:ea typeface="微软雅黑"/>
              </a:rPr>
              <a:t>棋子移动中的递推</a:t>
            </a:r>
          </a:p>
        </p:txBody>
      </p: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形状1"/>
          <p:cNvSpPr txBox="1"/>
          <p:nvPr/>
        </p:nvSpPr>
        <p:spPr>
          <a:xfrm>
            <a:off x="0" y="0"/>
            <a:ext cx="12192000" cy="6858000"/>
          </a:xfrm>
          <a:prstGeom prst="rect"/>
          <a:solidFill>
            <a:srgbClr val="01ACBE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sp>
        <p:nvSpPr>
          <p:cNvPr id="3" name="形状2"/>
          <p:cNvSpPr txBox="1"/>
          <p:nvPr/>
        </p:nvSpPr>
        <p:spPr>
          <a:xfrm>
            <a:off x="52722" y="42260"/>
            <a:ext cx="12091932" cy="6770447"/>
          </a:xfrm>
          <a:prstGeom prst="roundRect"/>
          <a:solidFill>
            <a:srgbClr val="FFFFFF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  <a:effectLst>
            <a:outerShdw blurRad="102616" dist="0" dir="0" rotWithShape="0">
              <a:srgbClr val="262626">
                <a:alpha val="7843"/>
              </a:srgbClr>
            </a:outerShdw>
          </a:effectLst>
        </p:spPr>
        <p:txBody>
          <a:bodyPr anchor="ctr"/>
          <a:lstStyle/>
          <a:p>
            <a:pPr marL="0" algn="ctr"/>
          </a:p>
        </p:txBody>
      </p:sp>
      <p:grpSp>
        <p:nvGrpSpPr>
          <p:cNvPr id="4" name="组合1"/>
          <p:cNvGrpSpPr/>
          <p:nvPr/>
        </p:nvGrpSpPr>
        <p:grpSpPr>
          <a:xfrm>
            <a:off x="182417" y="-132789"/>
            <a:ext cx="4219689" cy="996334"/>
            <a:chOff x="0" y="0"/>
            <a:chExt cx="4219689" cy="996334"/>
          </a:xfrm>
        </p:grpSpPr>
        <p:sp>
          <p:nvSpPr>
            <p:cNvPr id="5" name="形状4"/>
            <p:cNvSpPr txBox="1"/>
            <p:nvPr/>
          </p:nvSpPr>
          <p:spPr>
            <a:xfrm rot="16200000">
              <a:off x="192720" y="408008"/>
              <a:ext cx="223201" cy="210154"/>
            </a:xfrm>
            <a:prstGeom prst="ellipse"/>
            <a:solidFill>
              <a:srgbClr val="F2F2F2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  <a:effectLst>
              <a:outerShdw blurRad="12700" dist="12700" dir="13500000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6" name="形状5"/>
            <p:cNvSpPr txBox="1"/>
            <p:nvPr/>
          </p:nvSpPr>
          <p:spPr>
            <a:xfrm rot="16200000">
              <a:off x="213009" y="427116"/>
              <a:ext cx="182619" cy="171945"/>
            </a:xfrm>
            <a:prstGeom prst="ellipse"/>
            <a:solidFill>
              <a:srgbClr val="595959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  <a:effectLst>
              <a:outerShdw blurRad="12700" dist="12700" dir="2700000" rotWithShape="0">
                <a:srgbClr val="000000">
                  <a:alpha val="49803"/>
                </a:srgbClr>
              </a:outerShdw>
            </a:effectLst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7" name="形状6"/>
            <p:cNvSpPr txBox="1"/>
            <p:nvPr/>
          </p:nvSpPr>
          <p:spPr>
            <a:xfrm rot="16200000">
              <a:off x="192720" y="139311"/>
              <a:ext cx="223201" cy="210154"/>
            </a:xfrm>
            <a:prstGeom prst="ellipse"/>
            <a:solidFill>
              <a:srgbClr val="F2F2F2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  <a:effectLst>
              <a:outerShdw blurRad="12700" dist="12700" dir="13500000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8" name="形状7"/>
            <p:cNvSpPr txBox="1"/>
            <p:nvPr/>
          </p:nvSpPr>
          <p:spPr>
            <a:xfrm rot="16200000">
              <a:off x="213009" y="158420"/>
              <a:ext cx="182619" cy="171945"/>
            </a:xfrm>
            <a:prstGeom prst="ellipse"/>
            <a:solidFill>
              <a:srgbClr val="595959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  <a:effectLst>
              <a:outerShdw blurRad="12700" dist="12700" dir="2700000" rotWithShape="0">
                <a:srgbClr val="000000">
                  <a:alpha val="49803"/>
                </a:srgbClr>
              </a:outerShdw>
            </a:effectLst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9" name="形状8"/>
            <p:cNvSpPr txBox="1"/>
            <p:nvPr/>
          </p:nvSpPr>
          <p:spPr>
            <a:xfrm rot="16200000">
              <a:off x="47364" y="315024"/>
              <a:ext cx="26659" cy="473521"/>
            </a:xfrm>
            <a:prstGeom prst="roundRect"/>
            <a:solidFill>
              <a:srgbClr val="FFFFFF">
                <a:alpha val="100000"/>
              </a:srgbClr>
            </a:solidFill>
            <a:ln w="12700">
              <a:solidFill>
                <a:srgbClr val="A6A6A6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25908" dist="0" dir="0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0" name="形状9"/>
            <p:cNvSpPr txBox="1"/>
            <p:nvPr/>
          </p:nvSpPr>
          <p:spPr>
            <a:xfrm rot="16200000">
              <a:off x="47364" y="247695"/>
              <a:ext cx="26659" cy="473521"/>
            </a:xfrm>
            <a:prstGeom prst="roundRect"/>
            <a:solidFill>
              <a:srgbClr val="FFFFFF">
                <a:alpha val="100000"/>
              </a:srgbClr>
            </a:solidFill>
            <a:ln w="12700">
              <a:solidFill>
                <a:srgbClr val="A6A6A6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25908" dist="0" dir="0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1" name="形状10"/>
            <p:cNvSpPr txBox="1"/>
            <p:nvPr/>
          </p:nvSpPr>
          <p:spPr>
            <a:xfrm rot="16200000">
              <a:off x="47364" y="39983"/>
              <a:ext cx="26659" cy="473521"/>
            </a:xfrm>
            <a:prstGeom prst="roundRect"/>
            <a:solidFill>
              <a:srgbClr val="FFFFFF">
                <a:alpha val="100000"/>
              </a:srgbClr>
            </a:solidFill>
            <a:ln w="12700">
              <a:solidFill>
                <a:srgbClr val="A6A6A6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25908" dist="0" dir="0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2" name="形状11"/>
            <p:cNvSpPr txBox="1"/>
            <p:nvPr/>
          </p:nvSpPr>
          <p:spPr>
            <a:xfrm rot="16200000">
              <a:off x="47364" y="0"/>
              <a:ext cx="26659" cy="473521"/>
            </a:xfrm>
            <a:prstGeom prst="roundRect"/>
            <a:solidFill>
              <a:srgbClr val="FFFFFF">
                <a:alpha val="100000"/>
              </a:srgbClr>
            </a:solidFill>
            <a:ln w="12700">
              <a:solidFill>
                <a:srgbClr val="A6A6A6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25908" dist="0" dir="0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3" name="形状3"/>
            <p:cNvSpPr txBox="1"/>
            <p:nvPr/>
          </p:nvSpPr>
          <p:spPr>
            <a:xfrm>
              <a:off x="0" y="230190"/>
              <a:ext cx="4219689" cy="766144"/>
            </a:xfrm>
            <a:prstGeom prst="roundRect"/>
            <a:solidFill>
              <a:srgbClr val="01ACBE">
                <a:alpha val="100000"/>
              </a:srgbClr>
            </a:solidFill>
            <a:ln w="19050">
              <a:solidFill>
                <a:srgbClr val="FFFFFF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38100" dir="13500000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marL="0" algn="ctr"/>
            </a:p>
          </p:txBody>
        </p:sp>
      </p:grpSp>
      <p:sp>
        <p:nvSpPr>
          <p:cNvPr id="14" name="文本1"/>
          <p:cNvSpPr txBox="1"/>
          <p:nvPr/>
        </p:nvSpPr>
        <p:spPr>
          <a:xfrm>
            <a:off x="222418" y="224293"/>
            <a:ext cx="4468597" cy="521212"/>
          </a:xfrm>
          <a:prstGeom prst="rect">
            <a:avLst/>
          </a:prstGeom>
          <a:noFill/>
        </p:spPr>
        <p:txBody>
          <a:bodyPr anchor="ctr"/>
          <a:lstStyle/>
          <a:p>
            <a:pPr marL="0" algn="l">
              <a:lnSpc>
                <a:spcPts val="2600"/>
              </a:lnSpc>
            </a:pPr>
            <a:r>
              <a:rPr lang="zh-CN" altLang="en-US" sz="2400" b="0" i="0" dirty="0">
                <a:solidFill>
                  <a:srgbClr val="FFFFFF">
                    <a:alpha val="100000"/>
                  </a:srgbClr>
                </a:solidFill>
                <a:latin typeface="迷你简汉真广标"/>
                <a:ea typeface="迷你简汉真广标"/>
              </a:rPr>
              <a:t>递推思想初探——移棋子游戏</a:t>
            </a:r>
          </a:p>
        </p:txBody>
      </p:sp>
      <p:sp>
        <p:nvSpPr>
          <p:cNvPr id="15" name="文本2"/>
          <p:cNvSpPr txBox="1"/>
          <p:nvPr/>
        </p:nvSpPr>
        <p:spPr>
          <a:xfrm>
            <a:off x="1352017" y="5357101"/>
            <a:ext cx="10152726" cy="972874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099" b="1" i="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</a:rPr>
              <a:t>记录8枚棋子的最优算法（移动编号）：</a:t>
            </a:r>
          </a:p>
          <a:p>
            <a:pPr marL="0" algn="l"/>
            <a:r>
              <a:rPr lang="zh-CN" altLang="en-US" sz="2099" b="1" i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</a:rPr>
              <a:t> </a:t>
            </a:r>
            <a:r>
              <a:rPr lang="zh-CN" altLang="en-US" sz="2099" b="1" i="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</a:rPr>
              <a:t>第一步：</a:t>
            </a:r>
            <a:r>
              <a:rPr lang="zh-CN" altLang="en-US" sz="2099" b="1" i="0" u="sng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</a:rPr>
              <a:t>           </a:t>
            </a:r>
            <a:r>
              <a:rPr lang="zh-CN" altLang="en-US" sz="2099" b="1" i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</a:rPr>
              <a:t>  </a:t>
            </a:r>
            <a:r>
              <a:rPr lang="zh-CN" altLang="en-US" sz="2099" b="1" i="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</a:rPr>
              <a:t>第二步：</a:t>
            </a:r>
            <a:r>
              <a:rPr lang="zh-CN" altLang="en-US" sz="2099" b="1" i="0" u="sng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</a:rPr>
              <a:t>           </a:t>
            </a:r>
            <a:r>
              <a:rPr lang="zh-CN" altLang="en-US" sz="2099" b="1" i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</a:rPr>
              <a:t>   </a:t>
            </a:r>
            <a:r>
              <a:rPr lang="zh-CN" altLang="en-US" sz="2099" b="1" i="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</a:rPr>
              <a:t>第三步：</a:t>
            </a:r>
            <a:r>
              <a:rPr lang="zh-CN" altLang="en-US" sz="2099" b="1" i="0" u="sng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</a:rPr>
              <a:t>           </a:t>
            </a:r>
            <a:r>
              <a:rPr lang="zh-CN" altLang="en-US" sz="2099" b="1" i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</a:rPr>
              <a:t>   </a:t>
            </a:r>
            <a:r>
              <a:rPr lang="zh-CN" altLang="en-US" sz="2099" b="1" i="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</a:rPr>
              <a:t>第四步：</a:t>
            </a:r>
            <a:r>
              <a:rPr lang="zh-CN" altLang="en-US" sz="2099" b="1" i="0" u="sng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</a:rPr>
              <a:t>           </a:t>
            </a:r>
            <a:r>
              <a:rPr lang="zh-CN" altLang="en-US" sz="2099" b="1" i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</a:rPr>
              <a:t>  </a:t>
            </a:r>
            <a:r>
              <a:rPr lang="zh-CN" altLang="en-US" sz="2099" b="1" i="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</a:rPr>
              <a:t>第五步：</a:t>
            </a:r>
            <a:r>
              <a:rPr lang="zh-CN" altLang="en-US" sz="2099" b="1" i="0" u="sng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</a:rPr>
              <a:t>           </a:t>
            </a:r>
            <a:r>
              <a:rPr lang="zh-CN" altLang="en-US" sz="2099" b="1" i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</a:rPr>
              <a:t>  </a:t>
            </a:r>
          </a:p>
        </p:txBody>
      </p:sp>
      <p:pic>
        <p:nvPicPr>
          <p:cNvPr id="16" name="图片1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031" y="1478190"/>
            <a:ext cx="8943975" cy="3390900"/>
          </a:xfrm>
          <a:prstGeom prst="rect">
            <a:avLst/>
          </a:prstGeom>
        </p:spPr>
      </p:pic>
      <p:sp>
        <p:nvSpPr>
          <p:cNvPr id="17" name="文本3"/>
          <p:cNvSpPr txBox="1"/>
          <p:nvPr/>
        </p:nvSpPr>
        <p:spPr>
          <a:xfrm>
            <a:off x="4805429" y="211112"/>
            <a:ext cx="7096877" cy="538162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399" b="1" i="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</a:rPr>
              <a:t>活动一：解锁基础关——8枚棋子的移动方法</a:t>
            </a:r>
          </a:p>
        </p:txBody>
      </p: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5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形状1"/>
          <p:cNvSpPr txBox="1"/>
          <p:nvPr/>
        </p:nvSpPr>
        <p:spPr>
          <a:xfrm>
            <a:off x="0" y="0"/>
            <a:ext cx="12192000" cy="6858000"/>
          </a:xfrm>
          <a:prstGeom prst="rect"/>
          <a:solidFill>
            <a:srgbClr val="01ACBE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sp>
        <p:nvSpPr>
          <p:cNvPr id="3" name="形状2"/>
          <p:cNvSpPr txBox="1"/>
          <p:nvPr/>
        </p:nvSpPr>
        <p:spPr>
          <a:xfrm>
            <a:off x="52722" y="42260"/>
            <a:ext cx="12091932" cy="6770447"/>
          </a:xfrm>
          <a:prstGeom prst="roundRect"/>
          <a:solidFill>
            <a:srgbClr val="FFFFFF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  <a:effectLst>
            <a:outerShdw blurRad="102616" dist="0" dir="0" rotWithShape="0">
              <a:srgbClr val="262626">
                <a:alpha val="7843"/>
              </a:srgbClr>
            </a:outerShdw>
          </a:effectLst>
        </p:spPr>
        <p:txBody>
          <a:bodyPr anchor="ctr"/>
          <a:lstStyle/>
          <a:p>
            <a:pPr marL="0" algn="ctr"/>
          </a:p>
        </p:txBody>
      </p:sp>
      <p:sp>
        <p:nvSpPr>
          <p:cNvPr id="4" name="文本1"/>
          <p:cNvSpPr txBox="1"/>
          <p:nvPr/>
        </p:nvSpPr>
        <p:spPr>
          <a:xfrm>
            <a:off x="1052532" y="962035"/>
            <a:ext cx="9752676" cy="706174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0" i="0" dirty="0">
                <a:solidFill>
                  <a:srgbClr val="000000">
                    <a:alpha val="100000"/>
                  </a:srgbClr>
                </a:solidFill>
                <a:latin typeface="楷体"/>
                <a:ea typeface="楷体"/>
              </a:rPr>
              <a:t>假设有10枚棋子，怎么移才能获得最优解？</a:t>
            </a:r>
          </a:p>
        </p:txBody>
      </p:sp>
      <p:graphicFrame>
        <p:nvGraphicFramePr>
          <p:cNvPr id="5" name="表格1">
            <a:extLst>
              <a:ext uri="{FF2B5EF4-FFF2-40B4-BE49-F238E27FC236}">
                <a16:creationId xmlns:a16="http://schemas.microsoft.com/office/drawing/2014/main" id="{62B2FBE6-5C8C-E811-489E-1440CA960B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567701"/>
              </p:ext>
            </p:extLst>
          </p:nvPr>
        </p:nvGraphicFramePr>
        <p:xfrm>
          <a:off x="643861" y="5121888"/>
          <a:ext cx="10905515" cy="12849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3175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2383695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2544112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4404533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</a:tblGrid>
              <a:tr h="647637">
                <a:tc rowSpan="1" gridSpan="1">
                  <a:txBody>
                    <a:bodyPr anchor="t"/>
                    <a:lstStyle/>
                    <a:p>
                      <a:pPr marL="0" algn="l"/>
                      <a:r>
                        <a:rPr lang="zh-CN" altLang="en-US" sz="2499" b="1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</a:rPr>
                        <a:t>棋子数</a:t>
                      </a:r>
                    </a:p>
                  </a:txBody>
                  <a:tcPr anchor="t">
                    <a:lnL w="9525" cap="flat">
                      <a:solidFill>
                        <a:srgbClr val="0B59B3">
                          <a:alpha val="49803"/>
                        </a:srgbClr>
                      </a:solidFill>
                    </a:lnL>
                    <a:lnR w="9525" cap="flat">
                      <a:solidFill>
                        <a:srgbClr val="0B59B3">
                          <a:alpha val="49803"/>
                        </a:srgbClr>
                      </a:solidFill>
                    </a:lnR>
                    <a:lnT w="9525" cap="flat">
                      <a:solidFill>
                        <a:srgbClr val="0B59B3">
                          <a:alpha val="49803"/>
                        </a:srgbClr>
                      </a:solidFill>
                    </a:lnT>
                    <a:lnB w="9525" cap="flat">
                      <a:solidFill>
                        <a:srgbClr val="0B59B3">
                          <a:alpha val="49803"/>
                        </a:srgbClr>
                      </a:solidFill>
                    </a:lnB>
                    <a:solidFill>
                      <a:srgbClr val="5D9DDE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/>
                      <a:r>
                        <a:rPr lang="zh-CN" altLang="en-US" sz="2499" b="1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</a:rPr>
                        <a:t>第一步</a:t>
                      </a:r>
                    </a:p>
                  </a:txBody>
                  <a:tcPr anchor="t">
                    <a:lnL w="9525" cap="flat">
                      <a:solidFill>
                        <a:srgbClr val="0B59B3">
                          <a:alpha val="49803"/>
                        </a:srgbClr>
                      </a:solidFill>
                    </a:lnL>
                    <a:lnR w="9525" cap="flat">
                      <a:solidFill>
                        <a:srgbClr val="0B59B3">
                          <a:alpha val="49803"/>
                        </a:srgbClr>
                      </a:solidFill>
                    </a:lnR>
                    <a:lnT w="9525" cap="flat">
                      <a:solidFill>
                        <a:srgbClr val="0B59B3">
                          <a:alpha val="49803"/>
                        </a:srgbClr>
                      </a:solidFill>
                    </a:lnT>
                    <a:lnB w="9525" cap="flat">
                      <a:solidFill>
                        <a:srgbClr val="0B59B3">
                          <a:alpha val="49803"/>
                        </a:srgbClr>
                      </a:solidFill>
                    </a:lnB>
                    <a:solidFill>
                      <a:srgbClr val="5D9DDE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/>
                      <a:r>
                        <a:rPr lang="zh-CN" altLang="en-US" sz="2499" b="1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</a:rPr>
                        <a:t>第二步</a:t>
                      </a:r>
                    </a:p>
                  </a:txBody>
                  <a:tcPr anchor="t">
                    <a:lnL w="9525" cap="flat">
                      <a:solidFill>
                        <a:srgbClr val="0B59B3">
                          <a:alpha val="49803"/>
                        </a:srgbClr>
                      </a:solidFill>
                    </a:lnL>
                    <a:lnR w="9525" cap="flat">
                      <a:solidFill>
                        <a:srgbClr val="0B59B3">
                          <a:alpha val="49803"/>
                        </a:srgbClr>
                      </a:solidFill>
                    </a:lnR>
                    <a:lnT w="9525" cap="flat">
                      <a:solidFill>
                        <a:srgbClr val="0B59B3">
                          <a:alpha val="49803"/>
                        </a:srgbClr>
                      </a:solidFill>
                    </a:lnT>
                    <a:lnB w="9525" cap="flat">
                      <a:solidFill>
                        <a:srgbClr val="0B59B3">
                          <a:alpha val="49803"/>
                        </a:srgbClr>
                      </a:solidFill>
                    </a:lnB>
                    <a:solidFill>
                      <a:srgbClr val="5D9DDE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/>
                      <a:r>
                        <a:rPr lang="zh-CN" altLang="en-US" sz="2499" b="1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</a:rPr>
                        <a:t>第三步</a:t>
                      </a:r>
                    </a:p>
                  </a:txBody>
                  <a:tcPr anchor="t">
                    <a:lnL w="9525" cap="flat">
                      <a:solidFill>
                        <a:srgbClr val="0B59B3">
                          <a:alpha val="49803"/>
                        </a:srgbClr>
                      </a:solidFill>
                    </a:lnL>
                    <a:lnR w="9525" cap="flat">
                      <a:solidFill>
                        <a:srgbClr val="0B59B3">
                          <a:alpha val="49803"/>
                        </a:srgbClr>
                      </a:solidFill>
                    </a:lnR>
                    <a:lnT w="9525" cap="flat">
                      <a:solidFill>
                        <a:srgbClr val="0B59B3">
                          <a:alpha val="49803"/>
                        </a:srgbClr>
                      </a:solidFill>
                    </a:lnT>
                    <a:lnB w="9525" cap="flat">
                      <a:solidFill>
                        <a:srgbClr val="0B59B3">
                          <a:alpha val="49803"/>
                        </a:srgbClr>
                      </a:solidFill>
                    </a:lnB>
                    <a:solidFill>
                      <a:srgbClr val="5D9DDE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</a:tr>
              <a:tr h="637277">
                <a:tc rowSpan="1" gridSpan="1">
                  <a:txBody>
                    <a:bodyPr anchor="t"/>
                    <a:lstStyle/>
                    <a:p>
                      <a:pPr marL="0" algn="l"/>
                      <a:r>
                        <a:rPr lang="zh-CN" altLang="en-US" sz="2199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</a:rPr>
                        <a:t>10枚</a:t>
                      </a:r>
                    </a:p>
                  </a:txBody>
                  <a:tcPr anchor="t">
                    <a:lnL w="9525" cap="flat">
                      <a:solidFill>
                        <a:srgbClr val="0B59B3">
                          <a:alpha val="49803"/>
                        </a:srgbClr>
                      </a:solidFill>
                    </a:lnL>
                    <a:lnR w="9525" cap="flat">
                      <a:solidFill>
                        <a:srgbClr val="0B59B3">
                          <a:alpha val="49803"/>
                        </a:srgbClr>
                      </a:solidFill>
                    </a:lnR>
                    <a:lnT w="9525" cap="flat">
                      <a:solidFill>
                        <a:srgbClr val="0B59B3">
                          <a:alpha val="49803"/>
                        </a:srgbClr>
                      </a:solidFill>
                    </a:lnT>
                    <a:lnB w="9525" cap="flat">
                      <a:solidFill>
                        <a:srgbClr val="0B59B3">
                          <a:alpha val="49803"/>
                        </a:srgbClr>
                      </a:solidFill>
                    </a:lnB>
                    <a:solidFill>
                      <a:srgbClr val="FFFFFF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/>
                      <a:r>
                        <a:rPr lang="zh-CN" altLang="en-US" sz="2199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</a:rPr>
                        <a:t>5→11</a:t>
                      </a:r>
                    </a:p>
                  </a:txBody>
                  <a:tcPr anchor="t">
                    <a:lnL w="9525" cap="flat">
                      <a:solidFill>
                        <a:srgbClr val="0B59B3">
                          <a:alpha val="49803"/>
                        </a:srgbClr>
                      </a:solidFill>
                    </a:lnL>
                    <a:lnR w="9525" cap="flat">
                      <a:solidFill>
                        <a:srgbClr val="0B59B3">
                          <a:alpha val="49803"/>
                        </a:srgbClr>
                      </a:solidFill>
                    </a:lnR>
                    <a:lnT w="9525" cap="flat">
                      <a:solidFill>
                        <a:srgbClr val="0B59B3">
                          <a:alpha val="49803"/>
                        </a:srgbClr>
                      </a:solidFill>
                    </a:lnT>
                    <a:lnB w="9525" cap="flat">
                      <a:solidFill>
                        <a:srgbClr val="0B59B3">
                          <a:alpha val="49803"/>
                        </a:srgbClr>
                      </a:solidFill>
                    </a:lnB>
                    <a:solidFill>
                      <a:srgbClr val="FFFFFF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/>
                      <a:r>
                        <a:rPr lang="zh-CN" altLang="en-US" sz="2199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</a:rPr>
                        <a:t>9→5</a:t>
                      </a:r>
                    </a:p>
                  </a:txBody>
                  <a:tcPr anchor="t">
                    <a:lnL w="9525" cap="flat">
                      <a:solidFill>
                        <a:srgbClr val="0B59B3">
                          <a:alpha val="49803"/>
                        </a:srgbClr>
                      </a:solidFill>
                    </a:lnL>
                    <a:lnR w="9525" cap="flat">
                      <a:solidFill>
                        <a:srgbClr val="0B59B3">
                          <a:alpha val="49803"/>
                        </a:srgbClr>
                      </a:solidFill>
                    </a:lnR>
                    <a:lnT w="9525" cap="flat">
                      <a:solidFill>
                        <a:srgbClr val="0B59B3">
                          <a:alpha val="49803"/>
                        </a:srgbClr>
                      </a:solidFill>
                    </a:lnT>
                    <a:lnB w="9525" cap="flat">
                      <a:solidFill>
                        <a:srgbClr val="0B59B3">
                          <a:alpha val="49803"/>
                        </a:srgbClr>
                      </a:solidFill>
                    </a:lnB>
                    <a:solidFill>
                      <a:srgbClr val="FFFFFF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/>
                      <a:r>
                        <a:rPr lang="zh-CN" altLang="en-US" sz="2199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</a:rPr>
                        <a:t>运用8枚棋子的移动方法</a:t>
                      </a:r>
                    </a:p>
                  </a:txBody>
                  <a:tcPr anchor="t">
                    <a:lnL w="9525" cap="flat">
                      <a:solidFill>
                        <a:srgbClr val="0B59B3">
                          <a:alpha val="49803"/>
                        </a:srgbClr>
                      </a:solidFill>
                    </a:lnL>
                    <a:lnR w="9525" cap="flat">
                      <a:solidFill>
                        <a:srgbClr val="0B59B3">
                          <a:alpha val="49803"/>
                        </a:srgbClr>
                      </a:solidFill>
                    </a:lnR>
                    <a:lnT w="9525" cap="flat">
                      <a:solidFill>
                        <a:srgbClr val="0B59B3">
                          <a:alpha val="49803"/>
                        </a:srgbClr>
                      </a:solidFill>
                    </a:lnT>
                    <a:lnB w="9525" cap="flat">
                      <a:solidFill>
                        <a:srgbClr val="0B59B3">
                          <a:alpha val="49803"/>
                        </a:srgbClr>
                      </a:solidFill>
                    </a:lnB>
                    <a:solidFill>
                      <a:srgbClr val="FFFFFF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</a:tr>
            </a:tbl>
          </a:graphicData>
        </a:graphic>
      </p:graphicFrame>
      <p:pic>
        <p:nvPicPr>
          <p:cNvPr id="6" name="图片1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5948" y="1761249"/>
            <a:ext cx="3867150" cy="819150"/>
          </a:xfrm>
          <a:prstGeom prst="rect">
            <a:avLst/>
          </a:prstGeom>
        </p:spPr>
      </p:pic>
      <p:pic>
        <p:nvPicPr>
          <p:cNvPr id="7" name="图片2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005" y="2713272"/>
            <a:ext cx="4619625" cy="838200"/>
          </a:xfrm>
          <a:prstGeom prst="rect">
            <a:avLst/>
          </a:prstGeom>
        </p:spPr>
      </p:pic>
      <p:pic>
        <p:nvPicPr>
          <p:cNvPr id="8" name="图片3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8901" y="3729761"/>
            <a:ext cx="4638675" cy="828675"/>
          </a:xfrm>
          <a:prstGeom prst="rect">
            <a:avLst/>
          </a:prstGeom>
        </p:spPr>
      </p:pic>
      <p:sp>
        <p:nvSpPr>
          <p:cNvPr id="9" name="文本2"/>
          <p:cNvSpPr txBox="1"/>
          <p:nvPr/>
        </p:nvSpPr>
        <p:spPr>
          <a:xfrm>
            <a:off x="1936728" y="1861756"/>
            <a:ext cx="1532601" cy="619069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0" i="0" dirty="0">
                <a:solidFill>
                  <a:srgbClr val="000000">
                    <a:alpha val="100000"/>
                  </a:srgbClr>
                </a:solidFill>
                <a:latin typeface="楷体"/>
                <a:ea typeface="楷体"/>
              </a:rPr>
              <a:t>初始态</a:t>
            </a:r>
          </a:p>
        </p:txBody>
      </p:sp>
      <p:sp>
        <p:nvSpPr>
          <p:cNvPr id="10" name="文本3"/>
          <p:cNvSpPr txBox="1"/>
          <p:nvPr/>
        </p:nvSpPr>
        <p:spPr>
          <a:xfrm>
            <a:off x="1894142" y="2712939"/>
            <a:ext cx="1532601" cy="619069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0" i="0" dirty="0">
                <a:solidFill>
                  <a:srgbClr val="000000">
                    <a:alpha val="100000"/>
                  </a:srgbClr>
                </a:solidFill>
                <a:latin typeface="楷体"/>
                <a:ea typeface="楷体"/>
              </a:rPr>
              <a:t>第一步</a:t>
            </a:r>
          </a:p>
        </p:txBody>
      </p:sp>
      <p:sp>
        <p:nvSpPr>
          <p:cNvPr id="11" name="文本4"/>
          <p:cNvSpPr txBox="1"/>
          <p:nvPr/>
        </p:nvSpPr>
        <p:spPr>
          <a:xfrm>
            <a:off x="1894237" y="3834574"/>
            <a:ext cx="1532601" cy="619069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0" i="0" dirty="0">
                <a:solidFill>
                  <a:srgbClr val="000000">
                    <a:alpha val="100000"/>
                  </a:srgbClr>
                </a:solidFill>
                <a:latin typeface="楷体"/>
                <a:ea typeface="楷体"/>
              </a:rPr>
              <a:t>第二步</a:t>
            </a:r>
          </a:p>
        </p:txBody>
      </p:sp>
      <p:sp>
        <p:nvSpPr>
          <p:cNvPr id="12" name="形状3"/>
          <p:cNvSpPr txBox="1"/>
          <p:nvPr/>
        </p:nvSpPr>
        <p:spPr>
          <a:xfrm>
            <a:off x="3549053" y="3644551"/>
            <a:ext cx="3122695" cy="999392"/>
          </a:xfrm>
          <a:prstGeom prst="rect"/>
          <a:solidFill>
            <a:srgbClr val="FFFFFF">
              <a:alpha val="0"/>
            </a:srgbClr>
          </a:solidFill>
          <a:ln w="9525">
            <a:solidFill>
              <a:srgbClr val="FF0000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13" name="文本5"/>
          <p:cNvSpPr txBox="1"/>
          <p:nvPr/>
        </p:nvSpPr>
        <p:spPr>
          <a:xfrm>
            <a:off x="3783073" y="4503287"/>
            <a:ext cx="2889247" cy="619069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0" i="0" dirty="0">
                <a:solidFill>
                  <a:srgbClr val="000000">
                    <a:alpha val="100000"/>
                  </a:srgbClr>
                </a:solidFill>
                <a:latin typeface="楷体"/>
                <a:ea typeface="楷体"/>
              </a:rPr>
              <a:t>8枚棋子初始状态</a:t>
            </a:r>
          </a:p>
        </p:txBody>
      </p:sp>
      <p:grpSp>
        <p:nvGrpSpPr>
          <p:cNvPr id="14" name="组合1"/>
          <p:cNvGrpSpPr/>
          <p:nvPr/>
        </p:nvGrpSpPr>
        <p:grpSpPr>
          <a:xfrm>
            <a:off x="173035" y="87156"/>
            <a:ext cx="4229071" cy="788545"/>
            <a:chOff x="0" y="0"/>
            <a:chExt cx="4229071" cy="788545"/>
          </a:xfrm>
        </p:grpSpPr>
        <p:sp>
          <p:nvSpPr>
            <p:cNvPr id="15" name="形状5"/>
            <p:cNvSpPr txBox="1"/>
            <p:nvPr/>
          </p:nvSpPr>
          <p:spPr>
            <a:xfrm rot="16200000">
              <a:off x="145355" y="408008"/>
              <a:ext cx="223201" cy="210154"/>
            </a:xfrm>
            <a:prstGeom prst="ellipse"/>
            <a:solidFill>
              <a:srgbClr val="F2F2F2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  <a:effectLst>
              <a:outerShdw blurRad="12700" dist="12700" dir="13500000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6" name="形状6"/>
            <p:cNvSpPr txBox="1"/>
            <p:nvPr/>
          </p:nvSpPr>
          <p:spPr>
            <a:xfrm rot="16200000">
              <a:off x="165645" y="427116"/>
              <a:ext cx="182619" cy="171945"/>
            </a:xfrm>
            <a:prstGeom prst="ellipse"/>
            <a:solidFill>
              <a:srgbClr val="595959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  <a:effectLst>
              <a:outerShdw blurRad="12700" dist="12700" dir="2700000" rotWithShape="0">
                <a:srgbClr val="000000">
                  <a:alpha val="49803"/>
                </a:srgbClr>
              </a:outerShdw>
            </a:effectLst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7" name="形状7"/>
            <p:cNvSpPr txBox="1"/>
            <p:nvPr/>
          </p:nvSpPr>
          <p:spPr>
            <a:xfrm rot="16200000">
              <a:off x="145355" y="139310"/>
              <a:ext cx="223201" cy="210154"/>
            </a:xfrm>
            <a:prstGeom prst="ellipse"/>
            <a:solidFill>
              <a:srgbClr val="F2F2F2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  <a:effectLst>
              <a:outerShdw blurRad="12700" dist="12700" dir="13500000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8" name="形状8"/>
            <p:cNvSpPr txBox="1"/>
            <p:nvPr/>
          </p:nvSpPr>
          <p:spPr>
            <a:xfrm rot="16200000">
              <a:off x="165645" y="158420"/>
              <a:ext cx="182619" cy="171945"/>
            </a:xfrm>
            <a:prstGeom prst="ellipse"/>
            <a:solidFill>
              <a:srgbClr val="595959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  <a:effectLst>
              <a:outerShdw blurRad="12700" dist="12700" dir="2700000" rotWithShape="0">
                <a:srgbClr val="000000">
                  <a:alpha val="49803"/>
                </a:srgbClr>
              </a:outerShdw>
            </a:effectLst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9" name="形状9"/>
            <p:cNvSpPr txBox="1"/>
            <p:nvPr/>
          </p:nvSpPr>
          <p:spPr>
            <a:xfrm rot="16200000">
              <a:off x="0" y="315024"/>
              <a:ext cx="26659" cy="473521"/>
            </a:xfrm>
            <a:prstGeom prst="roundRect"/>
            <a:solidFill>
              <a:srgbClr val="FFFFFF">
                <a:alpha val="100000"/>
              </a:srgbClr>
            </a:solidFill>
            <a:ln w="12700">
              <a:solidFill>
                <a:srgbClr val="A6A6A6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25908" dist="0" dir="0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20" name="形状10"/>
            <p:cNvSpPr txBox="1"/>
            <p:nvPr/>
          </p:nvSpPr>
          <p:spPr>
            <a:xfrm rot="16200000">
              <a:off x="0" y="247695"/>
              <a:ext cx="26659" cy="473521"/>
            </a:xfrm>
            <a:prstGeom prst="roundRect"/>
            <a:solidFill>
              <a:srgbClr val="FFFFFF">
                <a:alpha val="100000"/>
              </a:srgbClr>
            </a:solidFill>
            <a:ln w="12700">
              <a:solidFill>
                <a:srgbClr val="A6A6A6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25908" dist="0" dir="0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21" name="形状11"/>
            <p:cNvSpPr txBox="1"/>
            <p:nvPr/>
          </p:nvSpPr>
          <p:spPr>
            <a:xfrm rot="16200000">
              <a:off x="0" y="39983"/>
              <a:ext cx="26659" cy="473521"/>
            </a:xfrm>
            <a:prstGeom prst="roundRect"/>
            <a:solidFill>
              <a:srgbClr val="FFFFFF">
                <a:alpha val="100000"/>
              </a:srgbClr>
            </a:solidFill>
            <a:ln w="12700">
              <a:solidFill>
                <a:srgbClr val="A6A6A6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25908" dist="0" dir="0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22" name="形状12"/>
            <p:cNvSpPr txBox="1"/>
            <p:nvPr/>
          </p:nvSpPr>
          <p:spPr>
            <a:xfrm rot="16200000">
              <a:off x="0" y="0"/>
              <a:ext cx="26659" cy="473521"/>
            </a:xfrm>
            <a:prstGeom prst="roundRect"/>
            <a:solidFill>
              <a:srgbClr val="FFFFFF">
                <a:alpha val="100000"/>
              </a:srgbClr>
            </a:solidFill>
            <a:ln w="12700">
              <a:solidFill>
                <a:srgbClr val="A6A6A6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25908" dist="0" dir="0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23" name="形状4"/>
            <p:cNvSpPr txBox="1"/>
            <p:nvPr/>
          </p:nvSpPr>
          <p:spPr>
            <a:xfrm>
              <a:off x="9382" y="10245"/>
              <a:ext cx="4219689" cy="766144"/>
            </a:xfrm>
            <a:prstGeom prst="roundRect"/>
            <a:solidFill>
              <a:srgbClr val="01ACBE">
                <a:alpha val="100000"/>
              </a:srgbClr>
            </a:solidFill>
            <a:ln w="19050">
              <a:solidFill>
                <a:srgbClr val="FFFFFF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38100" dir="13500000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marL="0" algn="ctr"/>
            </a:p>
          </p:txBody>
        </p:sp>
      </p:grpSp>
      <p:sp>
        <p:nvSpPr>
          <p:cNvPr id="24" name="文本6"/>
          <p:cNvSpPr txBox="1"/>
          <p:nvPr/>
        </p:nvSpPr>
        <p:spPr>
          <a:xfrm>
            <a:off x="222418" y="224293"/>
            <a:ext cx="4468597" cy="521212"/>
          </a:xfrm>
          <a:prstGeom prst="rect">
            <a:avLst/>
          </a:prstGeom>
          <a:noFill/>
        </p:spPr>
        <p:txBody>
          <a:bodyPr anchor="ctr"/>
          <a:lstStyle/>
          <a:p>
            <a:pPr marL="0" algn="l">
              <a:lnSpc>
                <a:spcPts val="2600"/>
              </a:lnSpc>
            </a:pPr>
            <a:r>
              <a:rPr lang="zh-CN" altLang="en-US" sz="2400" b="0" i="0" dirty="0">
                <a:solidFill>
                  <a:srgbClr val="FFFFFF">
                    <a:alpha val="100000"/>
                  </a:srgbClr>
                </a:solidFill>
                <a:latin typeface="迷你简汉真广标"/>
                <a:ea typeface="迷你简汉真广标"/>
              </a:rPr>
              <a:t>递推思想初探——移棋子游戏</a:t>
            </a:r>
          </a:p>
        </p:txBody>
      </p:sp>
      <p:sp>
        <p:nvSpPr>
          <p:cNvPr id="25" name="文本7"/>
          <p:cNvSpPr txBox="1"/>
          <p:nvPr/>
        </p:nvSpPr>
        <p:spPr>
          <a:xfrm>
            <a:off x="4690520" y="270919"/>
            <a:ext cx="7096877" cy="538162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399" b="1" i="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</a:rPr>
              <a:t>活动二：挑战进阶关——10枚棋子的递推尝试</a:t>
            </a:r>
          </a:p>
        </p:txBody>
      </p:sp>
      <p:sp>
        <p:nvSpPr>
          <p:cNvPr id="26" name="文本8"/>
          <p:cNvSpPr txBox="1"/>
          <p:nvPr/>
        </p:nvSpPr>
        <p:spPr>
          <a:xfrm>
            <a:off x="8599903" y="2743657"/>
            <a:ext cx="961485" cy="559245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199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5→11</a:t>
            </a:r>
          </a:p>
        </p:txBody>
      </p:sp>
      <p:sp>
        <p:nvSpPr>
          <p:cNvPr id="27" name="文本9"/>
          <p:cNvSpPr txBox="1"/>
          <p:nvPr/>
        </p:nvSpPr>
        <p:spPr>
          <a:xfrm>
            <a:off x="8682485" y="3865035"/>
            <a:ext cx="797624" cy="559245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199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9→5</a:t>
            </a:r>
          </a:p>
        </p:txBody>
      </p: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6" fill="hold">
                      <p:stCondLst>
                        <p:cond delay="indefinite"/>
                      </p:stCondLst>
                      <p:childTnLst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26" grpId="0" animBg="1"/>
      <p:bldP spid="8" grpId="0" animBg="1"/>
      <p:bldP spid="11" grpId="0" animBg="1"/>
      <p:bldP spid="27" grpId="0" animBg="1"/>
      <p:bldP spid="12" grpId="0" animBg="1"/>
      <p:bldP spid="13" grpId="0" animBg="1"/>
      <p:bldP spid="5" grpId="0" animBg="1"/>
    </p:bldLst>
  </p:timing>
</p:sld>
</file>

<file path=ppt/slides/slide6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形状1"/>
          <p:cNvSpPr txBox="1"/>
          <p:nvPr/>
        </p:nvSpPr>
        <p:spPr>
          <a:xfrm>
            <a:off x="0" y="0"/>
            <a:ext cx="12192000" cy="6858000"/>
          </a:xfrm>
          <a:prstGeom prst="rect"/>
          <a:solidFill>
            <a:srgbClr val="01ACBE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sp>
        <p:nvSpPr>
          <p:cNvPr id="3" name="形状2"/>
          <p:cNvSpPr txBox="1"/>
          <p:nvPr/>
        </p:nvSpPr>
        <p:spPr>
          <a:xfrm>
            <a:off x="52722" y="42260"/>
            <a:ext cx="12091932" cy="6770447"/>
          </a:xfrm>
          <a:prstGeom prst="roundRect"/>
          <a:solidFill>
            <a:srgbClr val="FFFFFF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  <a:effectLst>
            <a:outerShdw blurRad="102616" dist="0" dir="0" rotWithShape="0">
              <a:srgbClr val="262626">
                <a:alpha val="7843"/>
              </a:srgbClr>
            </a:outerShdw>
          </a:effectLst>
        </p:spPr>
        <p:txBody>
          <a:bodyPr anchor="ctr"/>
          <a:lstStyle/>
          <a:p>
            <a:pPr marL="0" algn="ctr"/>
          </a:p>
        </p:txBody>
      </p:sp>
      <p:sp>
        <p:nvSpPr>
          <p:cNvPr id="4" name="文本1"/>
          <p:cNvSpPr txBox="1"/>
          <p:nvPr/>
        </p:nvSpPr>
        <p:spPr>
          <a:xfrm>
            <a:off x="901398" y="978475"/>
            <a:ext cx="10886151" cy="619069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0" i="0" dirty="0">
                <a:solidFill>
                  <a:srgbClr val="000000">
                    <a:alpha val="100000"/>
                  </a:srgbClr>
                </a:solidFill>
                <a:latin typeface="楷体"/>
                <a:ea typeface="楷体"/>
              </a:rPr>
              <a:t>你能移动12枚甚至更多枚棋子吗?填写表格，并总结你发现的规律。</a:t>
            </a:r>
          </a:p>
        </p:txBody>
      </p:sp>
      <p:graphicFrame>
        <p:nvGraphicFramePr>
          <p:cNvPr id="5" name="表格1">
            <a:extLst>
              <a:ext uri="{FF2B5EF4-FFF2-40B4-BE49-F238E27FC236}">
                <a16:creationId xmlns:a16="http://schemas.microsoft.com/office/drawing/2014/main" id="{62B2FBE6-5C8C-E811-489E-1440CA960B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567701"/>
              </p:ext>
            </p:extLst>
          </p:nvPr>
        </p:nvGraphicFramePr>
        <p:xfrm>
          <a:off x="653291" y="1766087"/>
          <a:ext cx="10886465" cy="441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7842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2197221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2643185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4538217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</a:tblGrid>
              <a:tr h="647637">
                <a:tc rowSpan="1" gridSpan="1">
                  <a:txBody>
                    <a:bodyPr anchor="t"/>
                    <a:lstStyle/>
                    <a:p>
                      <a:pPr marL="0" algn="l"/>
                      <a:r>
                        <a:rPr lang="zh-CN" altLang="en-US" sz="2499" b="1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</a:rPr>
                        <a:t>棋子数</a:t>
                      </a:r>
                    </a:p>
                  </a:txBody>
                  <a:tcPr anchor="t">
                    <a:lnL w="9525" cap="flat">
                      <a:solidFill>
                        <a:srgbClr val="0B59B3">
                          <a:alpha val="50196"/>
                        </a:srgbClr>
                      </a:solidFill>
                    </a:lnL>
                    <a:lnR w="9525" cap="flat">
                      <a:solidFill>
                        <a:srgbClr val="0B59B3">
                          <a:alpha val="50196"/>
                        </a:srgbClr>
                      </a:solidFill>
                    </a:lnR>
                    <a:lnT w="9525" cap="flat">
                      <a:solidFill>
                        <a:srgbClr val="0B59B3">
                          <a:alpha val="50196"/>
                        </a:srgbClr>
                      </a:solidFill>
                    </a:lnT>
                    <a:lnB w="9525" cap="flat">
                      <a:solidFill>
                        <a:srgbClr val="0B59B3">
                          <a:alpha val="50196"/>
                        </a:srgbClr>
                      </a:solidFill>
                    </a:lnB>
                    <a:solidFill>
                      <a:srgbClr val="5D9DDE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/>
                      <a:r>
                        <a:rPr lang="zh-CN" altLang="en-US" sz="2499" b="1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</a:rPr>
                        <a:t>第一步</a:t>
                      </a:r>
                    </a:p>
                  </a:txBody>
                  <a:tcPr anchor="t">
                    <a:lnL w="9525" cap="flat">
                      <a:solidFill>
                        <a:srgbClr val="0B59B3">
                          <a:alpha val="50196"/>
                        </a:srgbClr>
                      </a:solidFill>
                    </a:lnL>
                    <a:lnR w="9525" cap="flat">
                      <a:solidFill>
                        <a:srgbClr val="0B59B3">
                          <a:alpha val="50196"/>
                        </a:srgbClr>
                      </a:solidFill>
                    </a:lnR>
                    <a:lnT w="9525" cap="flat">
                      <a:solidFill>
                        <a:srgbClr val="0B59B3">
                          <a:alpha val="50196"/>
                        </a:srgbClr>
                      </a:solidFill>
                    </a:lnT>
                    <a:lnB w="9525" cap="flat">
                      <a:solidFill>
                        <a:srgbClr val="0B59B3">
                          <a:alpha val="50196"/>
                        </a:srgbClr>
                      </a:solidFill>
                    </a:lnB>
                    <a:solidFill>
                      <a:srgbClr val="5D9DDE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/>
                      <a:r>
                        <a:rPr lang="zh-CN" altLang="en-US" sz="2499" b="1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</a:rPr>
                        <a:t>第二步</a:t>
                      </a:r>
                    </a:p>
                  </a:txBody>
                  <a:tcPr anchor="t">
                    <a:lnL w="9525" cap="flat">
                      <a:solidFill>
                        <a:srgbClr val="0B59B3">
                          <a:alpha val="50196"/>
                        </a:srgbClr>
                      </a:solidFill>
                    </a:lnL>
                    <a:lnR w="9525" cap="flat">
                      <a:solidFill>
                        <a:srgbClr val="0B59B3">
                          <a:alpha val="50196"/>
                        </a:srgbClr>
                      </a:solidFill>
                    </a:lnR>
                    <a:lnT w="9525" cap="flat">
                      <a:solidFill>
                        <a:srgbClr val="0B59B3">
                          <a:alpha val="50196"/>
                        </a:srgbClr>
                      </a:solidFill>
                    </a:lnT>
                    <a:lnB w="9525" cap="flat">
                      <a:solidFill>
                        <a:srgbClr val="0B59B3">
                          <a:alpha val="50196"/>
                        </a:srgbClr>
                      </a:solidFill>
                    </a:lnB>
                    <a:solidFill>
                      <a:srgbClr val="5D9DDE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/>
                      <a:r>
                        <a:rPr lang="zh-CN" altLang="en-US" sz="2499" b="1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</a:rPr>
                        <a:t>第三步</a:t>
                      </a:r>
                    </a:p>
                  </a:txBody>
                  <a:tcPr anchor="t">
                    <a:lnL w="9525" cap="flat">
                      <a:solidFill>
                        <a:srgbClr val="0B59B3">
                          <a:alpha val="50196"/>
                        </a:srgbClr>
                      </a:solidFill>
                    </a:lnL>
                    <a:lnR w="9525" cap="flat">
                      <a:solidFill>
                        <a:srgbClr val="0B59B3">
                          <a:alpha val="50196"/>
                        </a:srgbClr>
                      </a:solidFill>
                    </a:lnR>
                    <a:lnT w="9525" cap="flat">
                      <a:solidFill>
                        <a:srgbClr val="0B59B3">
                          <a:alpha val="50196"/>
                        </a:srgbClr>
                      </a:solidFill>
                    </a:lnT>
                    <a:lnB w="9525" cap="flat">
                      <a:solidFill>
                        <a:srgbClr val="0B59B3">
                          <a:alpha val="50196"/>
                        </a:srgbClr>
                      </a:solidFill>
                    </a:lnB>
                    <a:solidFill>
                      <a:srgbClr val="5D9DDE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</a:tr>
              <a:tr h="932878">
                <a:tc rowSpan="1" gridSpan="1">
                  <a:txBody>
                    <a:bodyPr anchor="t"/>
                    <a:lstStyle/>
                    <a:p>
                      <a:pPr marL="0" algn="l"/>
                      <a:r>
                        <a:rPr lang="zh-CN" altLang="en-US" sz="2199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</a:rPr>
                        <a:t>10枚</a:t>
                      </a:r>
                    </a:p>
                  </a:txBody>
                  <a:tcPr anchor="t">
                    <a:lnL w="9525" cap="flat">
                      <a:solidFill>
                        <a:srgbClr val="0B59B3">
                          <a:alpha val="50196"/>
                        </a:srgbClr>
                      </a:solidFill>
                    </a:lnL>
                    <a:lnR w="9525" cap="flat">
                      <a:solidFill>
                        <a:srgbClr val="0B59B3">
                          <a:alpha val="50196"/>
                        </a:srgbClr>
                      </a:solidFill>
                    </a:lnR>
                    <a:lnT w="9525" cap="flat">
                      <a:solidFill>
                        <a:srgbClr val="0B59B3">
                          <a:alpha val="50196"/>
                        </a:srgbClr>
                      </a:solidFill>
                    </a:lnT>
                    <a:lnB w="9525" cap="flat">
                      <a:solidFill>
                        <a:srgbClr val="0B59B3">
                          <a:alpha val="50196"/>
                        </a:srgbClr>
                      </a:solidFill>
                    </a:lnB>
                    <a:solidFill>
                      <a:srgbClr val="FFFFFF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/>
                    </a:p>
                  </a:txBody>
                  <a:tcPr anchor="t">
                    <a:lnL w="9525" cap="flat">
                      <a:solidFill>
                        <a:srgbClr val="0B59B3">
                          <a:alpha val="50196"/>
                        </a:srgbClr>
                      </a:solidFill>
                    </a:lnL>
                    <a:lnR w="9525" cap="flat">
                      <a:solidFill>
                        <a:srgbClr val="0B59B3">
                          <a:alpha val="50196"/>
                        </a:srgbClr>
                      </a:solidFill>
                    </a:lnR>
                    <a:lnT w="9525" cap="flat">
                      <a:solidFill>
                        <a:srgbClr val="0B59B3">
                          <a:alpha val="50196"/>
                        </a:srgbClr>
                      </a:solidFill>
                    </a:lnT>
                    <a:lnB w="9525" cap="flat">
                      <a:solidFill>
                        <a:srgbClr val="0B59B3">
                          <a:alpha val="50196"/>
                        </a:srgbClr>
                      </a:solidFill>
                    </a:lnB>
                    <a:solidFill>
                      <a:srgbClr val="FFFFFF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/>
                    </a:p>
                  </a:txBody>
                  <a:tcPr anchor="t">
                    <a:lnL w="9525" cap="flat">
                      <a:solidFill>
                        <a:srgbClr val="0B59B3">
                          <a:alpha val="50196"/>
                        </a:srgbClr>
                      </a:solidFill>
                    </a:lnL>
                    <a:lnR w="9525" cap="flat">
                      <a:solidFill>
                        <a:srgbClr val="0B59B3">
                          <a:alpha val="50196"/>
                        </a:srgbClr>
                      </a:solidFill>
                    </a:lnR>
                    <a:lnT w="9525" cap="flat">
                      <a:solidFill>
                        <a:srgbClr val="0B59B3">
                          <a:alpha val="50196"/>
                        </a:srgbClr>
                      </a:solidFill>
                    </a:lnT>
                    <a:lnB w="9525" cap="flat">
                      <a:solidFill>
                        <a:srgbClr val="0B59B3">
                          <a:alpha val="50196"/>
                        </a:srgbClr>
                      </a:solidFill>
                    </a:lnB>
                    <a:solidFill>
                      <a:srgbClr val="FFFFFF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/>
                      <a:r>
                        <a:rPr lang="zh-CN" altLang="en-US" sz="2199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</a:rPr>
                        <a:t>转化为8枚棋子的移动方法</a:t>
                      </a:r>
                    </a:p>
                  </a:txBody>
                  <a:tcPr anchor="t">
                    <a:lnL w="9525" cap="flat">
                      <a:solidFill>
                        <a:srgbClr val="0B59B3">
                          <a:alpha val="50196"/>
                        </a:srgbClr>
                      </a:solidFill>
                    </a:lnL>
                    <a:lnR w="9525" cap="flat">
                      <a:solidFill>
                        <a:srgbClr val="0B59B3">
                          <a:alpha val="50196"/>
                        </a:srgbClr>
                      </a:solidFill>
                    </a:lnR>
                    <a:lnT w="9525" cap="flat">
                      <a:solidFill>
                        <a:srgbClr val="0B59B3">
                          <a:alpha val="50196"/>
                        </a:srgbClr>
                      </a:solidFill>
                    </a:lnT>
                    <a:lnB w="9525" cap="flat">
                      <a:solidFill>
                        <a:srgbClr val="0B59B3">
                          <a:alpha val="50196"/>
                        </a:srgbClr>
                      </a:solidFill>
                    </a:lnB>
                    <a:solidFill>
                      <a:srgbClr val="FFFFFF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</a:tr>
              <a:tr h="932878">
                <a:tc rowSpan="1" gridSpan="1">
                  <a:txBody>
                    <a:bodyPr anchor="t"/>
                    <a:lstStyle/>
                    <a:p>
                      <a:pPr marL="0" algn="l"/>
                      <a:r>
                        <a:rPr lang="zh-CN" altLang="en-US" sz="2199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</a:rPr>
                        <a:t>12枚</a:t>
                      </a:r>
                    </a:p>
                  </a:txBody>
                  <a:tcPr anchor="t">
                    <a:lnL w="9525" cap="flat">
                      <a:solidFill>
                        <a:srgbClr val="0B59B3">
                          <a:alpha val="50196"/>
                        </a:srgbClr>
                      </a:solidFill>
                    </a:lnL>
                    <a:lnR w="9525" cap="flat">
                      <a:solidFill>
                        <a:srgbClr val="0B59B3">
                          <a:alpha val="50196"/>
                        </a:srgbClr>
                      </a:solidFill>
                    </a:lnR>
                    <a:lnT w="9525" cap="flat">
                      <a:solidFill>
                        <a:srgbClr val="0B59B3">
                          <a:alpha val="50196"/>
                        </a:srgbClr>
                      </a:solidFill>
                    </a:lnT>
                    <a:lnB w="9525" cap="flat">
                      <a:solidFill>
                        <a:srgbClr val="0B59B3">
                          <a:alpha val="50196"/>
                        </a:srgbClr>
                      </a:solidFill>
                    </a:lnB>
                    <a:solidFill>
                      <a:srgbClr val="E8F6FF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/>
                    </a:p>
                  </a:txBody>
                  <a:tcPr anchor="t">
                    <a:lnL w="9525" cap="flat">
                      <a:solidFill>
                        <a:srgbClr val="0B59B3">
                          <a:alpha val="50196"/>
                        </a:srgbClr>
                      </a:solidFill>
                    </a:lnL>
                    <a:lnR w="9525" cap="flat">
                      <a:solidFill>
                        <a:srgbClr val="0B59B3">
                          <a:alpha val="50196"/>
                        </a:srgbClr>
                      </a:solidFill>
                    </a:lnR>
                    <a:lnT w="9525" cap="flat">
                      <a:solidFill>
                        <a:srgbClr val="0B59B3">
                          <a:alpha val="50196"/>
                        </a:srgbClr>
                      </a:solidFill>
                    </a:lnT>
                    <a:lnB w="9525" cap="flat">
                      <a:solidFill>
                        <a:srgbClr val="0B59B3">
                          <a:alpha val="50196"/>
                        </a:srgbClr>
                      </a:solidFill>
                    </a:lnB>
                    <a:solidFill>
                      <a:srgbClr val="E8F6FF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/>
                    </a:p>
                  </a:txBody>
                  <a:tcPr anchor="t">
                    <a:lnL w="9525" cap="flat">
                      <a:solidFill>
                        <a:srgbClr val="0B59B3">
                          <a:alpha val="50196"/>
                        </a:srgbClr>
                      </a:solidFill>
                    </a:lnL>
                    <a:lnR w="9525" cap="flat">
                      <a:solidFill>
                        <a:srgbClr val="0B59B3">
                          <a:alpha val="50196"/>
                        </a:srgbClr>
                      </a:solidFill>
                    </a:lnR>
                    <a:lnT w="9525" cap="flat">
                      <a:solidFill>
                        <a:srgbClr val="0B59B3">
                          <a:alpha val="50196"/>
                        </a:srgbClr>
                      </a:solidFill>
                    </a:lnT>
                    <a:lnB w="9525" cap="flat">
                      <a:solidFill>
                        <a:srgbClr val="0B59B3">
                          <a:alpha val="50196"/>
                        </a:srgbClr>
                      </a:solidFill>
                    </a:lnB>
                    <a:solidFill>
                      <a:srgbClr val="E8F6FF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/>
                      <a:r>
                        <a:rPr lang="zh-CN" altLang="en-US" sz="2199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</a:rPr>
                        <a:t>转化为______枚棋子的移动方法</a:t>
                      </a:r>
                    </a:p>
                  </a:txBody>
                  <a:tcPr anchor="t">
                    <a:lnL w="9525" cap="flat">
                      <a:solidFill>
                        <a:srgbClr val="0B59B3">
                          <a:alpha val="50196"/>
                        </a:srgbClr>
                      </a:solidFill>
                    </a:lnL>
                    <a:lnR w="9525" cap="flat">
                      <a:solidFill>
                        <a:srgbClr val="0B59B3">
                          <a:alpha val="50196"/>
                        </a:srgbClr>
                      </a:solidFill>
                    </a:lnR>
                    <a:lnT w="9525" cap="flat">
                      <a:solidFill>
                        <a:srgbClr val="0B59B3">
                          <a:alpha val="50196"/>
                        </a:srgbClr>
                      </a:solidFill>
                    </a:lnT>
                    <a:lnB w="9525" cap="flat">
                      <a:solidFill>
                        <a:srgbClr val="0B59B3">
                          <a:alpha val="50196"/>
                        </a:srgbClr>
                      </a:solidFill>
                    </a:lnB>
                    <a:solidFill>
                      <a:srgbClr val="E8F6FF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</a:tr>
              <a:tr h="932878">
                <a:tc rowSpan="1" gridSpan="1">
                  <a:txBody>
                    <a:bodyPr anchor="t"/>
                    <a:lstStyle/>
                    <a:p>
                      <a:pPr marL="0" algn="l"/>
                      <a:r>
                        <a:rPr lang="zh-CN" altLang="en-US" sz="2199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</a:rPr>
                        <a:t>14枚</a:t>
                      </a:r>
                    </a:p>
                  </a:txBody>
                  <a:tcPr anchor="t">
                    <a:lnL w="9525" cap="flat">
                      <a:solidFill>
                        <a:srgbClr val="0B59B3">
                          <a:alpha val="50196"/>
                        </a:srgbClr>
                      </a:solidFill>
                    </a:lnL>
                    <a:lnR w="9525" cap="flat">
                      <a:solidFill>
                        <a:srgbClr val="0B59B3">
                          <a:alpha val="50196"/>
                        </a:srgbClr>
                      </a:solidFill>
                    </a:lnR>
                    <a:lnT w="9525" cap="flat">
                      <a:solidFill>
                        <a:srgbClr val="0B59B3">
                          <a:alpha val="50196"/>
                        </a:srgbClr>
                      </a:solidFill>
                    </a:lnT>
                    <a:lnB w="9525" cap="flat">
                      <a:solidFill>
                        <a:srgbClr val="0B59B3">
                          <a:alpha val="50196"/>
                        </a:srgbClr>
                      </a:solidFill>
                    </a:lnB>
                    <a:solidFill>
                      <a:srgbClr val="FFFFFF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/>
                    </a:p>
                  </a:txBody>
                  <a:tcPr anchor="t">
                    <a:lnL w="9525" cap="flat">
                      <a:solidFill>
                        <a:srgbClr val="0B59B3">
                          <a:alpha val="50196"/>
                        </a:srgbClr>
                      </a:solidFill>
                    </a:lnL>
                    <a:lnR w="9525" cap="flat">
                      <a:solidFill>
                        <a:srgbClr val="0B59B3">
                          <a:alpha val="50196"/>
                        </a:srgbClr>
                      </a:solidFill>
                    </a:lnR>
                    <a:lnT w="9525" cap="flat">
                      <a:solidFill>
                        <a:srgbClr val="0B59B3">
                          <a:alpha val="50196"/>
                        </a:srgbClr>
                      </a:solidFill>
                    </a:lnT>
                    <a:lnB w="9525" cap="flat">
                      <a:solidFill>
                        <a:srgbClr val="0B59B3">
                          <a:alpha val="50196"/>
                        </a:srgbClr>
                      </a:solidFill>
                    </a:lnB>
                    <a:solidFill>
                      <a:srgbClr val="FFFFFF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/>
                    </a:p>
                  </a:txBody>
                  <a:tcPr anchor="t">
                    <a:lnL w="9525" cap="flat">
                      <a:solidFill>
                        <a:srgbClr val="0B59B3">
                          <a:alpha val="50196"/>
                        </a:srgbClr>
                      </a:solidFill>
                    </a:lnL>
                    <a:lnR w="9525" cap="flat">
                      <a:solidFill>
                        <a:srgbClr val="0B59B3">
                          <a:alpha val="50196"/>
                        </a:srgbClr>
                      </a:solidFill>
                    </a:lnR>
                    <a:lnT w="9525" cap="flat">
                      <a:solidFill>
                        <a:srgbClr val="0B59B3">
                          <a:alpha val="50196"/>
                        </a:srgbClr>
                      </a:solidFill>
                    </a:lnT>
                    <a:lnB w="9525" cap="flat">
                      <a:solidFill>
                        <a:srgbClr val="0B59B3">
                          <a:alpha val="50196"/>
                        </a:srgbClr>
                      </a:solidFill>
                    </a:lnB>
                    <a:solidFill>
                      <a:srgbClr val="FFFFFF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l"/>
                      <a:r>
                        <a:rPr lang="zh-CN" altLang="en-US" sz="2199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</a:rPr>
                        <a:t>转化为______枚棋子的移动方法</a:t>
                      </a:r>
                    </a:p>
                  </a:txBody>
                  <a:tcPr anchor="t">
                    <a:lnL w="9525" cap="flat">
                      <a:solidFill>
                        <a:srgbClr val="0B59B3">
                          <a:alpha val="50196"/>
                        </a:srgbClr>
                      </a:solidFill>
                    </a:lnL>
                    <a:lnR w="9525" cap="flat">
                      <a:solidFill>
                        <a:srgbClr val="0B59B3">
                          <a:alpha val="50196"/>
                        </a:srgbClr>
                      </a:solidFill>
                    </a:lnR>
                    <a:lnT w="9525" cap="flat">
                      <a:solidFill>
                        <a:srgbClr val="0B59B3">
                          <a:alpha val="50196"/>
                        </a:srgbClr>
                      </a:solidFill>
                    </a:lnT>
                    <a:lnB w="9525" cap="flat">
                      <a:solidFill>
                        <a:srgbClr val="0B59B3">
                          <a:alpha val="50196"/>
                        </a:srgbClr>
                      </a:solidFill>
                    </a:lnB>
                    <a:solidFill>
                      <a:srgbClr val="FFFFFF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</a:tr>
              <a:tr h="966089">
                <a:tc rowSpan="1" gridSpan="4">
                  <a:txBody>
                    <a:bodyPr anchor="t"/>
                    <a:lstStyle/>
                    <a:p>
                      <a:pPr marL="0" algn="l"/>
                      <a:r>
                        <a:rPr lang="zh-CN" altLang="en-US" sz="2199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</a:rPr>
                        <a:t>我发现：“移动中间相邻两子”可将原问题转化为棋子数更少的相似问题，"n 枚棋子的解法基于</a:t>
                      </a:r>
                      <a:r>
                        <a:rPr lang="zh-CN" altLang="en-US" sz="2199" b="0" i="0" u="sng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</a:rPr>
                        <a:t>                    </a:t>
                      </a:r>
                      <a:r>
                        <a:rPr lang="zh-CN" altLang="en-US" sz="2199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</a:rPr>
                        <a:t>枚棋子的已知解法。”</a:t>
                      </a:r>
                    </a:p>
                  </a:txBody>
                  <a:tcPr anchor="t">
                    <a:lnL w="9525" cap="flat">
                      <a:solidFill>
                        <a:srgbClr val="0B59B3">
                          <a:alpha val="50196"/>
                        </a:srgbClr>
                      </a:solidFill>
                    </a:lnL>
                    <a:lnR w="9525" cap="flat">
                      <a:solidFill>
                        <a:srgbClr val="0B59B3">
                          <a:alpha val="50196"/>
                        </a:srgbClr>
                      </a:solidFill>
                    </a:lnR>
                    <a:lnT w="9525" cap="flat">
                      <a:solidFill>
                        <a:srgbClr val="0B59B3">
                          <a:alpha val="50196"/>
                        </a:srgbClr>
                      </a:solidFill>
                    </a:lnT>
                    <a:lnB w="9525" cap="flat">
                      <a:solidFill>
                        <a:srgbClr val="0B59B3">
                          <a:alpha val="50196"/>
                        </a:srgbClr>
                      </a:solidFill>
                    </a:lnB>
                    <a:solidFill>
                      <a:srgbClr val="E8F6FF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3" hMerge="1">
                  <a:txBody>
                    <a:bodyPr anchor="t"/>
                    <a:lstStyle/>
                    <a:p>
                      <a:pPr marL="0" algn="l"/>
                    </a:p>
                  </a:txBody>
                  <a:tcPr anchor="t">
                    <a:lnL w="9525" cap="flat">
                      <a:solidFill>
                        <a:srgbClr val="0B59B3">
                          <a:alpha val="50196"/>
                        </a:srgbClr>
                      </a:solidFill>
                    </a:lnL>
                    <a:lnR w="9525" cap="flat">
                      <a:solidFill>
                        <a:srgbClr val="0B59B3">
                          <a:alpha val="50196"/>
                        </a:srgbClr>
                      </a:solidFill>
                    </a:lnR>
                    <a:lnT w="9525" cap="flat">
                      <a:solidFill>
                        <a:srgbClr val="0B59B3">
                          <a:alpha val="50196"/>
                        </a:srgbClr>
                      </a:solidFill>
                    </a:lnT>
                    <a:lnB w="9525" cap="flat">
                      <a:solidFill>
                        <a:srgbClr val="0B59B3">
                          <a:alpha val="50196"/>
                        </a:srgbClr>
                      </a:solidFill>
                    </a:lnB>
                    <a:solidFill>
                      <a:srgbClr val="E8F6FF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2" hMerge="1">
                  <a:txBody>
                    <a:bodyPr anchor="t"/>
                    <a:lstStyle/>
                    <a:p>
                      <a:pPr marL="0" algn="l"/>
                    </a:p>
                  </a:txBody>
                  <a:tcPr anchor="t">
                    <a:lnL w="9525" cap="flat">
                      <a:solidFill>
                        <a:srgbClr val="0B59B3">
                          <a:alpha val="50196"/>
                        </a:srgbClr>
                      </a:solidFill>
                    </a:lnL>
                    <a:lnR w="9525" cap="flat">
                      <a:solidFill>
                        <a:srgbClr val="0B59B3">
                          <a:alpha val="50196"/>
                        </a:srgbClr>
                      </a:solidFill>
                    </a:lnR>
                    <a:lnT w="9525" cap="flat">
                      <a:solidFill>
                        <a:srgbClr val="0B59B3">
                          <a:alpha val="50196"/>
                        </a:srgbClr>
                      </a:solidFill>
                    </a:lnT>
                    <a:lnB w="9525" cap="flat">
                      <a:solidFill>
                        <a:srgbClr val="0B59B3">
                          <a:alpha val="50196"/>
                        </a:srgbClr>
                      </a:solidFill>
                    </a:lnB>
                    <a:solidFill>
                      <a:srgbClr val="E8F6FF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 hMerge="1">
                  <a:txBody>
                    <a:bodyPr anchor="t"/>
                    <a:lstStyle/>
                    <a:p>
                      <a:pPr marL="0" algn="l"/>
                    </a:p>
                  </a:txBody>
                  <a:tcPr anchor="t">
                    <a:lnL w="9525" cap="flat">
                      <a:solidFill>
                        <a:srgbClr val="0B59B3">
                          <a:alpha val="50196"/>
                        </a:srgbClr>
                      </a:solidFill>
                    </a:lnL>
                    <a:lnR w="9525" cap="flat">
                      <a:solidFill>
                        <a:srgbClr val="0B59B3">
                          <a:alpha val="50196"/>
                        </a:srgbClr>
                      </a:solidFill>
                    </a:lnR>
                    <a:lnT w="9525" cap="flat">
                      <a:solidFill>
                        <a:srgbClr val="0B59B3">
                          <a:alpha val="50196"/>
                        </a:srgbClr>
                      </a:solidFill>
                    </a:lnT>
                    <a:lnB w="9525" cap="flat">
                      <a:solidFill>
                        <a:srgbClr val="0B59B3">
                          <a:alpha val="50196"/>
                        </a:srgbClr>
                      </a:solidFill>
                    </a:lnB>
                    <a:solidFill>
                      <a:srgbClr val="E8F6FF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</a:tr>
            </a:tbl>
          </a:graphicData>
        </a:graphic>
      </p:graphicFrame>
      <p:sp>
        <p:nvSpPr>
          <p:cNvPr id="6" name="文本2"/>
          <p:cNvSpPr txBox="1"/>
          <p:nvPr/>
        </p:nvSpPr>
        <p:spPr>
          <a:xfrm>
            <a:off x="7953375" y="3314700"/>
            <a:ext cx="908050" cy="65087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800"/>
              </a:lnSpc>
            </a:pPr>
            <a:r>
              <a:rPr lang="zh-CN" altLang="en-US" sz="2400" b="0" i="0" dirty="0">
                <a:solidFill>
                  <a:srgbClr val="C00000">
                    <a:alpha val="100000"/>
                  </a:srgbClr>
                </a:solidFill>
                <a:latin typeface="Arial"/>
                <a:ea typeface="Arial"/>
              </a:rPr>
              <a:t>10</a:t>
            </a:r>
          </a:p>
        </p:txBody>
      </p:sp>
      <p:sp>
        <p:nvSpPr>
          <p:cNvPr id="7" name="文本3"/>
          <p:cNvSpPr txBox="1"/>
          <p:nvPr/>
        </p:nvSpPr>
        <p:spPr>
          <a:xfrm>
            <a:off x="8086725" y="4181475"/>
            <a:ext cx="908050" cy="65087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800"/>
              </a:lnSpc>
            </a:pPr>
            <a:r>
              <a:rPr lang="zh-CN" altLang="en-US" sz="2400" b="0" i="0" dirty="0">
                <a:solidFill>
                  <a:srgbClr val="C00000">
                    <a:alpha val="100000"/>
                  </a:srgbClr>
                </a:solidFill>
                <a:latin typeface="Arial"/>
                <a:ea typeface="Arial"/>
              </a:rPr>
              <a:t>12</a:t>
            </a:r>
          </a:p>
        </p:txBody>
      </p:sp>
      <p:sp>
        <p:nvSpPr>
          <p:cNvPr id="8" name="文本4"/>
          <p:cNvSpPr txBox="1"/>
          <p:nvPr/>
        </p:nvSpPr>
        <p:spPr>
          <a:xfrm>
            <a:off x="2077193" y="5557761"/>
            <a:ext cx="1206214" cy="559245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199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（n-2）</a:t>
            </a:r>
          </a:p>
        </p:txBody>
      </p:sp>
      <p:grpSp>
        <p:nvGrpSpPr>
          <p:cNvPr id="9" name="组合1"/>
          <p:cNvGrpSpPr/>
          <p:nvPr/>
        </p:nvGrpSpPr>
        <p:grpSpPr>
          <a:xfrm>
            <a:off x="173035" y="87156"/>
            <a:ext cx="4229071" cy="788545"/>
            <a:chOff x="0" y="0"/>
            <a:chExt cx="4229071" cy="788545"/>
          </a:xfrm>
        </p:grpSpPr>
        <p:sp>
          <p:nvSpPr>
            <p:cNvPr id="10" name="形状4"/>
            <p:cNvSpPr txBox="1"/>
            <p:nvPr/>
          </p:nvSpPr>
          <p:spPr>
            <a:xfrm rot="16200000">
              <a:off x="145355" y="408008"/>
              <a:ext cx="223201" cy="210154"/>
            </a:xfrm>
            <a:prstGeom prst="ellipse"/>
            <a:solidFill>
              <a:srgbClr val="FFFFFF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  <a:effectLst>
              <a:outerShdw blurRad="12700" dist="12700" dir="13500000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1" name="形状5"/>
            <p:cNvSpPr txBox="1"/>
            <p:nvPr/>
          </p:nvSpPr>
          <p:spPr>
            <a:xfrm rot="16200000">
              <a:off x="165645" y="427116"/>
              <a:ext cx="182619" cy="171945"/>
            </a:xfrm>
            <a:prstGeom prst="ellipse"/>
            <a:solidFill>
              <a:srgbClr val="595959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  <a:effectLst>
              <a:outerShdw blurRad="12700" dist="12700" dir="2700000" rotWithShape="0">
                <a:srgbClr val="000000">
                  <a:alpha val="50196"/>
                </a:srgbClr>
              </a:outerShdw>
            </a:effectLst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2" name="形状6"/>
            <p:cNvSpPr txBox="1"/>
            <p:nvPr/>
          </p:nvSpPr>
          <p:spPr>
            <a:xfrm rot="16200000">
              <a:off x="145355" y="139310"/>
              <a:ext cx="223201" cy="210154"/>
            </a:xfrm>
            <a:prstGeom prst="ellipse"/>
            <a:solidFill>
              <a:srgbClr val="FFFFFF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  <a:effectLst>
              <a:outerShdw blurRad="12700" dist="12700" dir="13500000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3" name="形状7"/>
            <p:cNvSpPr txBox="1"/>
            <p:nvPr/>
          </p:nvSpPr>
          <p:spPr>
            <a:xfrm rot="16200000">
              <a:off x="165645" y="158420"/>
              <a:ext cx="182619" cy="171945"/>
            </a:xfrm>
            <a:prstGeom prst="ellipse"/>
            <a:solidFill>
              <a:srgbClr val="595959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  <a:effectLst>
              <a:outerShdw blurRad="12700" dist="12700" dir="2700000" rotWithShape="0">
                <a:srgbClr val="000000">
                  <a:alpha val="50196"/>
                </a:srgbClr>
              </a:outerShdw>
            </a:effectLst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4" name="形状8"/>
            <p:cNvSpPr txBox="1"/>
            <p:nvPr/>
          </p:nvSpPr>
          <p:spPr>
            <a:xfrm rot="16200000">
              <a:off x="0" y="315024"/>
              <a:ext cx="26659" cy="473521"/>
            </a:xfrm>
            <a:prstGeom prst="roundRect"/>
            <a:solidFill>
              <a:srgbClr val="7F7F7F">
                <a:alpha val="100000"/>
              </a:srgbClr>
            </a:solidFill>
            <a:ln w="12700">
              <a:solidFill>
                <a:srgbClr val="A6A6A6">
                  <a:alpha val="100000"/>
                </a:srgbClr>
              </a:solidFill>
              <a:prstDash val="solid"/>
              <a:headEnd type="none" w="med" len="sm"/>
              <a:tailEnd type="none" w="med" len="sm"/>
            </a:ln>
            <a:effectLst>
              <a:outerShdw blurRad="25908" dist="0" dir="0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5" name="形状9"/>
            <p:cNvSpPr txBox="1"/>
            <p:nvPr/>
          </p:nvSpPr>
          <p:spPr>
            <a:xfrm rot="16200000">
              <a:off x="0" y="247695"/>
              <a:ext cx="26659" cy="473521"/>
            </a:xfrm>
            <a:prstGeom prst="roundRect"/>
            <a:solidFill>
              <a:srgbClr val="7F7F7F">
                <a:alpha val="100000"/>
              </a:srgbClr>
            </a:solidFill>
            <a:ln w="12700">
              <a:solidFill>
                <a:srgbClr val="A6A6A6">
                  <a:alpha val="100000"/>
                </a:srgbClr>
              </a:solidFill>
              <a:prstDash val="solid"/>
              <a:headEnd type="none" w="med" len="sm"/>
              <a:tailEnd type="none" w="med" len="sm"/>
            </a:ln>
            <a:effectLst>
              <a:outerShdw blurRad="25908" dist="0" dir="0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6" name="形状10"/>
            <p:cNvSpPr txBox="1"/>
            <p:nvPr/>
          </p:nvSpPr>
          <p:spPr>
            <a:xfrm rot="16200000">
              <a:off x="0" y="39983"/>
              <a:ext cx="26659" cy="473521"/>
            </a:xfrm>
            <a:prstGeom prst="roundRect"/>
            <a:solidFill>
              <a:srgbClr val="7F7F7F">
                <a:alpha val="100000"/>
              </a:srgbClr>
            </a:solidFill>
            <a:ln w="12700">
              <a:solidFill>
                <a:srgbClr val="A6A6A6">
                  <a:alpha val="100000"/>
                </a:srgbClr>
              </a:solidFill>
              <a:prstDash val="solid"/>
              <a:headEnd type="none" w="med" len="sm"/>
              <a:tailEnd type="none" w="med" len="sm"/>
            </a:ln>
            <a:effectLst>
              <a:outerShdw blurRad="25908" dist="0" dir="0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7" name="形状11"/>
            <p:cNvSpPr txBox="1"/>
            <p:nvPr/>
          </p:nvSpPr>
          <p:spPr>
            <a:xfrm rot="16200000">
              <a:off x="0" y="0"/>
              <a:ext cx="26659" cy="473521"/>
            </a:xfrm>
            <a:prstGeom prst="roundRect"/>
            <a:solidFill>
              <a:srgbClr val="7F7F7F">
                <a:alpha val="100000"/>
              </a:srgbClr>
            </a:solidFill>
            <a:ln w="12700">
              <a:solidFill>
                <a:srgbClr val="A6A6A6">
                  <a:alpha val="100000"/>
                </a:srgbClr>
              </a:solidFill>
              <a:prstDash val="solid"/>
              <a:headEnd type="none" w="med" len="sm"/>
              <a:tailEnd type="none" w="med" len="sm"/>
            </a:ln>
            <a:effectLst>
              <a:outerShdw blurRad="25908" dist="0" dir="0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8" name="形状3"/>
            <p:cNvSpPr txBox="1"/>
            <p:nvPr/>
          </p:nvSpPr>
          <p:spPr>
            <a:xfrm>
              <a:off x="9382" y="10245"/>
              <a:ext cx="4219689" cy="766144"/>
            </a:xfrm>
            <a:prstGeom prst="roundRect"/>
            <a:solidFill>
              <a:srgbClr val="01ACBE">
                <a:alpha val="100000"/>
              </a:srgbClr>
            </a:solidFill>
            <a:ln w="19050">
              <a:solidFill>
                <a:srgbClr val="BFBFBF">
                  <a:alpha val="100000"/>
                </a:srgbClr>
              </a:solidFill>
              <a:prstDash val="solid"/>
              <a:headEnd type="none" w="med" len="sm"/>
              <a:tailEnd type="none" w="med" len="sm"/>
            </a:ln>
            <a:effectLst>
              <a:outerShdw blurRad="50800" dist="38100" dir="13500000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marL="0" algn="ctr"/>
            </a:p>
          </p:txBody>
        </p:sp>
      </p:grpSp>
      <p:sp>
        <p:nvSpPr>
          <p:cNvPr id="19" name="文本5"/>
          <p:cNvSpPr txBox="1"/>
          <p:nvPr/>
        </p:nvSpPr>
        <p:spPr>
          <a:xfrm>
            <a:off x="222418" y="224293"/>
            <a:ext cx="4468597" cy="521212"/>
          </a:xfrm>
          <a:prstGeom prst="rect">
            <a:avLst/>
          </a:prstGeom>
          <a:noFill/>
        </p:spPr>
        <p:txBody>
          <a:bodyPr anchor="ctr"/>
          <a:lstStyle/>
          <a:p>
            <a:pPr marL="0" algn="l">
              <a:lnSpc>
                <a:spcPts val="2600"/>
              </a:lnSpc>
            </a:pPr>
            <a:r>
              <a:rPr lang="zh-CN" altLang="en-US" sz="2400" b="0" i="0" dirty="0">
                <a:solidFill>
                  <a:srgbClr val="FFFFFF">
                    <a:alpha val="100000"/>
                  </a:srgbClr>
                </a:solidFill>
                <a:latin typeface="迷你简汉真广标"/>
                <a:ea typeface="迷你简汉真广标"/>
              </a:rPr>
              <a:t>递推思想初探——移棋子游戏</a:t>
            </a:r>
          </a:p>
        </p:txBody>
      </p:sp>
      <p:sp>
        <p:nvSpPr>
          <p:cNvPr id="20" name="文本6"/>
          <p:cNvSpPr txBox="1"/>
          <p:nvPr/>
        </p:nvSpPr>
        <p:spPr>
          <a:xfrm>
            <a:off x="4690520" y="270919"/>
            <a:ext cx="7096877" cy="538162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399" b="1" i="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</a:rPr>
              <a:t>活动三：冲刺终极关——多枚棋子的规律总结</a:t>
            </a:r>
          </a:p>
        </p:txBody>
      </p:sp>
      <p:sp>
        <p:nvSpPr>
          <p:cNvPr id="21" name="文本7"/>
          <p:cNvSpPr txBox="1"/>
          <p:nvPr/>
        </p:nvSpPr>
        <p:spPr>
          <a:xfrm>
            <a:off x="2321862" y="2410396"/>
            <a:ext cx="961485" cy="559245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199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5→11</a:t>
            </a:r>
          </a:p>
        </p:txBody>
      </p:sp>
      <p:sp>
        <p:nvSpPr>
          <p:cNvPr id="22" name="文本8"/>
          <p:cNvSpPr txBox="1"/>
          <p:nvPr/>
        </p:nvSpPr>
        <p:spPr>
          <a:xfrm>
            <a:off x="4538482" y="2410120"/>
            <a:ext cx="797624" cy="559245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199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9→5</a:t>
            </a:r>
          </a:p>
        </p:txBody>
      </p:sp>
      <p:sp>
        <p:nvSpPr>
          <p:cNvPr id="23" name="文本9"/>
          <p:cNvSpPr txBox="1"/>
          <p:nvPr/>
        </p:nvSpPr>
        <p:spPr>
          <a:xfrm>
            <a:off x="2322169" y="3582524"/>
            <a:ext cx="961485" cy="559245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199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6→13</a:t>
            </a:r>
          </a:p>
        </p:txBody>
      </p:sp>
      <p:sp>
        <p:nvSpPr>
          <p:cNvPr id="24" name="文本10"/>
          <p:cNvSpPr txBox="1"/>
          <p:nvPr/>
        </p:nvSpPr>
        <p:spPr>
          <a:xfrm>
            <a:off x="4455969" y="3582819"/>
            <a:ext cx="961485" cy="559245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199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11→6</a:t>
            </a:r>
          </a:p>
        </p:txBody>
      </p:sp>
      <p:sp>
        <p:nvSpPr>
          <p:cNvPr id="25" name="文本11"/>
          <p:cNvSpPr txBox="1"/>
          <p:nvPr/>
        </p:nvSpPr>
        <p:spPr>
          <a:xfrm>
            <a:off x="2322004" y="4569695"/>
            <a:ext cx="961485" cy="559245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199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7→15</a:t>
            </a:r>
          </a:p>
        </p:txBody>
      </p:sp>
      <p:sp>
        <p:nvSpPr>
          <p:cNvPr id="26" name="文本12"/>
          <p:cNvSpPr txBox="1"/>
          <p:nvPr/>
        </p:nvSpPr>
        <p:spPr>
          <a:xfrm>
            <a:off x="4456271" y="4569685"/>
            <a:ext cx="961485" cy="559245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199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13→7</a:t>
            </a:r>
          </a:p>
        </p:txBody>
      </p: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6" fill="hold">
                      <p:stCondLst>
                        <p:cond delay="indefinite"/>
                      </p:stCondLst>
                      <p:childTnLst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6" grpId="0" animBg="1"/>
      <p:bldP spid="25" grpId="0" animBg="1"/>
      <p:bldP spid="26" grpId="0" animBg="1"/>
      <p:bldP spid="7" grpId="0" animBg="1"/>
      <p:bldP spid="8" grpId="0" animBg="1"/>
    </p:bldLst>
  </p:timing>
</p:sld>
</file>

<file path=ppt/slides/slide7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形状1"/>
          <p:cNvSpPr txBox="1"/>
          <p:nvPr/>
        </p:nvSpPr>
        <p:spPr>
          <a:xfrm>
            <a:off x="0" y="0"/>
            <a:ext cx="12192000" cy="6858000"/>
          </a:xfrm>
          <a:prstGeom prst="rect"/>
          <a:solidFill>
            <a:srgbClr val="01ACBE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sp>
        <p:nvSpPr>
          <p:cNvPr id="3" name="形状2"/>
          <p:cNvSpPr txBox="1"/>
          <p:nvPr/>
        </p:nvSpPr>
        <p:spPr>
          <a:xfrm>
            <a:off x="52722" y="42260"/>
            <a:ext cx="12091932" cy="6770447"/>
          </a:xfrm>
          <a:prstGeom prst="roundRect"/>
          <a:solidFill>
            <a:srgbClr val="FFFFFF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  <a:effectLst>
            <a:outerShdw blurRad="102616" dist="0" dir="0" rotWithShape="0">
              <a:srgbClr val="262626">
                <a:alpha val="7843"/>
              </a:srgbClr>
            </a:outerShdw>
          </a:effectLst>
        </p:spPr>
        <p:txBody>
          <a:bodyPr anchor="ctr"/>
          <a:lstStyle/>
          <a:p>
            <a:pPr marL="0" algn="ctr"/>
          </a:p>
        </p:txBody>
      </p:sp>
      <p:sp>
        <p:nvSpPr>
          <p:cNvPr id="4" name="文本1"/>
          <p:cNvSpPr txBox="1"/>
          <p:nvPr/>
        </p:nvSpPr>
        <p:spPr>
          <a:xfrm>
            <a:off x="1364323" y="2160175"/>
            <a:ext cx="10464165" cy="832749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5000"/>
              </a:lnSpc>
            </a:pPr>
            <a:r>
              <a:rPr lang="zh-CN" altLang="en-US" sz="2800" b="0" i="0" dirty="0">
                <a:solidFill>
                  <a:srgbClr val="000000">
                    <a:alpha val="100000"/>
                  </a:srgbClr>
                </a:solidFill>
                <a:latin typeface="楷体"/>
                <a:ea typeface="楷体"/>
              </a:rPr>
              <a:t>    这种解决问题的算法称为</a:t>
            </a:r>
            <a:r>
              <a:rPr lang="zh-CN" altLang="en-US" sz="2800" b="1" i="0" dirty="0">
                <a:solidFill>
                  <a:srgbClr val="C00000">
                    <a:alpha val="100000"/>
                  </a:srgbClr>
                </a:solidFill>
                <a:latin typeface="楷体"/>
                <a:ea typeface="楷体"/>
              </a:rPr>
              <a:t>递推算法</a:t>
            </a:r>
            <a:r>
              <a:rPr lang="zh-CN" altLang="en-US" sz="2800" b="0" i="0" dirty="0">
                <a:solidFill>
                  <a:srgbClr val="000000">
                    <a:alpha val="100000"/>
                  </a:srgbClr>
                </a:solidFill>
                <a:latin typeface="楷体"/>
                <a:ea typeface="楷体"/>
              </a:rPr>
              <a:t>。</a:t>
            </a:r>
          </a:p>
        </p:txBody>
      </p:sp>
      <p:sp>
        <p:nvSpPr>
          <p:cNvPr id="5" name="文本2"/>
          <p:cNvSpPr txBox="1"/>
          <p:nvPr/>
        </p:nvSpPr>
        <p:spPr>
          <a:xfrm>
            <a:off x="2335173" y="1448122"/>
            <a:ext cx="1772917" cy="712470"/>
          </a:xfrm>
          <a:prstGeom prst="rect">
            <a:avLst/>
          </a:prstGeom>
          <a:noFill/>
        </p:spPr>
        <p:txBody>
          <a:bodyPr anchor="t"/>
          <a:lstStyle/>
          <a:p>
            <a:pPr marL="0" algn="ctr">
              <a:lnSpc>
                <a:spcPts val="3300"/>
              </a:lnSpc>
            </a:pPr>
            <a:r>
              <a:rPr lang="zh-CN" altLang="en-US" sz="2800" b="1" i="0" dirty="0">
                <a:solidFill>
                  <a:srgbClr val="C00000">
                    <a:alpha val="100000"/>
                  </a:srgbClr>
                </a:solidFill>
                <a:latin typeface="楷体"/>
                <a:ea typeface="楷体"/>
              </a:rPr>
              <a:t>8枚棋子</a:t>
            </a:r>
          </a:p>
        </p:txBody>
      </p:sp>
      <p:sp>
        <p:nvSpPr>
          <p:cNvPr id="6" name="文本3"/>
          <p:cNvSpPr txBox="1"/>
          <p:nvPr/>
        </p:nvSpPr>
        <p:spPr>
          <a:xfrm>
            <a:off x="4227295" y="1448512"/>
            <a:ext cx="1772917" cy="712470"/>
          </a:xfrm>
          <a:prstGeom prst="rect">
            <a:avLst/>
          </a:prstGeom>
          <a:noFill/>
        </p:spPr>
        <p:txBody>
          <a:bodyPr anchor="t"/>
          <a:lstStyle/>
          <a:p>
            <a:pPr marL="0" algn="ctr">
              <a:lnSpc>
                <a:spcPts val="3300"/>
              </a:lnSpc>
            </a:pPr>
            <a:r>
              <a:rPr lang="zh-CN" altLang="en-US" sz="2800" b="1" i="0" dirty="0">
                <a:solidFill>
                  <a:srgbClr val="C00000">
                    <a:alpha val="100000"/>
                  </a:srgbClr>
                </a:solidFill>
                <a:latin typeface="楷体"/>
                <a:ea typeface="楷体"/>
              </a:rPr>
              <a:t>10枚棋子</a:t>
            </a:r>
          </a:p>
        </p:txBody>
      </p:sp>
      <p:sp>
        <p:nvSpPr>
          <p:cNvPr id="7" name="文本4"/>
          <p:cNvSpPr txBox="1"/>
          <p:nvPr/>
        </p:nvSpPr>
        <p:spPr>
          <a:xfrm>
            <a:off x="6119179" y="1448360"/>
            <a:ext cx="1772917" cy="712470"/>
          </a:xfrm>
          <a:prstGeom prst="rect">
            <a:avLst/>
          </a:prstGeom>
          <a:noFill/>
        </p:spPr>
        <p:txBody>
          <a:bodyPr anchor="t"/>
          <a:lstStyle/>
          <a:p>
            <a:pPr marL="0" algn="ctr">
              <a:lnSpc>
                <a:spcPts val="3300"/>
              </a:lnSpc>
            </a:pPr>
            <a:r>
              <a:rPr lang="zh-CN" altLang="en-US" sz="2800" b="1" i="0" dirty="0">
                <a:solidFill>
                  <a:srgbClr val="C00000">
                    <a:alpha val="100000"/>
                  </a:srgbClr>
                </a:solidFill>
                <a:latin typeface="楷体"/>
                <a:ea typeface="楷体"/>
              </a:rPr>
              <a:t>12枚棋子</a:t>
            </a:r>
          </a:p>
        </p:txBody>
      </p:sp>
      <p:sp>
        <p:nvSpPr>
          <p:cNvPr id="8" name="文本5"/>
          <p:cNvSpPr txBox="1"/>
          <p:nvPr/>
        </p:nvSpPr>
        <p:spPr>
          <a:xfrm>
            <a:off x="8189171" y="1448512"/>
            <a:ext cx="1772917" cy="712470"/>
          </a:xfrm>
          <a:prstGeom prst="rect">
            <a:avLst/>
          </a:prstGeom>
          <a:noFill/>
        </p:spPr>
        <p:txBody>
          <a:bodyPr anchor="t"/>
          <a:lstStyle/>
          <a:p>
            <a:pPr marL="0" algn="ctr">
              <a:lnSpc>
                <a:spcPts val="3300"/>
              </a:lnSpc>
            </a:pPr>
            <a:r>
              <a:rPr lang="zh-CN" altLang="en-US" sz="2800" b="1" i="0" dirty="0">
                <a:solidFill>
                  <a:srgbClr val="C00000">
                    <a:alpha val="100000"/>
                  </a:srgbClr>
                </a:solidFill>
                <a:latin typeface="楷体"/>
                <a:ea typeface="楷体"/>
              </a:rPr>
              <a:t>14枚棋子</a:t>
            </a:r>
          </a:p>
        </p:txBody>
      </p:sp>
      <p:grpSp>
        <p:nvGrpSpPr>
          <p:cNvPr id="9" name="组合1"/>
          <p:cNvGrpSpPr/>
          <p:nvPr/>
        </p:nvGrpSpPr>
        <p:grpSpPr>
          <a:xfrm>
            <a:off x="173035" y="87156"/>
            <a:ext cx="4229071" cy="788545"/>
            <a:chOff x="0" y="0"/>
            <a:chExt cx="4229071" cy="788545"/>
          </a:xfrm>
        </p:grpSpPr>
        <p:sp>
          <p:nvSpPr>
            <p:cNvPr id="10" name="形状7"/>
            <p:cNvSpPr txBox="1"/>
            <p:nvPr/>
          </p:nvSpPr>
          <p:spPr>
            <a:xfrm rot="16200000">
              <a:off x="145355" y="408008"/>
              <a:ext cx="223201" cy="210154"/>
            </a:xfrm>
            <a:prstGeom prst="ellipse"/>
            <a:solidFill>
              <a:srgbClr val="FFFFFF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  <a:effectLst>
              <a:outerShdw blurRad="12700" dist="12700" dir="13500000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1" name="形状8"/>
            <p:cNvSpPr txBox="1"/>
            <p:nvPr/>
          </p:nvSpPr>
          <p:spPr>
            <a:xfrm rot="16200000">
              <a:off x="165645" y="427116"/>
              <a:ext cx="182619" cy="171945"/>
            </a:xfrm>
            <a:prstGeom prst="ellipse"/>
            <a:solidFill>
              <a:srgbClr val="595959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  <a:effectLst>
              <a:outerShdw blurRad="12700" dist="12700" dir="2700000" rotWithShape="0">
                <a:srgbClr val="000000">
                  <a:alpha val="50196"/>
                </a:srgbClr>
              </a:outerShdw>
            </a:effectLst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2" name="形状9"/>
            <p:cNvSpPr txBox="1"/>
            <p:nvPr/>
          </p:nvSpPr>
          <p:spPr>
            <a:xfrm rot="16200000">
              <a:off x="145355" y="139310"/>
              <a:ext cx="223201" cy="210154"/>
            </a:xfrm>
            <a:prstGeom prst="ellipse"/>
            <a:solidFill>
              <a:srgbClr val="FFFFFF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  <a:effectLst>
              <a:outerShdw blurRad="12700" dist="12700" dir="13500000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3" name="形状10"/>
            <p:cNvSpPr txBox="1"/>
            <p:nvPr/>
          </p:nvSpPr>
          <p:spPr>
            <a:xfrm rot="16200000">
              <a:off x="165645" y="158420"/>
              <a:ext cx="182619" cy="171945"/>
            </a:xfrm>
            <a:prstGeom prst="ellipse"/>
            <a:solidFill>
              <a:srgbClr val="595959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  <a:effectLst>
              <a:outerShdw blurRad="12700" dist="12700" dir="2700000" rotWithShape="0">
                <a:srgbClr val="000000">
                  <a:alpha val="50196"/>
                </a:srgbClr>
              </a:outerShdw>
            </a:effectLst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4" name="形状11"/>
            <p:cNvSpPr txBox="1"/>
            <p:nvPr/>
          </p:nvSpPr>
          <p:spPr>
            <a:xfrm rot="16200000">
              <a:off x="0" y="315024"/>
              <a:ext cx="26659" cy="473521"/>
            </a:xfrm>
            <a:prstGeom prst="roundRect"/>
            <a:solidFill>
              <a:srgbClr val="7F7F7F">
                <a:alpha val="100000"/>
              </a:srgbClr>
            </a:solidFill>
            <a:ln w="12700">
              <a:solidFill>
                <a:srgbClr val="A6A6A6">
                  <a:alpha val="100000"/>
                </a:srgbClr>
              </a:solidFill>
              <a:prstDash val="solid"/>
              <a:headEnd type="none" w="med" len="sm"/>
              <a:tailEnd type="none" w="med" len="sm"/>
            </a:ln>
            <a:effectLst>
              <a:outerShdw blurRad="25908" dist="0" dir="0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5" name="形状12"/>
            <p:cNvSpPr txBox="1"/>
            <p:nvPr/>
          </p:nvSpPr>
          <p:spPr>
            <a:xfrm rot="16200000">
              <a:off x="0" y="247695"/>
              <a:ext cx="26659" cy="473521"/>
            </a:xfrm>
            <a:prstGeom prst="roundRect"/>
            <a:solidFill>
              <a:srgbClr val="7F7F7F">
                <a:alpha val="100000"/>
              </a:srgbClr>
            </a:solidFill>
            <a:ln w="12700">
              <a:solidFill>
                <a:srgbClr val="A6A6A6">
                  <a:alpha val="100000"/>
                </a:srgbClr>
              </a:solidFill>
              <a:prstDash val="solid"/>
              <a:headEnd type="none" w="med" len="sm"/>
              <a:tailEnd type="none" w="med" len="sm"/>
            </a:ln>
            <a:effectLst>
              <a:outerShdw blurRad="25908" dist="0" dir="0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6" name="形状13"/>
            <p:cNvSpPr txBox="1"/>
            <p:nvPr/>
          </p:nvSpPr>
          <p:spPr>
            <a:xfrm rot="16200000">
              <a:off x="0" y="39983"/>
              <a:ext cx="26659" cy="473521"/>
            </a:xfrm>
            <a:prstGeom prst="roundRect"/>
            <a:solidFill>
              <a:srgbClr val="7F7F7F">
                <a:alpha val="100000"/>
              </a:srgbClr>
            </a:solidFill>
            <a:ln w="12700">
              <a:solidFill>
                <a:srgbClr val="A6A6A6">
                  <a:alpha val="100000"/>
                </a:srgbClr>
              </a:solidFill>
              <a:prstDash val="solid"/>
              <a:headEnd type="none" w="med" len="sm"/>
              <a:tailEnd type="none" w="med" len="sm"/>
            </a:ln>
            <a:effectLst>
              <a:outerShdw blurRad="25908" dist="0" dir="0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7" name="形状14"/>
            <p:cNvSpPr txBox="1"/>
            <p:nvPr/>
          </p:nvSpPr>
          <p:spPr>
            <a:xfrm rot="16200000">
              <a:off x="0" y="0"/>
              <a:ext cx="26659" cy="473521"/>
            </a:xfrm>
            <a:prstGeom prst="roundRect"/>
            <a:solidFill>
              <a:srgbClr val="7F7F7F">
                <a:alpha val="100000"/>
              </a:srgbClr>
            </a:solidFill>
            <a:ln w="12700">
              <a:solidFill>
                <a:srgbClr val="A6A6A6">
                  <a:alpha val="100000"/>
                </a:srgbClr>
              </a:solidFill>
              <a:prstDash val="solid"/>
              <a:headEnd type="none" w="med" len="sm"/>
              <a:tailEnd type="none" w="med" len="sm"/>
            </a:ln>
            <a:effectLst>
              <a:outerShdw blurRad="25908" dist="0" dir="0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8" name="形状6"/>
            <p:cNvSpPr txBox="1"/>
            <p:nvPr/>
          </p:nvSpPr>
          <p:spPr>
            <a:xfrm>
              <a:off x="9382" y="10245"/>
              <a:ext cx="4219689" cy="766144"/>
            </a:xfrm>
            <a:prstGeom prst="roundRect"/>
            <a:solidFill>
              <a:srgbClr val="01ACBE">
                <a:alpha val="100000"/>
              </a:srgbClr>
            </a:solidFill>
            <a:ln w="19050">
              <a:solidFill>
                <a:srgbClr val="BFBFBF">
                  <a:alpha val="100000"/>
                </a:srgbClr>
              </a:solidFill>
              <a:prstDash val="solid"/>
              <a:headEnd type="none" w="med" len="sm"/>
              <a:tailEnd type="none" w="med" len="sm"/>
            </a:ln>
            <a:effectLst>
              <a:outerShdw blurRad="50800" dist="38100" dir="13500000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marL="0" algn="ctr"/>
            </a:p>
          </p:txBody>
        </p:sp>
      </p:grpSp>
      <p:sp>
        <p:nvSpPr>
          <p:cNvPr id="19" name="文本6"/>
          <p:cNvSpPr txBox="1"/>
          <p:nvPr/>
        </p:nvSpPr>
        <p:spPr>
          <a:xfrm>
            <a:off x="222418" y="224293"/>
            <a:ext cx="4468597" cy="521212"/>
          </a:xfrm>
          <a:prstGeom prst="rect">
            <a:avLst/>
          </a:prstGeom>
          <a:noFill/>
        </p:spPr>
        <p:txBody>
          <a:bodyPr anchor="ctr"/>
          <a:lstStyle/>
          <a:p>
            <a:pPr marL="0" algn="l">
              <a:lnSpc>
                <a:spcPts val="2600"/>
              </a:lnSpc>
            </a:pPr>
            <a:r>
              <a:rPr lang="zh-CN" altLang="en-US" sz="2400" b="0" i="0" dirty="0">
                <a:solidFill>
                  <a:srgbClr val="FFFFFF">
                    <a:alpha val="100000"/>
                  </a:srgbClr>
                </a:solidFill>
                <a:latin typeface="迷你简汉真广标"/>
                <a:ea typeface="迷你简汉真广标"/>
              </a:rPr>
              <a:t>递推思想初探——移棋子游戏</a:t>
            </a:r>
          </a:p>
        </p:txBody>
      </p:sp>
      <p:sp>
        <p:nvSpPr>
          <p:cNvPr id="20" name="形状3"/>
          <p:cNvSpPr txBox="1"/>
          <p:nvPr/>
        </p:nvSpPr>
        <p:spPr>
          <a:xfrm rot="10871026" flipH="1">
            <a:off x="3910062" y="1773184"/>
            <a:ext cx="443730" cy="19050"/>
          </a:xfrm>
          <a:prstGeom prst="line"/>
          <a:solidFill>
            <a:srgbClr val="166EE1">
              <a:alpha val="100000"/>
            </a:srgbClr>
          </a:solidFill>
          <a:ln w="38100">
            <a:solidFill>
              <a:srgbClr val="166EE1">
                <a:alpha val="100000"/>
              </a:srgbClr>
            </a:solidFill>
            <a:prstDash val="solid"/>
            <a:tailEnd type="arrow" w="sm" len="sm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21" name="形状4"/>
          <p:cNvSpPr txBox="1"/>
          <p:nvPr/>
        </p:nvSpPr>
        <p:spPr>
          <a:xfrm rot="10871026" flipH="1">
            <a:off x="5838198" y="1773441"/>
            <a:ext cx="443730" cy="19050"/>
          </a:xfrm>
          <a:prstGeom prst="line"/>
          <a:solidFill>
            <a:srgbClr val="166EE1">
              <a:alpha val="100000"/>
            </a:srgbClr>
          </a:solidFill>
          <a:ln w="38100">
            <a:solidFill>
              <a:srgbClr val="166EE1">
                <a:alpha val="100000"/>
              </a:srgbClr>
            </a:solidFill>
            <a:prstDash val="solid"/>
            <a:tailEnd type="arrow" w="sm" len="sm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22" name="形状5"/>
          <p:cNvSpPr txBox="1"/>
          <p:nvPr/>
        </p:nvSpPr>
        <p:spPr>
          <a:xfrm rot="10871026" flipH="1">
            <a:off x="7782973" y="1773441"/>
            <a:ext cx="443730" cy="19050"/>
          </a:xfrm>
          <a:prstGeom prst="line"/>
          <a:solidFill>
            <a:srgbClr val="166EE1">
              <a:alpha val="100000"/>
            </a:srgbClr>
          </a:solidFill>
          <a:ln w="38100">
            <a:solidFill>
              <a:srgbClr val="166EE1">
                <a:alpha val="100000"/>
              </a:srgbClr>
            </a:solidFill>
            <a:prstDash val="solid"/>
            <a:tailEnd type="arrow" w="sm" len="sm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23" name="文本7"/>
          <p:cNvSpPr txBox="1"/>
          <p:nvPr/>
        </p:nvSpPr>
        <p:spPr>
          <a:xfrm>
            <a:off x="1944272" y="3473806"/>
            <a:ext cx="9305925" cy="832749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5000"/>
              </a:lnSpc>
            </a:pPr>
            <a:r>
              <a:rPr lang="zh-CN" altLang="en-US" sz="2800" b="0" i="0" dirty="0">
                <a:solidFill>
                  <a:srgbClr val="000000">
                    <a:alpha val="100000"/>
                  </a:srgbClr>
                </a:solidFill>
                <a:latin typeface="楷体"/>
                <a:ea typeface="楷体"/>
              </a:rPr>
              <a:t>从</a:t>
            </a:r>
            <a:r>
              <a:rPr lang="zh-CN" altLang="en-US" sz="2800" b="0" i="0" dirty="0">
                <a:solidFill>
                  <a:srgbClr val="FF0000">
                    <a:alpha val="100000"/>
                  </a:srgbClr>
                </a:solidFill>
                <a:latin typeface="楷体"/>
                <a:ea typeface="楷体"/>
              </a:rPr>
              <a:t>已知条件</a:t>
            </a:r>
            <a:r>
              <a:rPr lang="zh-CN" altLang="en-US" sz="2800" b="0" i="0" dirty="0">
                <a:solidFill>
                  <a:srgbClr val="000000">
                    <a:alpha val="100000"/>
                  </a:srgbClr>
                </a:solidFill>
                <a:latin typeface="楷体"/>
                <a:ea typeface="楷体"/>
              </a:rPr>
              <a:t>出发，逐步</a:t>
            </a:r>
            <a:r>
              <a:rPr lang="zh-CN" altLang="en-US" sz="2800" b="0" i="0" dirty="0">
                <a:solidFill>
                  <a:srgbClr val="FF0000">
                    <a:alpha val="100000"/>
                  </a:srgbClr>
                </a:solidFill>
                <a:latin typeface="楷体"/>
                <a:ea typeface="楷体"/>
              </a:rPr>
              <a:t>推导问题结果</a:t>
            </a:r>
            <a:r>
              <a:rPr lang="zh-CN" altLang="en-US" sz="2800" b="0" i="0" dirty="0">
                <a:solidFill>
                  <a:srgbClr val="000000">
                    <a:alpha val="100000"/>
                  </a:srgbClr>
                </a:solidFill>
                <a:latin typeface="楷体"/>
                <a:ea typeface="楷体"/>
              </a:rPr>
              <a:t>的方法，叫作</a:t>
            </a:r>
            <a:r>
              <a:rPr lang="zh-CN" altLang="en-US" sz="2800" b="0" i="0" dirty="0">
                <a:solidFill>
                  <a:srgbClr val="FF0000">
                    <a:alpha val="100000"/>
                  </a:srgbClr>
                </a:solidFill>
                <a:latin typeface="楷体"/>
                <a:ea typeface="楷体"/>
              </a:rPr>
              <a:t>顺推</a:t>
            </a:r>
            <a:r>
              <a:rPr lang="zh-CN" altLang="en-US" sz="2800" b="0" i="0" dirty="0">
                <a:solidFill>
                  <a:srgbClr val="000000">
                    <a:alpha val="100000"/>
                  </a:srgbClr>
                </a:solidFill>
                <a:latin typeface="楷体"/>
                <a:ea typeface="楷体"/>
              </a:rPr>
              <a:t>；</a:t>
            </a:r>
          </a:p>
        </p:txBody>
      </p:sp>
      <p:sp>
        <p:nvSpPr>
          <p:cNvPr id="24" name="文本8"/>
          <p:cNvSpPr txBox="1"/>
          <p:nvPr/>
        </p:nvSpPr>
        <p:spPr>
          <a:xfrm>
            <a:off x="1141562" y="4928826"/>
            <a:ext cx="10210800" cy="832749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5000"/>
              </a:lnSpc>
            </a:pPr>
            <a:r>
              <a:rPr lang="zh-CN" altLang="en-US" sz="2800" b="0" i="0" dirty="0">
                <a:solidFill>
                  <a:srgbClr val="000000">
                    <a:alpha val="100000"/>
                  </a:srgbClr>
                </a:solidFill>
                <a:latin typeface="楷体"/>
                <a:ea typeface="楷体"/>
              </a:rPr>
              <a:t>    从</a:t>
            </a:r>
            <a:r>
              <a:rPr lang="zh-CN" altLang="en-US" sz="2800" b="0" i="0" dirty="0">
                <a:solidFill>
                  <a:srgbClr val="FF7E00">
                    <a:alpha val="100000"/>
                  </a:srgbClr>
                </a:solidFill>
                <a:latin typeface="楷体"/>
                <a:ea typeface="楷体"/>
              </a:rPr>
              <a:t>问题</a:t>
            </a:r>
            <a:r>
              <a:rPr lang="zh-CN" altLang="en-US" sz="2800" b="0" i="0" dirty="0">
                <a:solidFill>
                  <a:srgbClr val="000000">
                    <a:alpha val="100000"/>
                  </a:srgbClr>
                </a:solidFill>
                <a:latin typeface="楷体"/>
                <a:ea typeface="楷体"/>
              </a:rPr>
              <a:t>出发，逐步</a:t>
            </a:r>
            <a:r>
              <a:rPr lang="zh-CN" altLang="en-US" sz="2800" b="0" i="0" dirty="0">
                <a:solidFill>
                  <a:srgbClr val="FF7E00">
                    <a:alpha val="100000"/>
                  </a:srgbClr>
                </a:solidFill>
                <a:latin typeface="楷体"/>
                <a:ea typeface="楷体"/>
              </a:rPr>
              <a:t>倒推回已知条件</a:t>
            </a:r>
            <a:r>
              <a:rPr lang="zh-CN" altLang="en-US" sz="2800" b="0" i="0" dirty="0">
                <a:solidFill>
                  <a:srgbClr val="000000">
                    <a:alpha val="100000"/>
                  </a:srgbClr>
                </a:solidFill>
                <a:latin typeface="楷体"/>
                <a:ea typeface="楷体"/>
              </a:rPr>
              <a:t>的方法，叫作</a:t>
            </a:r>
            <a:r>
              <a:rPr lang="zh-CN" altLang="en-US" sz="2800" b="0" i="0" dirty="0">
                <a:solidFill>
                  <a:srgbClr val="FF7E00">
                    <a:alpha val="100000"/>
                  </a:srgbClr>
                </a:solidFill>
                <a:latin typeface="楷体"/>
                <a:ea typeface="楷体"/>
              </a:rPr>
              <a:t>逆推</a:t>
            </a:r>
            <a:r>
              <a:rPr lang="zh-CN" altLang="en-US" sz="2800" b="0" i="0" dirty="0">
                <a:solidFill>
                  <a:srgbClr val="000000">
                    <a:alpha val="100000"/>
                  </a:srgbClr>
                </a:solidFill>
                <a:latin typeface="楷体"/>
                <a:ea typeface="楷体"/>
              </a:rPr>
              <a:t>。</a:t>
            </a:r>
          </a:p>
        </p:txBody>
      </p:sp>
      <p:grpSp>
        <p:nvGrpSpPr>
          <p:cNvPr id="25" name="组合2"/>
          <p:cNvGrpSpPr/>
          <p:nvPr/>
        </p:nvGrpSpPr>
        <p:grpSpPr>
          <a:xfrm>
            <a:off x="3119599" y="4096102"/>
            <a:ext cx="3537966" cy="833064"/>
            <a:chOff x="0" y="0"/>
            <a:chExt cx="3537966" cy="833064"/>
          </a:xfrm>
        </p:grpSpPr>
        <p:sp>
          <p:nvSpPr>
            <p:cNvPr id="26" name="文本9"/>
            <p:cNvSpPr txBox="1"/>
            <p:nvPr/>
          </p:nvSpPr>
          <p:spPr>
            <a:xfrm>
              <a:off x="0" y="315"/>
              <a:ext cx="1435100" cy="832749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5000"/>
                </a:lnSpc>
              </a:pPr>
              <a:r>
                <a:rPr lang="zh-CN" altLang="en-US" sz="2800" b="0" i="0" dirty="0">
                  <a:solidFill>
                    <a:srgbClr val="000000">
                      <a:alpha val="100000"/>
                    </a:srgbClr>
                  </a:solidFill>
                  <a:latin typeface="楷体"/>
                  <a:ea typeface="楷体"/>
                </a:rPr>
                <a:t>a=5,b=3</a:t>
              </a:r>
            </a:p>
          </p:txBody>
        </p:sp>
        <p:sp>
          <p:nvSpPr>
            <p:cNvPr id="27" name="文本10"/>
            <p:cNvSpPr txBox="1"/>
            <p:nvPr/>
          </p:nvSpPr>
          <p:spPr>
            <a:xfrm>
              <a:off x="2185416" y="0"/>
              <a:ext cx="1352550" cy="832749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5000"/>
                </a:lnSpc>
              </a:pPr>
              <a:r>
                <a:rPr lang="zh-CN" altLang="en-US" sz="2800" b="0" i="0" dirty="0">
                  <a:solidFill>
                    <a:srgbClr val="000000">
                      <a:alpha val="100000"/>
                    </a:srgbClr>
                  </a:solidFill>
                  <a:latin typeface="楷体"/>
                  <a:ea typeface="楷体"/>
                </a:rPr>
                <a:t>a+b=8</a:t>
              </a:r>
            </a:p>
          </p:txBody>
        </p:sp>
        <p:sp>
          <p:nvSpPr>
            <p:cNvPr id="28" name="形状15"/>
            <p:cNvSpPr txBox="1"/>
            <p:nvPr/>
          </p:nvSpPr>
          <p:spPr>
            <a:xfrm rot="10871026" flipH="1">
              <a:off x="1714624" y="488928"/>
              <a:ext cx="443730" cy="19050"/>
            </a:xfrm>
            <a:prstGeom prst="line"/>
            <a:solidFill>
              <a:srgbClr val="166EE1">
                <a:alpha val="100000"/>
              </a:srgbClr>
            </a:solidFill>
            <a:ln w="38100">
              <a:solidFill>
                <a:srgbClr val="000000">
                  <a:alpha val="100000"/>
                </a:srgbClr>
              </a:solidFill>
              <a:prstDash val="solid"/>
              <a:tailEnd type="arrow" w="sm" len="sm"/>
            </a:ln>
          </p:spPr>
          <p:txBody>
            <a:bodyPr anchor="ctr"/>
            <a:lstStyle/>
            <a:p>
              <a:pPr marL="0" algn="ctr"/>
            </a:p>
          </p:txBody>
        </p:sp>
      </p:grpSp>
      <p:grpSp>
        <p:nvGrpSpPr>
          <p:cNvPr id="29" name="组合3"/>
          <p:cNvGrpSpPr/>
          <p:nvPr/>
        </p:nvGrpSpPr>
        <p:grpSpPr>
          <a:xfrm>
            <a:off x="2920994" y="5593737"/>
            <a:ext cx="3507781" cy="832883"/>
            <a:chOff x="0" y="0"/>
            <a:chExt cx="3507781" cy="832883"/>
          </a:xfrm>
        </p:grpSpPr>
        <p:sp>
          <p:nvSpPr>
            <p:cNvPr id="30" name="文本11"/>
            <p:cNvSpPr txBox="1"/>
            <p:nvPr/>
          </p:nvSpPr>
          <p:spPr>
            <a:xfrm>
              <a:off x="2364781" y="0"/>
              <a:ext cx="1143000" cy="832749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5000"/>
                </a:lnSpc>
              </a:pPr>
              <a:r>
                <a:rPr lang="zh-CN" altLang="en-US" sz="2800" b="0" i="0" dirty="0">
                  <a:solidFill>
                    <a:srgbClr val="000000">
                      <a:alpha val="100000"/>
                    </a:srgbClr>
                  </a:solidFill>
                  <a:latin typeface="楷体"/>
                  <a:ea typeface="楷体"/>
                </a:rPr>
                <a:t>b=3</a:t>
              </a:r>
            </a:p>
          </p:txBody>
        </p:sp>
        <p:sp>
          <p:nvSpPr>
            <p:cNvPr id="31" name="文本12"/>
            <p:cNvSpPr txBox="1"/>
            <p:nvPr/>
          </p:nvSpPr>
          <p:spPr>
            <a:xfrm>
              <a:off x="0" y="134"/>
              <a:ext cx="1790700" cy="832749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5000"/>
                </a:lnSpc>
              </a:pPr>
              <a:r>
                <a:rPr lang="zh-CN" altLang="en-US" sz="2800" b="0" i="0" dirty="0">
                  <a:solidFill>
                    <a:srgbClr val="000000">
                      <a:alpha val="100000"/>
                    </a:srgbClr>
                  </a:solidFill>
                  <a:latin typeface="楷体"/>
                  <a:ea typeface="楷体"/>
                </a:rPr>
                <a:t>a+b=8,a=5</a:t>
              </a:r>
            </a:p>
          </p:txBody>
        </p:sp>
        <p:sp>
          <p:nvSpPr>
            <p:cNvPr id="32" name="形状16"/>
            <p:cNvSpPr txBox="1"/>
            <p:nvPr/>
          </p:nvSpPr>
          <p:spPr>
            <a:xfrm rot="10871026" flipH="1">
              <a:off x="1837929" y="507411"/>
              <a:ext cx="443730" cy="19050"/>
            </a:xfrm>
            <a:prstGeom prst="line"/>
            <a:solidFill>
              <a:srgbClr val="166EE1">
                <a:alpha val="100000"/>
              </a:srgbClr>
            </a:solidFill>
            <a:ln w="38100">
              <a:solidFill>
                <a:srgbClr val="000000">
                  <a:alpha val="100000"/>
                </a:srgbClr>
              </a:solidFill>
              <a:prstDash val="solid"/>
              <a:tailEnd type="arrow" w="sm" len="sm"/>
            </a:ln>
          </p:spPr>
          <p:txBody>
            <a:bodyPr anchor="ctr"/>
            <a:lstStyle/>
            <a:p>
              <a:pPr marL="0" algn="ctr"/>
            </a:p>
          </p:txBody>
        </p:sp>
      </p:grp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6" fill="hold">
                      <p:stCondLst>
                        <p:cond delay="indefinite"/>
                      </p:stCondLst>
                      <p:childTnLst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4" grpId="0" animBg="1"/>
      <p:bldP spid="29" grpId="0" animBg="1"/>
    </p:bldLst>
  </p:timing>
</p:sld>
</file>

<file path=ppt/slides/slide8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形状1"/>
          <p:cNvSpPr txBox="1"/>
          <p:nvPr/>
        </p:nvSpPr>
        <p:spPr>
          <a:xfrm>
            <a:off x="0" y="0"/>
            <a:ext cx="12192000" cy="6858000"/>
          </a:xfrm>
          <a:prstGeom prst="rect"/>
          <a:solidFill>
            <a:srgbClr val="01ACBE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sp>
        <p:nvSpPr>
          <p:cNvPr id="3" name="形状2"/>
          <p:cNvSpPr txBox="1"/>
          <p:nvPr/>
        </p:nvSpPr>
        <p:spPr>
          <a:xfrm>
            <a:off x="52722" y="42260"/>
            <a:ext cx="12091932" cy="6770447"/>
          </a:xfrm>
          <a:prstGeom prst="roundRect"/>
          <a:solidFill>
            <a:srgbClr val="FFFFFF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  <a:effectLst>
            <a:outerShdw blurRad="102616" dist="0" dir="0" rotWithShape="0">
              <a:srgbClr val="262626">
                <a:alpha val="7843"/>
              </a:srgbClr>
            </a:outerShdw>
          </a:effectLst>
        </p:spPr>
        <p:txBody>
          <a:bodyPr anchor="ctr"/>
          <a:lstStyle/>
          <a:p>
            <a:pPr marL="0" algn="ctr"/>
          </a:p>
        </p:txBody>
      </p:sp>
      <p:grpSp>
        <p:nvGrpSpPr>
          <p:cNvPr id="4" name="组合1"/>
          <p:cNvGrpSpPr/>
          <p:nvPr/>
        </p:nvGrpSpPr>
        <p:grpSpPr>
          <a:xfrm>
            <a:off x="244506" y="132312"/>
            <a:ext cx="4188937" cy="770910"/>
            <a:chOff x="0" y="0"/>
            <a:chExt cx="4188937" cy="770910"/>
          </a:xfrm>
        </p:grpSpPr>
        <p:sp>
          <p:nvSpPr>
            <p:cNvPr id="5" name="形状13"/>
            <p:cNvSpPr txBox="1"/>
            <p:nvPr/>
          </p:nvSpPr>
          <p:spPr>
            <a:xfrm rot="16200000">
              <a:off x="143976" y="393986"/>
              <a:ext cx="221083" cy="208159"/>
            </a:xfrm>
            <a:prstGeom prst="ellipse"/>
            <a:solidFill>
              <a:srgbClr val="FFFFFF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  <a:effectLst>
              <a:outerShdw blurRad="12700" dist="12700" dir="13500000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6" name="形状14"/>
            <p:cNvSpPr txBox="1"/>
            <p:nvPr/>
          </p:nvSpPr>
          <p:spPr>
            <a:xfrm rot="16200000">
              <a:off x="164074" y="412913"/>
              <a:ext cx="180886" cy="170312"/>
            </a:xfrm>
            <a:prstGeom prst="ellipse"/>
            <a:solidFill>
              <a:srgbClr val="595959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  <a:effectLst>
              <a:outerShdw blurRad="12700" dist="12700" dir="2700000" rotWithShape="0">
                <a:srgbClr val="000000">
                  <a:alpha val="50196"/>
                </a:srgbClr>
              </a:outerShdw>
            </a:effectLst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7" name="形状15"/>
            <p:cNvSpPr txBox="1"/>
            <p:nvPr/>
          </p:nvSpPr>
          <p:spPr>
            <a:xfrm rot="16200000">
              <a:off x="143976" y="127840"/>
              <a:ext cx="221083" cy="208159"/>
            </a:xfrm>
            <a:prstGeom prst="ellipse"/>
            <a:solidFill>
              <a:srgbClr val="FFFFFF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  <a:effectLst>
              <a:outerShdw blurRad="12700" dist="12700" dir="13500000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8" name="形状16"/>
            <p:cNvSpPr txBox="1"/>
            <p:nvPr/>
          </p:nvSpPr>
          <p:spPr>
            <a:xfrm rot="16200000">
              <a:off x="164074" y="146768"/>
              <a:ext cx="180886" cy="170312"/>
            </a:xfrm>
            <a:prstGeom prst="ellipse"/>
            <a:solidFill>
              <a:srgbClr val="595959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  <a:effectLst>
              <a:outerShdw blurRad="12700" dist="12700" dir="2700000" rotWithShape="0">
                <a:srgbClr val="000000">
                  <a:alpha val="50196"/>
                </a:srgbClr>
              </a:outerShdw>
            </a:effectLst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9" name="形状17"/>
            <p:cNvSpPr txBox="1"/>
            <p:nvPr/>
          </p:nvSpPr>
          <p:spPr>
            <a:xfrm rot="16200000">
              <a:off x="0" y="301885"/>
              <a:ext cx="26406" cy="469025"/>
            </a:xfrm>
            <a:prstGeom prst="roundRect"/>
            <a:solidFill>
              <a:srgbClr val="7F7F7F">
                <a:alpha val="100000"/>
              </a:srgbClr>
            </a:solidFill>
            <a:ln w="12700">
              <a:solidFill>
                <a:srgbClr val="A6A6A6">
                  <a:alpha val="100000"/>
                </a:srgbClr>
              </a:solidFill>
              <a:prstDash val="solid"/>
              <a:headEnd type="none" w="med" len="sm"/>
              <a:tailEnd type="none" w="med" len="sm"/>
            </a:ln>
            <a:effectLst>
              <a:outerShdw blurRad="25908" dist="0" dir="0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0" name="形状18"/>
            <p:cNvSpPr txBox="1"/>
            <p:nvPr/>
          </p:nvSpPr>
          <p:spPr>
            <a:xfrm rot="16200000">
              <a:off x="0" y="235195"/>
              <a:ext cx="26406" cy="469025"/>
            </a:xfrm>
            <a:prstGeom prst="roundRect"/>
            <a:solidFill>
              <a:srgbClr val="7F7F7F">
                <a:alpha val="100000"/>
              </a:srgbClr>
            </a:solidFill>
            <a:ln w="12700">
              <a:solidFill>
                <a:srgbClr val="A6A6A6">
                  <a:alpha val="100000"/>
                </a:srgbClr>
              </a:solidFill>
              <a:prstDash val="solid"/>
              <a:headEnd type="none" w="med" len="sm"/>
              <a:tailEnd type="none" w="med" len="sm"/>
            </a:ln>
            <a:effectLst>
              <a:outerShdw blurRad="25908" dist="0" dir="0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1" name="形状19"/>
            <p:cNvSpPr txBox="1"/>
            <p:nvPr/>
          </p:nvSpPr>
          <p:spPr>
            <a:xfrm rot="16200000">
              <a:off x="0" y="29455"/>
              <a:ext cx="26406" cy="469025"/>
            </a:xfrm>
            <a:prstGeom prst="roundRect"/>
            <a:solidFill>
              <a:srgbClr val="7F7F7F">
                <a:alpha val="100000"/>
              </a:srgbClr>
            </a:solidFill>
            <a:ln w="12700">
              <a:solidFill>
                <a:srgbClr val="A6A6A6">
                  <a:alpha val="100000"/>
                </a:srgbClr>
              </a:solidFill>
              <a:prstDash val="solid"/>
              <a:headEnd type="none" w="med" len="sm"/>
              <a:tailEnd type="none" w="med" len="sm"/>
            </a:ln>
            <a:effectLst>
              <a:outerShdw blurRad="25908" dist="0" dir="0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2" name="形状20"/>
            <p:cNvSpPr txBox="1"/>
            <p:nvPr/>
          </p:nvSpPr>
          <p:spPr>
            <a:xfrm rot="16200000">
              <a:off x="0" y="0"/>
              <a:ext cx="26406" cy="469025"/>
            </a:xfrm>
            <a:prstGeom prst="roundRect"/>
            <a:solidFill>
              <a:srgbClr val="7F7F7F">
                <a:alpha val="100000"/>
              </a:srgbClr>
            </a:solidFill>
            <a:ln w="12700">
              <a:solidFill>
                <a:srgbClr val="A6A6A6">
                  <a:alpha val="100000"/>
                </a:srgbClr>
              </a:solidFill>
              <a:prstDash val="solid"/>
              <a:headEnd type="none" w="med" len="sm"/>
              <a:tailEnd type="none" w="med" len="sm"/>
            </a:ln>
            <a:effectLst>
              <a:outerShdw blurRad="25908" dist="0" dir="0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3" name="形状12"/>
            <p:cNvSpPr txBox="1"/>
            <p:nvPr/>
          </p:nvSpPr>
          <p:spPr>
            <a:xfrm>
              <a:off x="9294" y="0"/>
              <a:ext cx="4179643" cy="758871"/>
            </a:xfrm>
            <a:prstGeom prst="roundRect"/>
            <a:solidFill>
              <a:srgbClr val="00B050">
                <a:alpha val="100000"/>
              </a:srgbClr>
            </a:solidFill>
            <a:ln w="19050">
              <a:solidFill>
                <a:srgbClr val="BFBFBF">
                  <a:alpha val="100000"/>
                </a:srgbClr>
              </a:solidFill>
              <a:prstDash val="solid"/>
              <a:headEnd type="none" w="med" len="sm"/>
              <a:tailEnd type="none" w="med" len="sm"/>
            </a:ln>
            <a:effectLst>
              <a:outerShdw blurRad="50800" dist="38100" dir="13500000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marL="0" algn="ctr"/>
            </a:p>
          </p:txBody>
        </p:sp>
      </p:grpSp>
      <p:sp>
        <p:nvSpPr>
          <p:cNvPr id="14" name="文本1"/>
          <p:cNvSpPr txBox="1"/>
          <p:nvPr/>
        </p:nvSpPr>
        <p:spPr>
          <a:xfrm>
            <a:off x="180156" y="230316"/>
            <a:ext cx="5119868" cy="521212"/>
          </a:xfrm>
          <a:prstGeom prst="rect">
            <a:avLst/>
          </a:prstGeom>
          <a:noFill/>
        </p:spPr>
        <p:txBody>
          <a:bodyPr anchor="ctr"/>
          <a:lstStyle/>
          <a:p>
            <a:pPr marL="0" algn="l">
              <a:lnSpc>
                <a:spcPts val="2600"/>
              </a:lnSpc>
            </a:pPr>
            <a:r>
              <a:rPr lang="zh-CN" altLang="en-US" sz="2400" b="0" i="0" dirty="0">
                <a:solidFill>
                  <a:srgbClr val="FFFFFF">
                    <a:alpha val="100000"/>
                  </a:srgbClr>
                </a:solidFill>
                <a:latin typeface="迷你简汉真广标"/>
                <a:ea typeface="迷你简汉真广标"/>
              </a:rPr>
              <a:t>拓展应用：斐波那契数列探秘</a:t>
            </a:r>
          </a:p>
        </p:txBody>
      </p:sp>
      <p:sp>
        <p:nvSpPr>
          <p:cNvPr id="15" name="文本2"/>
          <p:cNvSpPr txBox="1"/>
          <p:nvPr/>
        </p:nvSpPr>
        <p:spPr>
          <a:xfrm>
            <a:off x="2238356" y="436969"/>
            <a:ext cx="10701655" cy="1143635"/>
          </a:xfrm>
          <a:prstGeom prst="rect">
            <a:avLst/>
          </a:prstGeom>
          <a:noFill/>
        </p:spPr>
        <p:txBody>
          <a:bodyPr anchor="t"/>
          <a:lstStyle/>
          <a:p>
            <a:pPr marL="0" algn="ctr">
              <a:lnSpc>
                <a:spcPts val="3300"/>
              </a:lnSpc>
            </a:pPr>
            <a:r>
              <a:rPr lang="zh-CN" altLang="en-US" sz="2800" b="1" i="0" dirty="0">
                <a:solidFill>
                  <a:srgbClr val="C00000">
                    <a:alpha val="100000"/>
                  </a:srgbClr>
                </a:solidFill>
                <a:latin typeface="楷体"/>
                <a:ea typeface="楷体"/>
              </a:rPr>
              <a:t>探究斐波那契数列的算法思想</a:t>
            </a:r>
          </a:p>
          <a:p>
            <a:pPr marL="0" algn="l">
              <a:lnSpc>
                <a:spcPts val="3300"/>
              </a:lnSpc>
            </a:pPr>
            <a:r>
              <a:rPr lang="zh-CN" altLang="en-US" sz="2800" b="0" i="0" dirty="0">
                <a:solidFill>
                  <a:srgbClr val="000000">
                    <a:alpha val="100000"/>
                  </a:srgbClr>
                </a:solidFill>
                <a:latin typeface="楷体"/>
                <a:ea typeface="楷体"/>
              </a:rPr>
              <a:t>    数列1，1，2，3，5，8，13，21，34，55，…</a:t>
            </a:r>
          </a:p>
        </p:txBody>
      </p:sp>
      <p:sp>
        <p:nvSpPr>
          <p:cNvPr id="16" name="形状3"/>
          <p:cNvSpPr txBox="1"/>
          <p:nvPr/>
        </p:nvSpPr>
        <p:spPr>
          <a:xfrm>
            <a:off x="3697749" y="974249"/>
            <a:ext cx="1574184" cy="443730"/>
          </a:xfrm>
          <a:custGeom>
            <a:avLst/>
            <a:gdLst>
              <a:gd name="connsiteX0" fmla="*/ 787092 w 1574184"/>
              <a:gd name="connsiteY0" fmla="*/ 0 h 443730"/>
              <a:gd name="connsiteX1" fmla="*/ 1221791 w 1574184"/>
              <a:gd name="connsiteY1" fmla="*/ 0 h 443730"/>
              <a:gd name="connsiteX2" fmla="*/ 1574184 w 1574184"/>
              <a:gd name="connsiteY2" fmla="*/ 344397 h 443730"/>
              <a:gd name="connsiteX3" fmla="*/ 352393 w 1574184"/>
              <a:gd name="connsiteY3" fmla="*/ 443730 h 443730"/>
              <a:gd name="connsiteX4" fmla="*/ 0 w 1574184"/>
              <a:gd name="connsiteY4" fmla="*/ 99332 h 443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4184" h="443730">
                <a:moveTo>
                  <a:pt x="787092" y="0"/>
                </a:moveTo>
                <a:cubicBezTo>
                  <a:pt x="1221791" y="0"/>
                  <a:pt x="1574184" y="99332"/>
                  <a:pt x="1574184" y="221865"/>
                </a:cubicBezTo>
                <a:cubicBezTo>
                  <a:pt x="1574184" y="344397"/>
                  <a:pt x="1221791" y="443730"/>
                  <a:pt x="787092" y="443730"/>
                </a:cubicBezTo>
                <a:cubicBezTo>
                  <a:pt x="352393" y="443730"/>
                  <a:pt x="0" y="344397"/>
                  <a:pt x="0" y="221865"/>
                </a:cubicBezTo>
                <a:cubicBezTo>
                  <a:pt x="0" y="99332"/>
                  <a:pt x="352393" y="0"/>
                  <a:pt x="787092" y="0"/>
                </a:cubicBezTo>
                <a:close/>
              </a:path>
            </a:pathLst>
          </a:custGeom>
          <a:solidFill>
            <a:srgbClr val="FFFFFF">
              <a:alpha val="0"/>
            </a:srgbClr>
          </a:solidFill>
          <a:ln w="19050">
            <a:solidFill>
              <a:srgbClr val="FF0000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</a:p>
        </p:txBody>
      </p:sp>
      <p:graphicFrame>
        <p:nvGraphicFramePr>
          <p:cNvPr id="17" name="表格1">
            <a:extLst>
              <a:ext uri="{FF2B5EF4-FFF2-40B4-BE49-F238E27FC236}">
                <a16:creationId xmlns:a16="http://schemas.microsoft.com/office/drawing/2014/main" id="{62B2FBE6-5C8C-E811-489E-1440CA960B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567701"/>
              </p:ext>
            </p:extLst>
          </p:nvPr>
        </p:nvGraphicFramePr>
        <p:xfrm>
          <a:off x="634451" y="1580874"/>
          <a:ext cx="11287716" cy="50680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4038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3466752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5526925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</a:tblGrid>
              <a:tr h="573733">
                <a:tc rowSpan="1" gridSpan="1">
                  <a:txBody>
                    <a:bodyPr anchor="t"/>
                    <a:lstStyle/>
                    <a:p>
                      <a:pPr marL="0" algn="ctr"/>
                      <a:r>
                        <a:rPr lang="zh-CN" altLang="en-US" sz="2199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/>
                          <a:ea typeface="楷体"/>
                        </a:rPr>
                        <a:t>项数(n)</a:t>
                      </a:r>
                    </a:p>
                  </a:txBody>
                  <a:tcPr anchor="t">
                    <a:lnL w="9525" cap="flat">
                      <a:solidFill>
                        <a:srgbClr val="ADADAD">
                          <a:alpha val="100000"/>
                        </a:srgbClr>
                      </a:solidFill>
                    </a:lnL>
                    <a:lnR w="9525" cap="flat">
                      <a:solidFill>
                        <a:srgbClr val="ADADAD">
                          <a:alpha val="100000"/>
                        </a:srgbClr>
                      </a:solidFill>
                    </a:lnR>
                    <a:lnT w="9525" cap="flat">
                      <a:solidFill>
                        <a:srgbClr val="ADADAD">
                          <a:alpha val="100000"/>
                        </a:srgbClr>
                      </a:solidFill>
                    </a:lnT>
                    <a:lnB w="9525" cap="flat">
                      <a:solidFill>
                        <a:srgbClr val="ADADAD">
                          <a:alpha val="100000"/>
                        </a:srgbClr>
                      </a:solidFill>
                    </a:lnB>
                    <a:solidFill>
                      <a:srgbClr val="E6E6E6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ctr"/>
                      <a:r>
                        <a:rPr lang="zh-CN" altLang="en-US" sz="2199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/>
                          <a:ea typeface="楷体"/>
                        </a:rPr>
                        <a:t>斐波那契数列的值F(n)</a:t>
                      </a:r>
                    </a:p>
                  </a:txBody>
                  <a:tcPr anchor="t">
                    <a:lnL w="9525" cap="flat">
                      <a:solidFill>
                        <a:srgbClr val="ADADAD">
                          <a:alpha val="100000"/>
                        </a:srgbClr>
                      </a:solidFill>
                    </a:lnL>
                    <a:lnR w="9525" cap="flat">
                      <a:solidFill>
                        <a:srgbClr val="ADADAD">
                          <a:alpha val="100000"/>
                        </a:srgbClr>
                      </a:solidFill>
                    </a:lnR>
                    <a:lnT w="9525" cap="flat">
                      <a:solidFill>
                        <a:srgbClr val="ADADAD">
                          <a:alpha val="100000"/>
                        </a:srgbClr>
                      </a:solidFill>
                    </a:lnT>
                    <a:lnB w="9525" cap="flat">
                      <a:solidFill>
                        <a:srgbClr val="ADADAD">
                          <a:alpha val="100000"/>
                        </a:srgbClr>
                      </a:solidFill>
                    </a:lnB>
                    <a:solidFill>
                      <a:srgbClr val="E6E6E6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ctr"/>
                      <a:r>
                        <a:rPr lang="zh-CN" altLang="en-US" sz="2199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/>
                          <a:ea typeface="楷体"/>
                        </a:rPr>
                        <a:t>F(n)与它</a:t>
                      </a:r>
                      <a:r>
                        <a:rPr lang="zh-CN" altLang="en-US" sz="2199" b="0" i="0" u="sng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/>
                          <a:ea typeface="楷体"/>
                        </a:rPr>
                        <a:t>前面两项</a:t>
                      </a:r>
                      <a:r>
                        <a:rPr lang="zh-CN" altLang="en-US" sz="2199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/>
                          <a:ea typeface="楷体"/>
                        </a:rPr>
                        <a:t>的关系</a:t>
                      </a:r>
                    </a:p>
                  </a:txBody>
                  <a:tcPr anchor="t">
                    <a:lnL w="9525" cap="flat">
                      <a:solidFill>
                        <a:srgbClr val="ADADAD">
                          <a:alpha val="100000"/>
                        </a:srgbClr>
                      </a:solidFill>
                    </a:lnL>
                    <a:lnR w="9525" cap="flat">
                      <a:solidFill>
                        <a:srgbClr val="ADADAD">
                          <a:alpha val="100000"/>
                        </a:srgbClr>
                      </a:solidFill>
                    </a:lnR>
                    <a:lnT w="9525" cap="flat">
                      <a:solidFill>
                        <a:srgbClr val="ADADAD">
                          <a:alpha val="100000"/>
                        </a:srgbClr>
                      </a:solidFill>
                    </a:lnT>
                    <a:lnB w="9525" cap="flat">
                      <a:solidFill>
                        <a:srgbClr val="ADADAD">
                          <a:alpha val="100000"/>
                        </a:srgbClr>
                      </a:solidFill>
                    </a:lnB>
                    <a:solidFill>
                      <a:srgbClr val="E6E6E6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</a:tr>
              <a:tr h="573733">
                <a:tc rowSpan="1" gridSpan="1">
                  <a:txBody>
                    <a:bodyPr anchor="t"/>
                    <a:lstStyle/>
                    <a:p>
                      <a:pPr marL="0" algn="ctr"/>
                      <a:r>
                        <a:rPr lang="zh-CN" altLang="en-US" sz="2199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/>
                          <a:ea typeface="楷体"/>
                        </a:rPr>
                        <a:t>第1项</a:t>
                      </a:r>
                    </a:p>
                  </a:txBody>
                  <a:tcPr anchor="t">
                    <a:lnL w="9525" cap="flat">
                      <a:solidFill>
                        <a:srgbClr val="ADADAD">
                          <a:alpha val="100000"/>
                        </a:srgbClr>
                      </a:solidFill>
                    </a:lnL>
                    <a:lnR w="9525" cap="flat">
                      <a:solidFill>
                        <a:srgbClr val="ADADAD">
                          <a:alpha val="100000"/>
                        </a:srgbClr>
                      </a:solidFill>
                    </a:lnR>
                    <a:lnT w="9525" cap="flat">
                      <a:solidFill>
                        <a:srgbClr val="ADADAD">
                          <a:alpha val="100000"/>
                        </a:srgbClr>
                      </a:solidFill>
                    </a:lnT>
                    <a:lnB w="9525" cap="flat">
                      <a:solidFill>
                        <a:srgbClr val="ADADAD">
                          <a:alpha val="100000"/>
                        </a:srgbClr>
                      </a:solidFill>
                    </a:lnB>
                    <a:solidFill>
                      <a:srgbClr val="FFFFFF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ctr"/>
                      <a:r>
                        <a:rPr lang="zh-CN" altLang="en-US" sz="2199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/>
                          <a:ea typeface="楷体"/>
                        </a:rPr>
                        <a:t>1</a:t>
                      </a:r>
                    </a:p>
                  </a:txBody>
                  <a:tcPr anchor="t">
                    <a:lnL w="9525" cap="flat">
                      <a:solidFill>
                        <a:srgbClr val="ADADAD">
                          <a:alpha val="100000"/>
                        </a:srgbClr>
                      </a:solidFill>
                    </a:lnL>
                    <a:lnR w="9525" cap="flat">
                      <a:solidFill>
                        <a:srgbClr val="ADADAD">
                          <a:alpha val="100000"/>
                        </a:srgbClr>
                      </a:solidFill>
                    </a:lnR>
                    <a:lnT w="9525" cap="flat">
                      <a:solidFill>
                        <a:srgbClr val="ADADAD">
                          <a:alpha val="100000"/>
                        </a:srgbClr>
                      </a:solidFill>
                    </a:lnT>
                    <a:lnB w="9525" cap="flat">
                      <a:solidFill>
                        <a:srgbClr val="ADADAD">
                          <a:alpha val="100000"/>
                        </a:srgbClr>
                      </a:solidFill>
                    </a:lnB>
                    <a:solidFill>
                      <a:srgbClr val="FFFFFF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ctr"/>
                      <a:r>
                        <a:rPr lang="zh-CN" altLang="en-US" sz="2199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/>
                          <a:ea typeface="楷体"/>
                        </a:rPr>
                        <a:t>这是第一项，没有前两项</a:t>
                      </a:r>
                    </a:p>
                  </a:txBody>
                  <a:tcPr anchor="t">
                    <a:lnL w="9525" cap="flat">
                      <a:solidFill>
                        <a:srgbClr val="ADADAD">
                          <a:alpha val="100000"/>
                        </a:srgbClr>
                      </a:solidFill>
                    </a:lnL>
                    <a:lnR w="9525" cap="flat">
                      <a:solidFill>
                        <a:srgbClr val="ADADAD">
                          <a:alpha val="100000"/>
                        </a:srgbClr>
                      </a:solidFill>
                    </a:lnR>
                    <a:lnT w="9525" cap="flat">
                      <a:solidFill>
                        <a:srgbClr val="ADADAD">
                          <a:alpha val="100000"/>
                        </a:srgbClr>
                      </a:solidFill>
                    </a:lnT>
                    <a:lnB w="9525" cap="flat">
                      <a:solidFill>
                        <a:srgbClr val="ADADAD">
                          <a:alpha val="100000"/>
                        </a:srgbClr>
                      </a:solidFill>
                    </a:lnB>
                    <a:solidFill>
                      <a:srgbClr val="FFFFFF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</a:tr>
              <a:tr h="573733">
                <a:tc rowSpan="1" gridSpan="1">
                  <a:txBody>
                    <a:bodyPr anchor="t"/>
                    <a:lstStyle/>
                    <a:p>
                      <a:pPr marL="0" algn="ctr"/>
                      <a:r>
                        <a:rPr lang="zh-CN" altLang="en-US" sz="2199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/>
                          <a:ea typeface="楷体"/>
                        </a:rPr>
                        <a:t>第2项</a:t>
                      </a:r>
                    </a:p>
                  </a:txBody>
                  <a:tcPr anchor="t">
                    <a:lnL w="9525" cap="flat">
                      <a:solidFill>
                        <a:srgbClr val="ADADAD">
                          <a:alpha val="100000"/>
                        </a:srgbClr>
                      </a:solidFill>
                    </a:lnL>
                    <a:lnR w="9525" cap="flat">
                      <a:solidFill>
                        <a:srgbClr val="ADADAD">
                          <a:alpha val="100000"/>
                        </a:srgbClr>
                      </a:solidFill>
                    </a:lnR>
                    <a:lnT w="9525" cap="flat">
                      <a:solidFill>
                        <a:srgbClr val="ADADAD">
                          <a:alpha val="100000"/>
                        </a:srgbClr>
                      </a:solidFill>
                    </a:lnT>
                    <a:lnB w="9525" cap="flat">
                      <a:solidFill>
                        <a:srgbClr val="ADADAD">
                          <a:alpha val="100000"/>
                        </a:srgbClr>
                      </a:solidFill>
                    </a:lnB>
                    <a:solidFill>
                      <a:srgbClr val="FFFFFF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ctr"/>
                      <a:r>
                        <a:rPr lang="zh-CN" altLang="en-US" sz="2199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/>
                          <a:ea typeface="楷体"/>
                        </a:rPr>
                        <a:t>1</a:t>
                      </a:r>
                    </a:p>
                  </a:txBody>
                  <a:tcPr anchor="t">
                    <a:lnL w="9525" cap="flat">
                      <a:solidFill>
                        <a:srgbClr val="ADADAD">
                          <a:alpha val="100000"/>
                        </a:srgbClr>
                      </a:solidFill>
                    </a:lnL>
                    <a:lnR w="9525" cap="flat">
                      <a:solidFill>
                        <a:srgbClr val="ADADAD">
                          <a:alpha val="100000"/>
                        </a:srgbClr>
                      </a:solidFill>
                    </a:lnR>
                    <a:lnT w="9525" cap="flat">
                      <a:solidFill>
                        <a:srgbClr val="ADADAD">
                          <a:alpha val="100000"/>
                        </a:srgbClr>
                      </a:solidFill>
                    </a:lnT>
                    <a:lnB w="9525" cap="flat">
                      <a:solidFill>
                        <a:srgbClr val="ADADAD">
                          <a:alpha val="100000"/>
                        </a:srgbClr>
                      </a:solidFill>
                    </a:lnB>
                    <a:solidFill>
                      <a:srgbClr val="FFFFFF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ctr"/>
                      <a:r>
                        <a:rPr lang="zh-CN" altLang="en-US" sz="2199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/>
                          <a:ea typeface="楷体"/>
                        </a:rPr>
                        <a:t>这是第二项，只有前一项</a:t>
                      </a:r>
                    </a:p>
                  </a:txBody>
                  <a:tcPr anchor="t">
                    <a:lnL w="9525" cap="flat">
                      <a:solidFill>
                        <a:srgbClr val="ADADAD">
                          <a:alpha val="100000"/>
                        </a:srgbClr>
                      </a:solidFill>
                    </a:lnL>
                    <a:lnR w="9525" cap="flat">
                      <a:solidFill>
                        <a:srgbClr val="ADADAD">
                          <a:alpha val="100000"/>
                        </a:srgbClr>
                      </a:solidFill>
                    </a:lnR>
                    <a:lnT w="9525" cap="flat">
                      <a:solidFill>
                        <a:srgbClr val="ADADAD">
                          <a:alpha val="100000"/>
                        </a:srgbClr>
                      </a:solidFill>
                    </a:lnT>
                    <a:lnB w="9525" cap="flat">
                      <a:solidFill>
                        <a:srgbClr val="ADADAD">
                          <a:alpha val="100000"/>
                        </a:srgbClr>
                      </a:solidFill>
                    </a:lnB>
                    <a:solidFill>
                      <a:srgbClr val="FFFFFF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</a:tr>
              <a:tr h="547275">
                <a:tc rowSpan="1" gridSpan="1">
                  <a:txBody>
                    <a:bodyPr anchor="t"/>
                    <a:lstStyle/>
                    <a:p>
                      <a:pPr marL="0" algn="ctr"/>
                      <a:r>
                        <a:rPr lang="zh-CN" altLang="en-US" sz="2199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/>
                          <a:ea typeface="楷体"/>
                        </a:rPr>
                        <a:t>第3项</a:t>
                      </a:r>
                    </a:p>
                  </a:txBody>
                  <a:tcPr anchor="t">
                    <a:lnL w="9525" cap="flat">
                      <a:solidFill>
                        <a:srgbClr val="ADADAD">
                          <a:alpha val="100000"/>
                        </a:srgbClr>
                      </a:solidFill>
                    </a:lnL>
                    <a:lnR w="9525" cap="flat">
                      <a:solidFill>
                        <a:srgbClr val="ADADAD">
                          <a:alpha val="100000"/>
                        </a:srgbClr>
                      </a:solidFill>
                    </a:lnR>
                    <a:lnT w="9525" cap="flat">
                      <a:solidFill>
                        <a:srgbClr val="ADADAD">
                          <a:alpha val="100000"/>
                        </a:srgbClr>
                      </a:solidFill>
                    </a:lnT>
                    <a:lnB w="9525" cap="flat">
                      <a:solidFill>
                        <a:srgbClr val="ADADAD">
                          <a:alpha val="100000"/>
                        </a:srgbClr>
                      </a:solidFill>
                    </a:lnB>
                    <a:solidFill>
                      <a:srgbClr val="FFFFFF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ctr"/>
                    </a:p>
                  </a:txBody>
                  <a:tcPr anchor="t">
                    <a:lnL w="9525" cap="flat">
                      <a:solidFill>
                        <a:srgbClr val="ADADAD">
                          <a:alpha val="100000"/>
                        </a:srgbClr>
                      </a:solidFill>
                    </a:lnL>
                    <a:lnR w="9525" cap="flat">
                      <a:solidFill>
                        <a:srgbClr val="ADADAD">
                          <a:alpha val="100000"/>
                        </a:srgbClr>
                      </a:solidFill>
                    </a:lnR>
                    <a:lnT w="9525" cap="flat">
                      <a:solidFill>
                        <a:srgbClr val="ADADAD">
                          <a:alpha val="100000"/>
                        </a:srgbClr>
                      </a:solidFill>
                    </a:lnT>
                    <a:lnB w="9525" cap="flat">
                      <a:solidFill>
                        <a:srgbClr val="ADADAD">
                          <a:alpha val="100000"/>
                        </a:srgbClr>
                      </a:solidFill>
                    </a:lnB>
                    <a:solidFill>
                      <a:srgbClr val="FFFFFF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ctr"/>
                    </a:p>
                  </a:txBody>
                  <a:tcPr anchor="t">
                    <a:lnL w="9525" cap="flat">
                      <a:solidFill>
                        <a:srgbClr val="ADADAD">
                          <a:alpha val="100000"/>
                        </a:srgbClr>
                      </a:solidFill>
                    </a:lnL>
                    <a:lnR w="9525" cap="flat">
                      <a:solidFill>
                        <a:srgbClr val="ADADAD">
                          <a:alpha val="100000"/>
                        </a:srgbClr>
                      </a:solidFill>
                    </a:lnR>
                    <a:lnT w="9525" cap="flat">
                      <a:solidFill>
                        <a:srgbClr val="ADADAD">
                          <a:alpha val="100000"/>
                        </a:srgbClr>
                      </a:solidFill>
                    </a:lnT>
                    <a:lnB w="9525" cap="flat">
                      <a:solidFill>
                        <a:srgbClr val="ADADAD">
                          <a:alpha val="100000"/>
                        </a:srgbClr>
                      </a:solidFill>
                    </a:lnB>
                    <a:solidFill>
                      <a:srgbClr val="FFFFFF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</a:tr>
              <a:tr h="573733">
                <a:tc rowSpan="1" gridSpan="1">
                  <a:txBody>
                    <a:bodyPr anchor="t"/>
                    <a:lstStyle/>
                    <a:p>
                      <a:pPr marL="0" algn="ctr"/>
                      <a:r>
                        <a:rPr lang="zh-CN" altLang="en-US" sz="2199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/>
                          <a:ea typeface="楷体"/>
                        </a:rPr>
                        <a:t>第4项</a:t>
                      </a:r>
                    </a:p>
                  </a:txBody>
                  <a:tcPr anchor="t">
                    <a:lnL w="9525" cap="flat">
                      <a:solidFill>
                        <a:srgbClr val="ADADAD">
                          <a:alpha val="100000"/>
                        </a:srgbClr>
                      </a:solidFill>
                    </a:lnL>
                    <a:lnR w="9525" cap="flat">
                      <a:solidFill>
                        <a:srgbClr val="ADADAD">
                          <a:alpha val="100000"/>
                        </a:srgbClr>
                      </a:solidFill>
                    </a:lnR>
                    <a:lnT w="9525" cap="flat">
                      <a:solidFill>
                        <a:srgbClr val="ADADAD">
                          <a:alpha val="100000"/>
                        </a:srgbClr>
                      </a:solidFill>
                    </a:lnT>
                    <a:lnB w="9525" cap="flat">
                      <a:solidFill>
                        <a:srgbClr val="ADADAD">
                          <a:alpha val="100000"/>
                        </a:srgbClr>
                      </a:solidFill>
                    </a:lnB>
                    <a:solidFill>
                      <a:srgbClr val="FFFFFF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ctr"/>
                    </a:p>
                  </a:txBody>
                  <a:tcPr anchor="t">
                    <a:lnL w="9525" cap="flat">
                      <a:solidFill>
                        <a:srgbClr val="ADADAD">
                          <a:alpha val="100000"/>
                        </a:srgbClr>
                      </a:solidFill>
                    </a:lnL>
                    <a:lnR w="9525" cap="flat">
                      <a:solidFill>
                        <a:srgbClr val="ADADAD">
                          <a:alpha val="100000"/>
                        </a:srgbClr>
                      </a:solidFill>
                    </a:lnR>
                    <a:lnT w="9525" cap="flat">
                      <a:solidFill>
                        <a:srgbClr val="ADADAD">
                          <a:alpha val="100000"/>
                        </a:srgbClr>
                      </a:solidFill>
                    </a:lnT>
                    <a:lnB w="9525" cap="flat">
                      <a:solidFill>
                        <a:srgbClr val="ADADAD">
                          <a:alpha val="100000"/>
                        </a:srgbClr>
                      </a:solidFill>
                    </a:lnB>
                    <a:solidFill>
                      <a:srgbClr val="FFFFFF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ctr"/>
                    </a:p>
                  </a:txBody>
                  <a:tcPr anchor="t">
                    <a:lnL w="9525" cap="flat">
                      <a:solidFill>
                        <a:srgbClr val="ADADAD">
                          <a:alpha val="100000"/>
                        </a:srgbClr>
                      </a:solidFill>
                    </a:lnL>
                    <a:lnR w="9525" cap="flat">
                      <a:solidFill>
                        <a:srgbClr val="ADADAD">
                          <a:alpha val="100000"/>
                        </a:srgbClr>
                      </a:solidFill>
                    </a:lnR>
                    <a:lnT w="9525" cap="flat">
                      <a:solidFill>
                        <a:srgbClr val="ADADAD">
                          <a:alpha val="100000"/>
                        </a:srgbClr>
                      </a:solidFill>
                    </a:lnT>
                    <a:lnB w="9525" cap="flat">
                      <a:solidFill>
                        <a:srgbClr val="ADADAD">
                          <a:alpha val="100000"/>
                        </a:srgbClr>
                      </a:solidFill>
                    </a:lnB>
                    <a:solidFill>
                      <a:srgbClr val="FFFFFF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</a:tr>
              <a:tr h="573733">
                <a:tc rowSpan="1" gridSpan="1">
                  <a:txBody>
                    <a:bodyPr anchor="t"/>
                    <a:lstStyle/>
                    <a:p>
                      <a:pPr marL="0" algn="ctr"/>
                      <a:r>
                        <a:rPr lang="zh-CN" altLang="en-US" sz="2199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/>
                          <a:ea typeface="楷体"/>
                        </a:rPr>
                        <a:t>第5项</a:t>
                      </a:r>
                    </a:p>
                  </a:txBody>
                  <a:tcPr anchor="t">
                    <a:lnL w="9525" cap="flat">
                      <a:solidFill>
                        <a:srgbClr val="ADADAD">
                          <a:alpha val="100000"/>
                        </a:srgbClr>
                      </a:solidFill>
                    </a:lnL>
                    <a:lnR w="9525" cap="flat">
                      <a:solidFill>
                        <a:srgbClr val="ADADAD">
                          <a:alpha val="100000"/>
                        </a:srgbClr>
                      </a:solidFill>
                    </a:lnR>
                    <a:lnT w="9525" cap="flat">
                      <a:solidFill>
                        <a:srgbClr val="ADADAD">
                          <a:alpha val="100000"/>
                        </a:srgbClr>
                      </a:solidFill>
                    </a:lnT>
                    <a:lnB w="9525" cap="flat">
                      <a:solidFill>
                        <a:srgbClr val="ADADAD">
                          <a:alpha val="100000"/>
                        </a:srgbClr>
                      </a:solidFill>
                    </a:lnB>
                    <a:solidFill>
                      <a:srgbClr val="FFFFFF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ctr"/>
                    </a:p>
                  </a:txBody>
                  <a:tcPr anchor="t">
                    <a:lnL w="9525" cap="flat">
                      <a:solidFill>
                        <a:srgbClr val="ADADAD">
                          <a:alpha val="100000"/>
                        </a:srgbClr>
                      </a:solidFill>
                    </a:lnL>
                    <a:lnR w="9525" cap="flat">
                      <a:solidFill>
                        <a:srgbClr val="ADADAD">
                          <a:alpha val="100000"/>
                        </a:srgbClr>
                      </a:solidFill>
                    </a:lnR>
                    <a:lnT w="9525" cap="flat">
                      <a:solidFill>
                        <a:srgbClr val="ADADAD">
                          <a:alpha val="100000"/>
                        </a:srgbClr>
                      </a:solidFill>
                    </a:lnT>
                    <a:lnB w="9525" cap="flat">
                      <a:solidFill>
                        <a:srgbClr val="ADADAD">
                          <a:alpha val="100000"/>
                        </a:srgbClr>
                      </a:solidFill>
                    </a:lnB>
                    <a:solidFill>
                      <a:srgbClr val="FFFFFF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ctr"/>
                    </a:p>
                  </a:txBody>
                  <a:tcPr anchor="t">
                    <a:lnL w="9525" cap="flat">
                      <a:solidFill>
                        <a:srgbClr val="ADADAD">
                          <a:alpha val="100000"/>
                        </a:srgbClr>
                      </a:solidFill>
                    </a:lnL>
                    <a:lnR w="9525" cap="flat">
                      <a:solidFill>
                        <a:srgbClr val="ADADAD">
                          <a:alpha val="100000"/>
                        </a:srgbClr>
                      </a:solidFill>
                    </a:lnR>
                    <a:lnT w="9525" cap="flat">
                      <a:solidFill>
                        <a:srgbClr val="ADADAD">
                          <a:alpha val="100000"/>
                        </a:srgbClr>
                      </a:solidFill>
                    </a:lnT>
                    <a:lnB w="9525" cap="flat">
                      <a:solidFill>
                        <a:srgbClr val="ADADAD">
                          <a:alpha val="100000"/>
                        </a:srgbClr>
                      </a:solidFill>
                    </a:lnB>
                    <a:solidFill>
                      <a:srgbClr val="FFFFFF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</a:tr>
              <a:tr h="573733">
                <a:tc rowSpan="1" gridSpan="1">
                  <a:txBody>
                    <a:bodyPr anchor="t"/>
                    <a:lstStyle/>
                    <a:p>
                      <a:pPr marL="0" algn="ctr"/>
                      <a:r>
                        <a:rPr lang="zh-CN" altLang="en-US" sz="2199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/>
                          <a:ea typeface="楷体"/>
                        </a:rPr>
                        <a:t>……</a:t>
                      </a:r>
                    </a:p>
                  </a:txBody>
                  <a:tcPr anchor="t">
                    <a:lnL w="9525" cap="flat">
                      <a:solidFill>
                        <a:srgbClr val="ADADAD">
                          <a:alpha val="100000"/>
                        </a:srgbClr>
                      </a:solidFill>
                    </a:lnL>
                    <a:lnR w="9525" cap="flat">
                      <a:solidFill>
                        <a:srgbClr val="ADADAD">
                          <a:alpha val="100000"/>
                        </a:srgbClr>
                      </a:solidFill>
                    </a:lnR>
                    <a:lnT w="9525" cap="flat">
                      <a:solidFill>
                        <a:srgbClr val="ADADAD">
                          <a:alpha val="100000"/>
                        </a:srgbClr>
                      </a:solidFill>
                    </a:lnT>
                    <a:lnB w="9525" cap="flat">
                      <a:solidFill>
                        <a:srgbClr val="ADADAD">
                          <a:alpha val="100000"/>
                        </a:srgbClr>
                      </a:solidFill>
                    </a:lnB>
                    <a:solidFill>
                      <a:srgbClr val="FFFFFF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ctr"/>
                      <a:r>
                        <a:rPr lang="zh-CN" altLang="en-US" sz="2199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/>
                          <a:ea typeface="楷体"/>
                        </a:rPr>
                        <a:t>……</a:t>
                      </a:r>
                    </a:p>
                  </a:txBody>
                  <a:tcPr anchor="t">
                    <a:lnL w="9525" cap="flat">
                      <a:solidFill>
                        <a:srgbClr val="ADADAD">
                          <a:alpha val="100000"/>
                        </a:srgbClr>
                      </a:solidFill>
                    </a:lnL>
                    <a:lnR w="9525" cap="flat">
                      <a:solidFill>
                        <a:srgbClr val="ADADAD">
                          <a:alpha val="100000"/>
                        </a:srgbClr>
                      </a:solidFill>
                    </a:lnR>
                    <a:lnT w="9525" cap="flat">
                      <a:solidFill>
                        <a:srgbClr val="ADADAD">
                          <a:alpha val="100000"/>
                        </a:srgbClr>
                      </a:solidFill>
                    </a:lnT>
                    <a:lnB w="9525" cap="flat">
                      <a:solidFill>
                        <a:srgbClr val="ADADAD">
                          <a:alpha val="100000"/>
                        </a:srgbClr>
                      </a:solidFill>
                    </a:lnB>
                    <a:solidFill>
                      <a:srgbClr val="FFFFFF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t"/>
                    <a:lstStyle/>
                    <a:p>
                      <a:pPr marL="0" algn="ctr"/>
                      <a:r>
                        <a:rPr lang="zh-CN" altLang="en-US" sz="2199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/>
                          <a:ea typeface="楷体"/>
                        </a:rPr>
                        <a:t>……</a:t>
                      </a:r>
                    </a:p>
                  </a:txBody>
                  <a:tcPr anchor="t">
                    <a:lnL w="9525" cap="flat">
                      <a:solidFill>
                        <a:srgbClr val="ADADAD">
                          <a:alpha val="100000"/>
                        </a:srgbClr>
                      </a:solidFill>
                    </a:lnL>
                    <a:lnR w="9525" cap="flat">
                      <a:solidFill>
                        <a:srgbClr val="ADADAD">
                          <a:alpha val="100000"/>
                        </a:srgbClr>
                      </a:solidFill>
                    </a:lnR>
                    <a:lnT w="9525" cap="flat">
                      <a:solidFill>
                        <a:srgbClr val="ADADAD">
                          <a:alpha val="100000"/>
                        </a:srgbClr>
                      </a:solidFill>
                    </a:lnT>
                    <a:lnB w="9525" cap="flat">
                      <a:solidFill>
                        <a:srgbClr val="ADADAD">
                          <a:alpha val="100000"/>
                        </a:srgbClr>
                      </a:solidFill>
                    </a:lnB>
                    <a:solidFill>
                      <a:srgbClr val="FFFFFF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</a:tr>
              <a:tr h="556779">
                <a:tc rowSpan="2" gridSpan="3">
                  <a:txBody>
                    <a:bodyPr anchor="t"/>
                    <a:lstStyle/>
                    <a:p>
                      <a:pPr marL="0" algn="l">
                        <a:lnSpc>
                          <a:spcPts val="3200"/>
                        </a:lnSpc>
                      </a:pPr>
                      <a:r>
                        <a:rPr lang="zh-CN" altLang="en-US" sz="2199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/>
                          <a:ea typeface="楷体"/>
                        </a:rPr>
                        <a:t>我发现：这个数列从</a:t>
                      </a:r>
                      <a:r>
                        <a:rPr lang="zh-CN" altLang="en-US" sz="2199" b="0" i="0" u="sng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/>
                          <a:ea typeface="楷体"/>
                        </a:rPr>
                        <a:t>        </a:t>
                      </a:r>
                      <a:r>
                        <a:rPr lang="zh-CN" altLang="en-US" sz="2199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/>
                          <a:ea typeface="楷体"/>
                        </a:rPr>
                        <a:t>项开始，每一项都等于</a:t>
                      </a:r>
                      <a:r>
                        <a:rPr lang="zh-CN" altLang="en-US" sz="2199" b="0" i="0" u="sng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/>
                          <a:ea typeface="楷体"/>
                        </a:rPr>
                        <a:t>               </a:t>
                      </a:r>
                      <a:r>
                        <a:rPr lang="zh-CN" altLang="en-US" sz="2199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/>
                          <a:ea typeface="楷体"/>
                        </a:rPr>
                        <a:t>。</a:t>
                      </a:r>
                    </a:p>
                    <a:p>
                      <a:pPr marL="0" algn="l">
                        <a:lnSpc>
                          <a:spcPts val="3200"/>
                        </a:lnSpc>
                      </a:pPr>
                      <a:r>
                        <a:rPr lang="zh-CN" altLang="en-US" sz="2199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/>
                          <a:ea typeface="楷体"/>
                        </a:rPr>
                        <a:t>如果用变量S1、S2、S3表示前后三个数，它们的关系是</a:t>
                      </a:r>
                      <a:r>
                        <a:rPr lang="zh-CN" altLang="en-US" sz="2199" b="0" i="0" u="sng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/>
                          <a:ea typeface="楷体"/>
                        </a:rPr>
                        <a:t>               </a:t>
                      </a:r>
                      <a:r>
                        <a:rPr lang="zh-CN" altLang="en-US" sz="2199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/>
                          <a:ea typeface="楷体"/>
                        </a:rPr>
                        <a:t>。</a:t>
                      </a:r>
                    </a:p>
                  </a:txBody>
                  <a:tcPr anchor="t">
                    <a:lnL w="9525" cap="flat">
                      <a:solidFill>
                        <a:srgbClr val="ADADAD">
                          <a:alpha val="100000"/>
                        </a:srgbClr>
                      </a:solidFill>
                    </a:lnL>
                    <a:lnR w="9525" cap="flat">
                      <a:solidFill>
                        <a:srgbClr val="ADADAD">
                          <a:alpha val="100000"/>
                        </a:srgbClr>
                      </a:solidFill>
                    </a:lnR>
                    <a:lnT w="9525" cap="flat">
                      <a:solidFill>
                        <a:srgbClr val="ADADAD">
                          <a:alpha val="100000"/>
                        </a:srgbClr>
                      </a:solidFill>
                    </a:lnT>
                    <a:lnB w="9525" cap="flat">
                      <a:solidFill>
                        <a:srgbClr val="ADADAD">
                          <a:alpha val="100000"/>
                        </a:srgbClr>
                      </a:solidFill>
                    </a:lnB>
                    <a:solidFill>
                      <a:srgbClr val="FFFFFF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2" gridSpan="2" hMerge="1">
                  <a:txBody>
                    <a:bodyPr anchor="t"/>
                    <a:lstStyle/>
                    <a:p>
                      <a:pPr marL="0" algn="l"/>
                    </a:p>
                  </a:txBody>
                  <a:tcPr anchor="t">
                    <a:lnL w="9525" cap="flat">
                      <a:solidFill>
                        <a:srgbClr val="ADADAD">
                          <a:alpha val="100000"/>
                        </a:srgbClr>
                      </a:solidFill>
                    </a:lnL>
                    <a:lnR w="9525" cap="flat">
                      <a:solidFill>
                        <a:srgbClr val="ADADAD">
                          <a:alpha val="100000"/>
                        </a:srgbClr>
                      </a:solidFill>
                    </a:lnR>
                    <a:lnT w="9525" cap="flat">
                      <a:solidFill>
                        <a:srgbClr val="ADADAD">
                          <a:alpha val="100000"/>
                        </a:srgbClr>
                      </a:solidFill>
                    </a:lnT>
                    <a:lnB w="9525" cap="flat">
                      <a:solidFill>
                        <a:srgbClr val="ADADAD">
                          <a:alpha val="100000"/>
                        </a:srgbClr>
                      </a:solidFill>
                    </a:lnB>
                    <a:solidFill>
                      <a:srgbClr val="FFFFFF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2" gridSpan="1" hMerge="1">
                  <a:txBody>
                    <a:bodyPr anchor="t"/>
                    <a:lstStyle/>
                    <a:p>
                      <a:pPr marL="0" algn="l"/>
                    </a:p>
                  </a:txBody>
                  <a:tcPr anchor="t">
                    <a:lnL w="9525" cap="flat">
                      <a:solidFill>
                        <a:srgbClr val="ADADAD">
                          <a:alpha val="100000"/>
                        </a:srgbClr>
                      </a:solidFill>
                    </a:lnL>
                    <a:lnR w="9525" cap="flat">
                      <a:solidFill>
                        <a:srgbClr val="ADADAD">
                          <a:alpha val="100000"/>
                        </a:srgbClr>
                      </a:solidFill>
                    </a:lnR>
                    <a:lnT w="9525" cap="flat">
                      <a:solidFill>
                        <a:srgbClr val="ADADAD">
                          <a:alpha val="100000"/>
                        </a:srgbClr>
                      </a:solidFill>
                    </a:lnT>
                    <a:lnB w="9525" cap="flat">
                      <a:solidFill>
                        <a:srgbClr val="ADADAD">
                          <a:alpha val="100000"/>
                        </a:srgbClr>
                      </a:solidFill>
                    </a:lnB>
                    <a:solidFill>
                      <a:srgbClr val="FFFFFF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</a:tr>
              <a:tr h="521552">
                <a:tc rowSpan="1" gridSpan="3" vMerge="1">
                  <a:txBody>
                    <a:bodyPr anchor="t"/>
                    <a:lstStyle/>
                    <a:p>
                      <a:pPr marL="0" algn="l"/>
                    </a:p>
                  </a:txBody>
                  <a:tcPr anchor="t">
                    <a:lnL w="9525" cap="flat">
                      <a:solidFill>
                        <a:srgbClr val="ADADAD">
                          <a:alpha val="100000"/>
                        </a:srgbClr>
                      </a:solidFill>
                    </a:lnL>
                    <a:lnR w="9525" cap="flat">
                      <a:solidFill>
                        <a:srgbClr val="ADADAD">
                          <a:alpha val="100000"/>
                        </a:srgbClr>
                      </a:solidFill>
                    </a:lnR>
                    <a:lnT w="9525" cap="flat">
                      <a:solidFill>
                        <a:srgbClr val="ADADAD">
                          <a:alpha val="100000"/>
                        </a:srgbClr>
                      </a:solidFill>
                    </a:lnT>
                    <a:lnB w="9525" cap="flat">
                      <a:solidFill>
                        <a:srgbClr val="ADADAD">
                          <a:alpha val="100000"/>
                        </a:srgbClr>
                      </a:solidFill>
                    </a:lnB>
                    <a:solidFill>
                      <a:srgbClr val="FFFFFF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2" hMerge="1" vMerge="1">
                  <a:txBody>
                    <a:bodyPr anchor="t"/>
                    <a:lstStyle/>
                    <a:p>
                      <a:pPr marL="0" algn="l"/>
                    </a:p>
                  </a:txBody>
                  <a:tcPr anchor="t">
                    <a:lnL w="9525" cap="flat">
                      <a:solidFill>
                        <a:srgbClr val="ADADAD">
                          <a:alpha val="100000"/>
                        </a:srgbClr>
                      </a:solidFill>
                    </a:lnL>
                    <a:lnR w="9525" cap="flat">
                      <a:solidFill>
                        <a:srgbClr val="ADADAD">
                          <a:alpha val="100000"/>
                        </a:srgbClr>
                      </a:solidFill>
                    </a:lnR>
                    <a:lnT w="9525" cap="flat">
                      <a:solidFill>
                        <a:srgbClr val="ADADAD">
                          <a:alpha val="100000"/>
                        </a:srgbClr>
                      </a:solidFill>
                    </a:lnT>
                    <a:lnB w="9525" cap="flat">
                      <a:solidFill>
                        <a:srgbClr val="ADADAD">
                          <a:alpha val="100000"/>
                        </a:srgbClr>
                      </a:solidFill>
                    </a:lnB>
                    <a:solidFill>
                      <a:srgbClr val="FFFFFF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 hMerge="1" vMerge="1">
                  <a:txBody>
                    <a:bodyPr anchor="t"/>
                    <a:lstStyle/>
                    <a:p>
                      <a:pPr marL="0" algn="l"/>
                    </a:p>
                  </a:txBody>
                  <a:tcPr anchor="t">
                    <a:lnL w="9525" cap="flat">
                      <a:solidFill>
                        <a:srgbClr val="ADADAD">
                          <a:alpha val="100000"/>
                        </a:srgbClr>
                      </a:solidFill>
                    </a:lnL>
                    <a:lnR w="9525" cap="flat">
                      <a:solidFill>
                        <a:srgbClr val="ADADAD">
                          <a:alpha val="100000"/>
                        </a:srgbClr>
                      </a:solidFill>
                    </a:lnR>
                    <a:lnT w="9525" cap="flat">
                      <a:solidFill>
                        <a:srgbClr val="ADADAD">
                          <a:alpha val="100000"/>
                        </a:srgbClr>
                      </a:solidFill>
                    </a:lnT>
                    <a:lnB w="9525" cap="flat">
                      <a:solidFill>
                        <a:srgbClr val="ADADAD">
                          <a:alpha val="100000"/>
                        </a:srgbClr>
                      </a:solidFill>
                    </a:lnB>
                    <a:solidFill>
                      <a:srgbClr val="FFFFFF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</a:tr>
            </a:tbl>
          </a:graphicData>
        </a:graphic>
      </p:graphicFrame>
      <p:sp>
        <p:nvSpPr>
          <p:cNvPr id="18" name="文本3"/>
          <p:cNvSpPr txBox="1"/>
          <p:nvPr/>
        </p:nvSpPr>
        <p:spPr>
          <a:xfrm>
            <a:off x="3688423" y="5576636"/>
            <a:ext cx="908050" cy="65087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800"/>
              </a:lnSpc>
            </a:pPr>
            <a:r>
              <a:rPr lang="zh-CN" altLang="en-US" sz="2400" b="0" i="0" dirty="0">
                <a:solidFill>
                  <a:srgbClr val="C00000">
                    <a:alpha val="100000"/>
                  </a:srgbClr>
                </a:solidFill>
                <a:latin typeface="Arial"/>
                <a:ea typeface="Arial"/>
              </a:rPr>
              <a:t>3</a:t>
            </a:r>
          </a:p>
        </p:txBody>
      </p:sp>
      <p:sp>
        <p:nvSpPr>
          <p:cNvPr id="19" name="文本4"/>
          <p:cNvSpPr txBox="1"/>
          <p:nvPr/>
        </p:nvSpPr>
        <p:spPr>
          <a:xfrm>
            <a:off x="7147570" y="5545074"/>
            <a:ext cx="2247900" cy="650875"/>
          </a:xfrm>
          <a:prstGeom prst="rect">
            <a:avLst/>
          </a:prstGeom>
          <a:noFill/>
        </p:spPr>
        <p:txBody>
          <a:bodyPr anchor="t"/>
          <a:lstStyle/>
          <a:p>
            <a:pPr marL="0" algn="ctr">
              <a:lnSpc>
                <a:spcPts val="2800"/>
              </a:lnSpc>
            </a:pPr>
            <a:r>
              <a:rPr lang="zh-CN" altLang="en-US" sz="2400" b="0" i="0" dirty="0">
                <a:solidFill>
                  <a:srgbClr val="C00000">
                    <a:alpha val="100000"/>
                  </a:srgbClr>
                </a:solidFill>
                <a:latin typeface="微软雅黑"/>
                <a:ea typeface="微软雅黑"/>
              </a:rPr>
              <a:t>前两项之和</a:t>
            </a:r>
          </a:p>
        </p:txBody>
      </p:sp>
      <p:sp>
        <p:nvSpPr>
          <p:cNvPr id="20" name="文本5"/>
          <p:cNvSpPr txBox="1"/>
          <p:nvPr/>
        </p:nvSpPr>
        <p:spPr>
          <a:xfrm>
            <a:off x="6783048" y="6030650"/>
            <a:ext cx="3276600" cy="557835"/>
          </a:xfrm>
          <a:prstGeom prst="rect">
            <a:avLst/>
          </a:prstGeom>
          <a:noFill/>
        </p:spPr>
        <p:txBody>
          <a:bodyPr anchor="t"/>
          <a:lstStyle/>
          <a:p>
            <a:pPr marL="0" algn="ctr">
              <a:lnSpc>
                <a:spcPts val="2800"/>
              </a:lnSpc>
            </a:pPr>
            <a:r>
              <a:rPr lang="zh-CN" altLang="en-US" sz="2400" b="0" i="0" dirty="0">
                <a:solidFill>
                  <a:srgbClr val="C00000">
                    <a:alpha val="100000"/>
                  </a:srgbClr>
                </a:solidFill>
                <a:latin typeface="微软雅黑"/>
                <a:ea typeface="微软雅黑"/>
              </a:rPr>
              <a:t>S3=S1+S2</a:t>
            </a:r>
          </a:p>
        </p:txBody>
      </p:sp>
      <p:sp>
        <p:nvSpPr>
          <p:cNvPr id="21" name="文本6"/>
          <p:cNvSpPr txBox="1"/>
          <p:nvPr/>
        </p:nvSpPr>
        <p:spPr>
          <a:xfrm>
            <a:off x="4505783" y="3330235"/>
            <a:ext cx="330200" cy="509175"/>
          </a:xfrm>
          <a:prstGeom prst="rect">
            <a:avLst/>
          </a:prstGeom>
          <a:noFill/>
        </p:spPr>
        <p:txBody>
          <a:bodyPr anchor="t"/>
          <a:lstStyle/>
          <a:p>
            <a:pPr marL="0" algn="ctr"/>
            <a:r>
              <a:rPr lang="zh-CN" altLang="en-US" sz="2199" b="0" i="0" dirty="0">
                <a:solidFill>
                  <a:srgbClr val="000000">
                    <a:alpha val="100000"/>
                  </a:srgbClr>
                </a:solidFill>
                <a:latin typeface="楷体"/>
                <a:ea typeface="楷体"/>
              </a:rPr>
              <a:t>2</a:t>
            </a:r>
          </a:p>
        </p:txBody>
      </p:sp>
      <p:sp>
        <p:nvSpPr>
          <p:cNvPr id="22" name="文本7"/>
          <p:cNvSpPr txBox="1"/>
          <p:nvPr/>
        </p:nvSpPr>
        <p:spPr>
          <a:xfrm>
            <a:off x="4490069" y="3860578"/>
            <a:ext cx="330200" cy="509175"/>
          </a:xfrm>
          <a:prstGeom prst="rect">
            <a:avLst/>
          </a:prstGeom>
          <a:noFill/>
        </p:spPr>
        <p:txBody>
          <a:bodyPr anchor="t"/>
          <a:lstStyle/>
          <a:p>
            <a:pPr marL="0" algn="ctr"/>
            <a:r>
              <a:rPr lang="zh-CN" altLang="en-US" sz="2199" b="0" i="0" dirty="0">
                <a:solidFill>
                  <a:srgbClr val="000000">
                    <a:alpha val="100000"/>
                  </a:srgbClr>
                </a:solidFill>
                <a:latin typeface="楷体"/>
                <a:ea typeface="楷体"/>
              </a:rPr>
              <a:t>3</a:t>
            </a:r>
          </a:p>
        </p:txBody>
      </p:sp>
      <p:sp>
        <p:nvSpPr>
          <p:cNvPr id="23" name="文本8"/>
          <p:cNvSpPr txBox="1"/>
          <p:nvPr/>
        </p:nvSpPr>
        <p:spPr>
          <a:xfrm>
            <a:off x="4489961" y="4369270"/>
            <a:ext cx="330200" cy="509175"/>
          </a:xfrm>
          <a:prstGeom prst="rect">
            <a:avLst/>
          </a:prstGeom>
          <a:noFill/>
        </p:spPr>
        <p:txBody>
          <a:bodyPr anchor="t"/>
          <a:lstStyle/>
          <a:p>
            <a:pPr marL="0" algn="ctr"/>
            <a:r>
              <a:rPr lang="zh-CN" altLang="en-US" sz="2199" b="0" i="0" dirty="0">
                <a:solidFill>
                  <a:srgbClr val="000000">
                    <a:alpha val="100000"/>
                  </a:srgbClr>
                </a:solidFill>
                <a:latin typeface="楷体"/>
                <a:ea typeface="楷体"/>
              </a:rPr>
              <a:t>5</a:t>
            </a:r>
          </a:p>
        </p:txBody>
      </p:sp>
      <p:sp>
        <p:nvSpPr>
          <p:cNvPr id="24" name="文本9"/>
          <p:cNvSpPr txBox="1"/>
          <p:nvPr/>
        </p:nvSpPr>
        <p:spPr>
          <a:xfrm>
            <a:off x="7767418" y="3330292"/>
            <a:ext cx="2292353" cy="509175"/>
          </a:xfrm>
          <a:prstGeom prst="rect">
            <a:avLst/>
          </a:prstGeom>
          <a:noFill/>
        </p:spPr>
        <p:txBody>
          <a:bodyPr anchor="t"/>
          <a:lstStyle/>
          <a:p>
            <a:pPr marL="0" algn="ctr"/>
            <a:r>
              <a:rPr lang="zh-CN" altLang="en-US" sz="2199" b="0" i="0" dirty="0">
                <a:solidFill>
                  <a:srgbClr val="000000">
                    <a:alpha val="100000"/>
                  </a:srgbClr>
                </a:solidFill>
                <a:latin typeface="楷体"/>
                <a:ea typeface="楷体"/>
              </a:rPr>
              <a:t>1+1=2</a:t>
            </a:r>
          </a:p>
        </p:txBody>
      </p:sp>
      <p:sp>
        <p:nvSpPr>
          <p:cNvPr id="25" name="文本10"/>
          <p:cNvSpPr txBox="1"/>
          <p:nvPr/>
        </p:nvSpPr>
        <p:spPr>
          <a:xfrm>
            <a:off x="7767599" y="4491942"/>
            <a:ext cx="2292353" cy="509175"/>
          </a:xfrm>
          <a:prstGeom prst="rect">
            <a:avLst/>
          </a:prstGeom>
          <a:noFill/>
        </p:spPr>
        <p:txBody>
          <a:bodyPr anchor="t"/>
          <a:lstStyle/>
          <a:p>
            <a:pPr marL="0" algn="ctr"/>
            <a:r>
              <a:rPr lang="zh-CN" altLang="en-US" sz="2199" b="0" i="0" dirty="0">
                <a:solidFill>
                  <a:srgbClr val="000000">
                    <a:alpha val="100000"/>
                  </a:srgbClr>
                </a:solidFill>
                <a:latin typeface="楷体"/>
                <a:ea typeface="楷体"/>
              </a:rPr>
              <a:t>2+3=5</a:t>
            </a:r>
          </a:p>
        </p:txBody>
      </p:sp>
      <p:sp>
        <p:nvSpPr>
          <p:cNvPr id="26" name="文本12"/>
          <p:cNvSpPr txBox="1"/>
          <p:nvPr/>
        </p:nvSpPr>
        <p:spPr>
          <a:xfrm>
            <a:off x="7767171" y="3860044"/>
            <a:ext cx="2292353" cy="509175"/>
          </a:xfrm>
          <a:prstGeom prst="rect">
            <a:avLst/>
          </a:prstGeom>
          <a:noFill/>
        </p:spPr>
        <p:txBody>
          <a:bodyPr anchor="t"/>
          <a:lstStyle/>
          <a:p>
            <a:pPr marL="0" algn="ctr"/>
            <a:r>
              <a:rPr lang="zh-CN" altLang="en-US" sz="2199" b="0" i="0" dirty="0">
                <a:solidFill>
                  <a:srgbClr val="000000">
                    <a:alpha val="100000"/>
                  </a:srgbClr>
                </a:solidFill>
                <a:latin typeface="楷体"/>
                <a:ea typeface="楷体"/>
              </a:rPr>
              <a:t>1+2=3</a:t>
            </a:r>
          </a:p>
        </p:txBody>
      </p:sp>
      <p:sp>
        <p:nvSpPr>
          <p:cNvPr id="27" name="形状11"/>
          <p:cNvSpPr txBox="1"/>
          <p:nvPr/>
        </p:nvSpPr>
        <p:spPr>
          <a:xfrm>
            <a:off x="8126320" y="974055"/>
            <a:ext cx="1574184" cy="443730"/>
          </a:xfrm>
          <a:custGeom>
            <a:avLst/>
            <a:gdLst>
              <a:gd name="connsiteX0" fmla="*/ 787092 w 1574184"/>
              <a:gd name="connsiteY0" fmla="*/ 0 h 443730"/>
              <a:gd name="connsiteX1" fmla="*/ 1221791 w 1574184"/>
              <a:gd name="connsiteY1" fmla="*/ 0 h 443730"/>
              <a:gd name="connsiteX2" fmla="*/ 1574184 w 1574184"/>
              <a:gd name="connsiteY2" fmla="*/ 344397 h 443730"/>
              <a:gd name="connsiteX3" fmla="*/ 352393 w 1574184"/>
              <a:gd name="connsiteY3" fmla="*/ 443730 h 443730"/>
              <a:gd name="connsiteX4" fmla="*/ 0 w 1574184"/>
              <a:gd name="connsiteY4" fmla="*/ 99332 h 443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4184" h="443730">
                <a:moveTo>
                  <a:pt x="787092" y="0"/>
                </a:moveTo>
                <a:cubicBezTo>
                  <a:pt x="1221791" y="0"/>
                  <a:pt x="1574184" y="99332"/>
                  <a:pt x="1574184" y="221865"/>
                </a:cubicBezTo>
                <a:cubicBezTo>
                  <a:pt x="1574184" y="344397"/>
                  <a:pt x="1221791" y="443730"/>
                  <a:pt x="787092" y="443730"/>
                </a:cubicBezTo>
                <a:cubicBezTo>
                  <a:pt x="352393" y="443730"/>
                  <a:pt x="0" y="344397"/>
                  <a:pt x="0" y="221865"/>
                </a:cubicBezTo>
                <a:cubicBezTo>
                  <a:pt x="0" y="99332"/>
                  <a:pt x="352393" y="0"/>
                  <a:pt x="787092" y="0"/>
                </a:cubicBezTo>
                <a:close/>
              </a:path>
            </a:pathLst>
          </a:custGeom>
          <a:solidFill>
            <a:srgbClr val="FFFFFF">
              <a:alpha val="0"/>
            </a:srgbClr>
          </a:solidFill>
          <a:ln w="19050">
            <a:solidFill>
              <a:srgbClr val="FF0000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</a:p>
        </p:txBody>
      </p: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6" fill="hold">
                      <p:stCondLst>
                        <p:cond delay="indefinite"/>
                      </p:stCondLst>
                      <p:childTnLst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  <p:bldP spid="24" grpId="0" animBg="1"/>
      <p:bldP spid="22" grpId="0" animBg="1"/>
      <p:bldP spid="26" grpId="0" animBg="1"/>
      <p:bldP spid="23" grpId="0" animBg="1"/>
      <p:bldP spid="25" grpId="0" animBg="1"/>
      <p:bldP spid="18" grpId="0" animBg="1"/>
      <p:bldP spid="19" grpId="0" animBg="1"/>
      <p:bldP spid="20" grpId="0" animBg="1"/>
      <p:bldP spid="27" grpId="0" animBg="1"/>
    </p:bldLst>
  </p:timing>
</p:sld>
</file>

<file path=ppt/slides/slide9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形状1"/>
          <p:cNvSpPr txBox="1"/>
          <p:nvPr/>
        </p:nvSpPr>
        <p:spPr>
          <a:xfrm>
            <a:off x="0" y="0"/>
            <a:ext cx="12192000" cy="6858000"/>
          </a:xfrm>
          <a:prstGeom prst="rect"/>
          <a:solidFill>
            <a:srgbClr val="01ACBE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sp>
        <p:nvSpPr>
          <p:cNvPr id="3" name="形状2"/>
          <p:cNvSpPr txBox="1"/>
          <p:nvPr/>
        </p:nvSpPr>
        <p:spPr>
          <a:xfrm>
            <a:off x="52722" y="42260"/>
            <a:ext cx="12091932" cy="6770447"/>
          </a:xfrm>
          <a:prstGeom prst="roundRect"/>
          <a:solidFill>
            <a:srgbClr val="FFFFFF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  <a:effectLst>
            <a:outerShdw blurRad="102616" dist="0" dir="0" rotWithShape="0">
              <a:srgbClr val="262626">
                <a:alpha val="7843"/>
              </a:srgbClr>
            </a:outerShdw>
          </a:effectLst>
        </p:spPr>
        <p:txBody>
          <a:bodyPr anchor="ctr"/>
          <a:lstStyle/>
          <a:p>
            <a:pPr marL="0" algn="ctr"/>
          </a:p>
        </p:txBody>
      </p:sp>
      <p:pic>
        <p:nvPicPr>
          <p:cNvPr id="4" name="图片1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589" y="782345"/>
            <a:ext cx="3524050" cy="5766626"/>
          </a:xfrm>
          <a:prstGeom prst="rect">
            <a:avLst/>
          </a:prstGeom>
        </p:spPr>
      </p:pic>
      <p:sp>
        <p:nvSpPr>
          <p:cNvPr id="5" name="文本1"/>
          <p:cNvSpPr txBox="1"/>
          <p:nvPr/>
        </p:nvSpPr>
        <p:spPr>
          <a:xfrm>
            <a:off x="4158367" y="2950912"/>
            <a:ext cx="7353300" cy="1841998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400" b="0" i="0" dirty="0">
                <a:solidFill>
                  <a:srgbClr val="173A5B">
                    <a:alpha val="100000"/>
                  </a:srgbClr>
                </a:solidFill>
                <a:latin typeface="楷体"/>
                <a:ea typeface="楷体"/>
              </a:rPr>
              <a:t/>
            </a:r>
          </a:p>
          <a:p>
            <a:pPr marL="0" algn="l">
              <a:lnSpc>
                <a:spcPts val="4300"/>
              </a:lnSpc>
            </a:pPr>
            <a:r>
              <a:rPr lang="zh-CN" altLang="en-US" sz="2400" b="0" i="0" dirty="0">
                <a:solidFill>
                  <a:srgbClr val="173A5B">
                    <a:alpha val="100000"/>
                  </a:srgbClr>
                </a:solidFill>
                <a:latin typeface="楷体"/>
                <a:ea typeface="楷体"/>
              </a:rPr>
              <a:t>2.变量S1、S2一直是初始值1吗，它们是怎么变化的？</a:t>
            </a:r>
          </a:p>
        </p:txBody>
      </p:sp>
      <p:sp>
        <p:nvSpPr>
          <p:cNvPr id="6" name="文本2"/>
          <p:cNvSpPr txBox="1"/>
          <p:nvPr/>
        </p:nvSpPr>
        <p:spPr>
          <a:xfrm>
            <a:off x="3320291" y="1143924"/>
            <a:ext cx="10701655" cy="1143635"/>
          </a:xfrm>
          <a:prstGeom prst="rect">
            <a:avLst/>
          </a:prstGeom>
          <a:noFill/>
        </p:spPr>
        <p:txBody>
          <a:bodyPr anchor="t"/>
          <a:lstStyle/>
          <a:p>
            <a:pPr marL="0" algn="ctr"/>
            <a:r>
              <a:rPr lang="zh-CN" altLang="en-US" sz="2800" b="1" i="0" dirty="0">
                <a:solidFill>
                  <a:srgbClr val="C00000">
                    <a:alpha val="100000"/>
                  </a:srgbClr>
                </a:solidFill>
                <a:latin typeface="楷体"/>
                <a:ea typeface="楷体"/>
              </a:rPr>
              <a:t/>
            </a:r>
          </a:p>
          <a:p>
            <a:pPr marL="0" algn="l">
              <a:lnSpc>
                <a:spcPts val="3300"/>
              </a:lnSpc>
            </a:pPr>
            <a:r>
              <a:rPr lang="zh-CN" altLang="en-US" sz="2800" b="0" i="0" dirty="0">
                <a:solidFill>
                  <a:srgbClr val="000000">
                    <a:alpha val="100000"/>
                  </a:srgbClr>
                </a:solidFill>
                <a:latin typeface="楷体"/>
                <a:ea typeface="楷体"/>
              </a:rPr>
              <a:t>    数列1，1，2，3，5，8，13，21，34，55，…</a:t>
            </a:r>
          </a:p>
        </p:txBody>
      </p:sp>
      <p:sp>
        <p:nvSpPr>
          <p:cNvPr id="7" name="文本3"/>
          <p:cNvSpPr txBox="1"/>
          <p:nvPr/>
        </p:nvSpPr>
        <p:spPr>
          <a:xfrm>
            <a:off x="4612089" y="1873080"/>
            <a:ext cx="1729168" cy="669671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899" b="0" i="0" dirty="0">
                <a:solidFill>
                  <a:srgbClr val="FF0000">
                    <a:alpha val="100000"/>
                  </a:srgbClr>
                </a:solidFill>
                <a:latin typeface="华文宋体"/>
                <a:ea typeface="华文宋体"/>
              </a:rPr>
              <a:t>S1+S2=S3</a:t>
            </a:r>
          </a:p>
        </p:txBody>
      </p:sp>
      <p:sp>
        <p:nvSpPr>
          <p:cNvPr id="8" name="文本4"/>
          <p:cNvSpPr txBox="1"/>
          <p:nvPr/>
        </p:nvSpPr>
        <p:spPr>
          <a:xfrm>
            <a:off x="5200473" y="2424127"/>
            <a:ext cx="1729168" cy="669671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899" b="0" i="0" dirty="0">
                <a:solidFill>
                  <a:srgbClr val="FF0000">
                    <a:alpha val="100000"/>
                  </a:srgbClr>
                </a:solidFill>
                <a:latin typeface="华文宋体"/>
                <a:ea typeface="华文宋体"/>
              </a:rPr>
              <a:t>S1+S2=S3</a:t>
            </a:r>
          </a:p>
        </p:txBody>
      </p:sp>
      <p:sp>
        <p:nvSpPr>
          <p:cNvPr id="9" name="文本5"/>
          <p:cNvSpPr txBox="1"/>
          <p:nvPr/>
        </p:nvSpPr>
        <p:spPr>
          <a:xfrm>
            <a:off x="1591828" y="4273991"/>
            <a:ext cx="1134396" cy="669671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899" b="0" i="0" dirty="0">
                <a:solidFill>
                  <a:srgbClr val="FF0000">
                    <a:alpha val="100000"/>
                  </a:srgbClr>
                </a:solidFill>
                <a:latin typeface="华文宋体"/>
                <a:ea typeface="华文宋体"/>
              </a:rPr>
              <a:t>S1=S2</a:t>
            </a:r>
          </a:p>
        </p:txBody>
      </p:sp>
      <p:sp>
        <p:nvSpPr>
          <p:cNvPr id="10" name="文本6"/>
          <p:cNvSpPr txBox="1"/>
          <p:nvPr/>
        </p:nvSpPr>
        <p:spPr>
          <a:xfrm>
            <a:off x="1631347" y="4792666"/>
            <a:ext cx="1134396" cy="669671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899" b="0" i="0" dirty="0">
                <a:solidFill>
                  <a:srgbClr val="FF0000">
                    <a:alpha val="100000"/>
                  </a:srgbClr>
                </a:solidFill>
                <a:latin typeface="华文宋体"/>
                <a:ea typeface="华文宋体"/>
              </a:rPr>
              <a:t>S2=S3</a:t>
            </a:r>
          </a:p>
        </p:txBody>
      </p:sp>
      <p:grpSp>
        <p:nvGrpSpPr>
          <p:cNvPr id="11" name="组合1"/>
          <p:cNvGrpSpPr/>
          <p:nvPr/>
        </p:nvGrpSpPr>
        <p:grpSpPr>
          <a:xfrm>
            <a:off x="52959" y="3437706"/>
            <a:ext cx="1117661" cy="554242"/>
            <a:chOff x="0" y="0"/>
            <a:chExt cx="1117661" cy="554242"/>
          </a:xfrm>
        </p:grpSpPr>
        <p:sp>
          <p:nvSpPr>
            <p:cNvPr id="12" name="形状5"/>
            <p:cNvSpPr txBox="1"/>
            <p:nvPr/>
          </p:nvSpPr>
          <p:spPr>
            <a:xfrm>
              <a:off x="130955" y="7267"/>
              <a:ext cx="986706" cy="546975"/>
            </a:xfrm>
            <a:prstGeom prst="homePlate"/>
            <a:solidFill>
              <a:srgbClr val="00B050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  <a:effectLst>
              <a:outerShdw blurRad="127000" dist="25400" dir="10800000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3" name="文本9"/>
            <p:cNvSpPr txBox="1"/>
            <p:nvPr/>
          </p:nvSpPr>
          <p:spPr>
            <a:xfrm>
              <a:off x="0" y="0"/>
              <a:ext cx="924871" cy="496634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2400"/>
                </a:lnSpc>
              </a:pPr>
              <a:r>
                <a:rPr lang="zh-CN" altLang="en-US" sz="2000" b="0" i="0" dirty="0">
                  <a:solidFill>
                    <a:srgbClr val="FFFFFF">
                      <a:alpha val="100000"/>
                    </a:srgbClr>
                  </a:solidFill>
                  <a:latin typeface="微软雅黑"/>
                  <a:ea typeface="微软雅黑"/>
                </a:rPr>
                <a:t>递推</a:t>
              </a:r>
            </a:p>
          </p:txBody>
        </p:sp>
      </p:grpSp>
      <p:sp>
        <p:nvSpPr>
          <p:cNvPr id="14" name="文本7"/>
          <p:cNvSpPr txBox="1"/>
          <p:nvPr/>
        </p:nvSpPr>
        <p:spPr>
          <a:xfrm>
            <a:off x="1484824" y="2716854"/>
            <a:ext cx="1440180" cy="392430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1199" b="0" i="0" dirty="0">
                <a:solidFill>
                  <a:srgbClr val="000000">
                    <a:alpha val="100000"/>
                  </a:srgbClr>
                </a:solidFill>
                <a:latin typeface="华文中宋"/>
                <a:ea typeface="华文中宋"/>
              </a:rPr>
              <a:t>列表项数&lt;=项数？</a:t>
            </a:r>
          </a:p>
        </p:txBody>
      </p:sp>
      <p:grpSp>
        <p:nvGrpSpPr>
          <p:cNvPr id="15" name="组合2"/>
          <p:cNvGrpSpPr/>
          <p:nvPr/>
        </p:nvGrpSpPr>
        <p:grpSpPr>
          <a:xfrm>
            <a:off x="244506" y="132312"/>
            <a:ext cx="4188937" cy="770910"/>
            <a:chOff x="0" y="0"/>
            <a:chExt cx="4188937" cy="770910"/>
          </a:xfrm>
        </p:grpSpPr>
        <p:sp>
          <p:nvSpPr>
            <p:cNvPr id="16" name="形状7"/>
            <p:cNvSpPr txBox="1"/>
            <p:nvPr/>
          </p:nvSpPr>
          <p:spPr>
            <a:xfrm rot="16200000">
              <a:off x="143976" y="393986"/>
              <a:ext cx="221083" cy="208159"/>
            </a:xfrm>
            <a:prstGeom prst="ellipse"/>
            <a:solidFill>
              <a:srgbClr val="F2F2F2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  <a:effectLst>
              <a:outerShdw blurRad="12700" dist="12700" dir="13500000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7" name="形状8"/>
            <p:cNvSpPr txBox="1"/>
            <p:nvPr/>
          </p:nvSpPr>
          <p:spPr>
            <a:xfrm rot="16200000">
              <a:off x="164074" y="412913"/>
              <a:ext cx="180886" cy="170312"/>
            </a:xfrm>
            <a:prstGeom prst="ellipse"/>
            <a:solidFill>
              <a:srgbClr val="595959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  <a:effectLst>
              <a:outerShdw blurRad="12700" dist="12700" dir="2700000" rotWithShape="0">
                <a:srgbClr val="000000">
                  <a:alpha val="49803"/>
                </a:srgbClr>
              </a:outerShdw>
            </a:effectLst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8" name="形状9"/>
            <p:cNvSpPr txBox="1"/>
            <p:nvPr/>
          </p:nvSpPr>
          <p:spPr>
            <a:xfrm rot="16200000">
              <a:off x="143976" y="127840"/>
              <a:ext cx="221083" cy="208159"/>
            </a:xfrm>
            <a:prstGeom prst="ellipse"/>
            <a:solidFill>
              <a:srgbClr val="F2F2F2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  <a:effectLst>
              <a:outerShdw blurRad="12700" dist="12700" dir="13500000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9" name="形状10"/>
            <p:cNvSpPr txBox="1"/>
            <p:nvPr/>
          </p:nvSpPr>
          <p:spPr>
            <a:xfrm rot="16200000">
              <a:off x="164074" y="146768"/>
              <a:ext cx="180886" cy="170312"/>
            </a:xfrm>
            <a:prstGeom prst="ellipse"/>
            <a:solidFill>
              <a:srgbClr val="595959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  <a:effectLst>
              <a:outerShdw blurRad="12700" dist="12700" dir="2700000" rotWithShape="0">
                <a:srgbClr val="000000">
                  <a:alpha val="49803"/>
                </a:srgbClr>
              </a:outerShdw>
            </a:effectLst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20" name="形状11"/>
            <p:cNvSpPr txBox="1"/>
            <p:nvPr/>
          </p:nvSpPr>
          <p:spPr>
            <a:xfrm rot="16200000">
              <a:off x="0" y="301885"/>
              <a:ext cx="26406" cy="469025"/>
            </a:xfrm>
            <a:prstGeom prst="roundRect"/>
            <a:solidFill>
              <a:srgbClr val="FFFFFF">
                <a:alpha val="100000"/>
              </a:srgbClr>
            </a:solidFill>
            <a:ln w="12700">
              <a:solidFill>
                <a:srgbClr val="A6A6A6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25908" dist="0" dir="0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21" name="形状12"/>
            <p:cNvSpPr txBox="1"/>
            <p:nvPr/>
          </p:nvSpPr>
          <p:spPr>
            <a:xfrm rot="16200000">
              <a:off x="0" y="235195"/>
              <a:ext cx="26406" cy="469025"/>
            </a:xfrm>
            <a:prstGeom prst="roundRect"/>
            <a:solidFill>
              <a:srgbClr val="FFFFFF">
                <a:alpha val="100000"/>
              </a:srgbClr>
            </a:solidFill>
            <a:ln w="12700">
              <a:solidFill>
                <a:srgbClr val="A6A6A6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25908" dist="0" dir="0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22" name="形状13"/>
            <p:cNvSpPr txBox="1"/>
            <p:nvPr/>
          </p:nvSpPr>
          <p:spPr>
            <a:xfrm rot="16200000">
              <a:off x="0" y="29455"/>
              <a:ext cx="26406" cy="469025"/>
            </a:xfrm>
            <a:prstGeom prst="roundRect"/>
            <a:solidFill>
              <a:srgbClr val="FFFFFF">
                <a:alpha val="100000"/>
              </a:srgbClr>
            </a:solidFill>
            <a:ln w="12700">
              <a:solidFill>
                <a:srgbClr val="A6A6A6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25908" dist="0" dir="0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23" name="形状14"/>
            <p:cNvSpPr txBox="1"/>
            <p:nvPr/>
          </p:nvSpPr>
          <p:spPr>
            <a:xfrm rot="16200000">
              <a:off x="0" y="0"/>
              <a:ext cx="26406" cy="469025"/>
            </a:xfrm>
            <a:prstGeom prst="roundRect"/>
            <a:solidFill>
              <a:srgbClr val="FFFFFF">
                <a:alpha val="100000"/>
              </a:srgbClr>
            </a:solidFill>
            <a:ln w="12700">
              <a:solidFill>
                <a:srgbClr val="A6A6A6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25908" dist="0" dir="0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24" name="形状6"/>
            <p:cNvSpPr txBox="1"/>
            <p:nvPr/>
          </p:nvSpPr>
          <p:spPr>
            <a:xfrm>
              <a:off x="9294" y="0"/>
              <a:ext cx="4179643" cy="758871"/>
            </a:xfrm>
            <a:prstGeom prst="roundRect"/>
            <a:solidFill>
              <a:srgbClr val="00B050">
                <a:alpha val="100000"/>
              </a:srgbClr>
            </a:solidFill>
            <a:ln w="19050">
              <a:solidFill>
                <a:srgbClr val="FFFFFF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38100" dir="13500000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marL="0" algn="ctr"/>
            </a:p>
          </p:txBody>
        </p:sp>
      </p:grpSp>
      <p:sp>
        <p:nvSpPr>
          <p:cNvPr id="25" name="文本8"/>
          <p:cNvSpPr txBox="1"/>
          <p:nvPr/>
        </p:nvSpPr>
        <p:spPr>
          <a:xfrm>
            <a:off x="180156" y="230316"/>
            <a:ext cx="5119868" cy="521212"/>
          </a:xfrm>
          <a:prstGeom prst="rect">
            <a:avLst/>
          </a:prstGeom>
          <a:noFill/>
        </p:spPr>
        <p:txBody>
          <a:bodyPr anchor="ctr"/>
          <a:lstStyle/>
          <a:p>
            <a:pPr marL="0" algn="l">
              <a:lnSpc>
                <a:spcPts val="2600"/>
              </a:lnSpc>
            </a:pPr>
            <a:r>
              <a:rPr lang="zh-CN" altLang="en-US" sz="2400" b="0" i="0" dirty="0">
                <a:solidFill>
                  <a:srgbClr val="FFFFFF">
                    <a:alpha val="100000"/>
                  </a:srgbClr>
                </a:solidFill>
                <a:latin typeface="迷你简汉真广标"/>
                <a:ea typeface="迷你简汉真广标"/>
              </a:rPr>
              <a:t>拓展应用：斐波那契数列探秘</a:t>
            </a:r>
          </a:p>
        </p:txBody>
      </p:sp>
      <p:sp>
        <p:nvSpPr>
          <p:cNvPr id="26" name="形状3"/>
          <p:cNvSpPr txBox="1"/>
          <p:nvPr/>
        </p:nvSpPr>
        <p:spPr>
          <a:xfrm>
            <a:off x="5504691" y="2284305"/>
            <a:ext cx="19050" cy="317126"/>
          </a:xfrm>
          <a:prstGeom prst="line"/>
          <a:solidFill>
            <a:srgbClr val="166EE1">
              <a:alpha val="100000"/>
            </a:srgbClr>
          </a:solidFill>
          <a:ln w="28575">
            <a:solidFill>
              <a:srgbClr val="006EFF">
                <a:alpha val="100000"/>
              </a:srgbClr>
            </a:solidFill>
            <a:prstDash val="solid"/>
            <a:tailEnd type="arrow" w="sm" len="sm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27" name="形状4"/>
          <p:cNvSpPr txBox="1"/>
          <p:nvPr/>
        </p:nvSpPr>
        <p:spPr>
          <a:xfrm>
            <a:off x="6096276" y="2283957"/>
            <a:ext cx="19050" cy="317126"/>
          </a:xfrm>
          <a:prstGeom prst="line"/>
          <a:solidFill>
            <a:srgbClr val="166EE1">
              <a:alpha val="100000"/>
            </a:srgbClr>
          </a:solidFill>
          <a:ln w="28575">
            <a:solidFill>
              <a:srgbClr val="006EFF">
                <a:alpha val="100000"/>
              </a:srgbClr>
            </a:solidFill>
            <a:prstDash val="solid"/>
            <a:tailEnd type="arrow" w="sm" len="sm"/>
          </a:ln>
        </p:spPr>
        <p:txBody>
          <a:bodyPr anchor="ctr"/>
          <a:lstStyle/>
          <a:p>
            <a:pPr marL="0" algn="ctr"/>
          </a:p>
        </p:txBody>
      </p: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6" fill="hold">
                      <p:stCondLst>
                        <p:cond delay="indefinite"/>
                      </p:stCondLst>
                      <p:childTnLst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8" grpId="0" animBg="1"/>
      <p:bldP spid="26" grpId="0" animBg="1"/>
      <p:bldP spid="27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thm15="http://schemas.microsoft.com/office/thememl/2012/main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TotalTime>0</ap:TotalTime>
  <ap:Words>0</ap:Words>
  <ap:Application>Microsoft Office PowerPoint</ap:Application>
  <ap:PresentationFormat>宽屏</ap:PresentationFormat>
  <ap:Paragraphs>0</ap:Paragraphs>
  <ap:Slides>1</ap:Slides>
  <ap:Notes>0</ap:Notes>
  <ap:HiddenSlides>0</ap:HiddenSlides>
  <ap:MMClips>0</ap:MMClips>
  <ap:ScaleCrop>false</ap:ScaleCrop>
  <ap:HeadingPairs>
    <vt:vector baseType="variant" size="6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ap:HeadingPairs>
  <ap:TitlesOfParts>
    <vt:vector baseType="lpstr" size="3">
      <vt:lpstr>Arial</vt:lpstr>
      <vt:lpstr>Office 主题​​</vt:lpstr>
      <vt:lpstr>PowerPoint 演示文稿</vt:lpstr>
    </vt:vector>
  </ap:TitlesOfParts>
  <ap:Company/>
  <ap:LinksUpToDate>false</ap:LinksUpToDate>
  <ap:SharedDoc>false</ap:SharedDoc>
  <ap:HyperlinksChanged>false</ap:HyperlinksChanged>
  <ap:AppVersion>16.0000</ap:AppVersion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creator>Jennie</dc:creator>
  <dc:title>棋子移动中的递推</dc:title>
  <revision>1</revision>
  <dcterms:created xsi:type="dcterms:W3CDTF">2025-12-18T08:16:55.6793708Z</dcterms:created>
  <dcterms:modified xsi:type="dcterms:W3CDTF">2025-12-18T08:16:55.6794431Z</dcterms:modified>
  <lastModifiedBy>Jennie</lastModifiedBy>
</coreProperties>
</file>

<file path=docProps/custom.xml><?xml version="1.0" encoding="utf-8"?>
<op:Properties xmlns:vt="http://schemas.openxmlformats.org/officeDocument/2006/docPropsVTypes" xmlns:op="http://schemas.openxmlformats.org/officeDocument/2006/custom-properties">
  <op:property fmtid="{D5CDD505-2E9C-101B-9397-08002B2CF9AE}" pid="2" name="ApplicationName">
    <vt:lpwstr>EasiNote5</vt:lpwstr>
  </op:property>
  <op:property fmtid="{D5CDD505-2E9C-101B-9397-08002B2CF9AE}" pid="3" name="ApplicationVersion">
    <vt:lpwstr>5.2.4.9158</vt:lpwstr>
  </op:property>
  <op:property fmtid="{D5CDD505-2E9C-101B-9397-08002B2CF9AE}" pid="4" name="EasiNoteCoursewareInfo">
    <vt:lpwstr>20fb239d-9c82-4c98-ae5b-c6e161b22b99:222</vt:lpwstr>
  </op:property>
  <op:property fmtid="{D5CDD505-2E9C-101B-9397-08002B2CF9AE}" pid="5" name="EasiNoteDocumentName">
    <vt:lpwstr>棋子移动中的递推</vt:lpwstr>
  </op:property>
  <op:property fmtid="{D5CDD505-2E9C-101B-9397-08002B2CF9AE}" pid="6" name="EasiNoteAuthor">
    <vt:lpwstr>rspzwyiujzrxirlilnhpqns8y5515411</vt:lpwstr>
  </op:property>
  <op:property fmtid="{D5CDD505-2E9C-101B-9397-08002B2CF9AE}" pid="7" name="EasiNoteUpstreamCoursewareInfo_0">
    <vt:lpwstr>20fb239d-9c82-4c98-ae5b-c6e161b22b99</vt:lpwstr>
  </op:property>
</op:Properties>
</file>