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png" ContentType="image/png"/>
  <Default Extension="mp4" ContentType="video/mp4"/>
  <Default Extension="gif" ContentType="image/gif"/>
  <Default Extension="jpg" ContentType="image/jpeg"/>
  <Default Extension="rels" ContentType="application/vnd.openxmlformats-package.relationship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1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13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14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15.xml" ContentType="application/vnd.openxmlformats-officedocument.presentationml.slideLayout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4417db89131f42ec" /><Relationship Type="http://schemas.openxmlformats.org/officeDocument/2006/relationships/extended-properties" Target="/docProps/app.xml" Id="rId2" /><Relationship Type="http://schemas.openxmlformats.org/package/2006/relationships/metadata/core-properties" Target="/docProps/core.xml" Id="R4fe79cf372554f5d" /><Relationship Type="http://schemas.openxmlformats.org/officeDocument/2006/relationships/custom-properties" Target="/docProps/custom.xml" Id="Rf8d951f7c7c84b41" /></Relationships>
</file>

<file path=ppt/presentation.xml><?xml version="1.0" encoding="utf-8"?>
<p:presentation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p14="http://schemas.microsoft.com/office/powerpoint/2010/main" xmlns:p15="http://schemas.microsoft.com/office/powerpoint/2012/main"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/ppt/presProps.xml" Id="rId1" /><Relationship Type="http://schemas.openxmlformats.org/officeDocument/2006/relationships/viewProps" Target="/ppt/viewProps.xml" Id="rId2" /><Relationship Type="http://schemas.openxmlformats.org/officeDocument/2006/relationships/theme" Target="/ppt/theme/theme1.xml" Id="rId3" /><Relationship Type="http://schemas.openxmlformats.org/officeDocument/2006/relationships/tableStyles" Target="/ppt/tableStyles.xml" Id="rId4" /><Relationship Type="http://schemas.openxmlformats.org/officeDocument/2006/relationships/slideMaster" Target="/ppt/slideMasters/slideMaster1.xml" Id="rId5" /><Relationship Type="http://schemas.openxmlformats.org/officeDocument/2006/relationships/slide" Target="/ppt/slides/slide1.xml" Id="rId6" /><Relationship Type="http://schemas.openxmlformats.org/officeDocument/2006/relationships/slide" Target="/ppt/slides/slide2.xml" Id="rId7" /><Relationship Type="http://schemas.openxmlformats.org/officeDocument/2006/relationships/slide" Target="/ppt/slides/slide3.xml" Id="rId8" /><Relationship Type="http://schemas.openxmlformats.org/officeDocument/2006/relationships/slide" Target="/ppt/slides/slide4.xml" Id="rId9" /><Relationship Type="http://schemas.openxmlformats.org/officeDocument/2006/relationships/slide" Target="/ppt/slides/slide5.xml" Id="rId10" /><Relationship Type="http://schemas.openxmlformats.org/officeDocument/2006/relationships/slide" Target="/ppt/slides/slide6.xml" Id="rId11" /><Relationship Type="http://schemas.openxmlformats.org/officeDocument/2006/relationships/slide" Target="/ppt/slides/slide7.xml" Id="rId12" /><Relationship Type="http://schemas.openxmlformats.org/officeDocument/2006/relationships/slide" Target="/ppt/slides/slide8.xml" Id="rId13" /><Relationship Type="http://schemas.openxmlformats.org/officeDocument/2006/relationships/slide" Target="/ppt/slides/slide9.xml" Id="rId14" /><Relationship Type="http://schemas.openxmlformats.org/officeDocument/2006/relationships/slide" Target="/ppt/slides/slide10.xml" Id="rId15" /><Relationship Type="http://schemas.openxmlformats.org/officeDocument/2006/relationships/slide" Target="/ppt/slides/slide11.xml" Id="rId16" /><Relationship Type="http://schemas.openxmlformats.org/officeDocument/2006/relationships/slide" Target="/ppt/slides/slide12.xml" Id="rId17" /><Relationship Type="http://schemas.openxmlformats.org/officeDocument/2006/relationships/slide" Target="/ppt/slides/slide13.xml" Id="rId18" /><Relationship Type="http://schemas.openxmlformats.org/officeDocument/2006/relationships/slide" Target="/ppt/slides/slide14.xml" Id="rId19" /><Relationship Type="http://schemas.openxmlformats.org/officeDocument/2006/relationships/slide" Target="/ppt/slides/slide15.xml" Id="rId20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0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1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6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7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8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_rels/slideLayout9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/Relationships>
</file>

<file path=ppt/slideLayouts/slideLayout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0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1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1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2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3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4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5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6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7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8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Layouts/slideLayout9.xml><?xml version="1.0" encoding="utf-8"?>
<p:sldLayout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3191420"/>
      </p:ext>
    </p:extLst>
  </p:cSld>
  <p:clrMapOvr>
    <a:masterClrMapping/>
  </p:clrMapOvr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Id2" /><Relationship Type="http://schemas.openxmlformats.org/officeDocument/2006/relationships/slideLayout" Target="/ppt/slideLayouts/slideLayout2.xml" Id="rId3" /><Relationship Type="http://schemas.openxmlformats.org/officeDocument/2006/relationships/slideLayout" Target="/ppt/slideLayouts/slideLayout3.xml" Id="rId4" /><Relationship Type="http://schemas.openxmlformats.org/officeDocument/2006/relationships/slideLayout" Target="/ppt/slideLayouts/slideLayout4.xml" Id="rId5" /><Relationship Type="http://schemas.openxmlformats.org/officeDocument/2006/relationships/slideLayout" Target="/ppt/slideLayouts/slideLayout5.xml" Id="rId6" /><Relationship Type="http://schemas.openxmlformats.org/officeDocument/2006/relationships/slideLayout" Target="/ppt/slideLayouts/slideLayout6.xml" Id="rId7" /><Relationship Type="http://schemas.openxmlformats.org/officeDocument/2006/relationships/slideLayout" Target="/ppt/slideLayouts/slideLayout7.xml" Id="rId8" /><Relationship Type="http://schemas.openxmlformats.org/officeDocument/2006/relationships/slideLayout" Target="/ppt/slideLayouts/slideLayout8.xml" Id="rId9" /><Relationship Type="http://schemas.openxmlformats.org/officeDocument/2006/relationships/slideLayout" Target="/ppt/slideLayouts/slideLayout9.xml" Id="rId10" /><Relationship Type="http://schemas.openxmlformats.org/officeDocument/2006/relationships/slideLayout" Target="/ppt/slideLayouts/slideLayout10.xml" Id="rId11" /><Relationship Type="http://schemas.openxmlformats.org/officeDocument/2006/relationships/slideLayout" Target="/ppt/slideLayouts/slideLayout11.xml" Id="rId12" /><Relationship Type="http://schemas.openxmlformats.org/officeDocument/2006/relationships/slideLayout" Target="/ppt/slideLayouts/slideLayout12.xml" Id="rId13" /><Relationship Type="http://schemas.openxmlformats.org/officeDocument/2006/relationships/slideLayout" Target="/ppt/slideLayouts/slideLayout13.xml" Id="rId14" /><Relationship Type="http://schemas.openxmlformats.org/officeDocument/2006/relationships/slideLayout" Target="/ppt/slideLayouts/slideLayout14.xml" Id="rId15" /><Relationship Type="http://schemas.openxmlformats.org/officeDocument/2006/relationships/slideLayout" Target="/ppt/slideLayouts/slideLayout15.xml" Id="rId16" /></Relationships>
</file>

<file path=ppt/slideMasters/slideMaster1.xml><?xml version="1.0" encoding="utf-8"?>
<p:sldMaster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3735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/Relationships>
</file>

<file path=ppt/slides/_rels/slide10.xml.rels>&#65279;<?xml version="1.0" encoding="utf-8"?><Relationships xmlns="http://schemas.openxmlformats.org/package/2006/relationships"><Relationship Type="http://schemas.openxmlformats.org/officeDocument/2006/relationships/slideLayout" Target="/ppt/slideLayouts/slideLayout10.xml" Id="rId1" /><Relationship Type="http://schemas.openxmlformats.org/officeDocument/2006/relationships/image" Target="/ppt/media/image18.png" Id="rId2" /><Relationship Type="http://schemas.openxmlformats.org/officeDocument/2006/relationships/image" Target="/ppt/media/image19.png" Id="rId3" /></Relationships>
</file>

<file path=ppt/slides/_rels/slide1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1.xml" Id="rId1" /><Relationship Type="http://schemas.openxmlformats.org/officeDocument/2006/relationships/image" Target="/ppt/media/image20.png" Id="rId2" /><Relationship Type="http://schemas.openxmlformats.org/officeDocument/2006/relationships/image" Target="/ppt/media/image21.png" Id="rId3" /></Relationships>
</file>

<file path=ppt/slides/_rels/slide1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2.xml" Id="rId1" /><Relationship Type="http://schemas.openxmlformats.org/officeDocument/2006/relationships/image" Target="/ppt/media/image22.png" Id="rId2" /></Relationships>
</file>

<file path=ppt/slides/_rels/slide1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3.xml" Id="rId1" /><Relationship Type="http://schemas.openxmlformats.org/officeDocument/2006/relationships/image" Target="/ppt/media/image23.png" Id="rId2" /></Relationships>
</file>

<file path=ppt/slides/_rels/slide1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4.xml" Id="rId1" /><Relationship Type="http://schemas.openxmlformats.org/officeDocument/2006/relationships/image" Target="/ppt/media/image24.png" Id="rId4" /><Relationship Type="http://schemas.openxmlformats.org/officeDocument/2006/relationships/video" Target="/media/mediadata3.mp4" Id="rId3" /><Relationship Type="http://schemas.microsoft.com/office/2007/relationships/media" Target="/media/mediadata3.mp4" Id="rId2" /><Relationship Type="http://schemas.openxmlformats.org/officeDocument/2006/relationships/image" Target="/ppt/media/image25.png" Id="rId5" /></Relationships>
</file>

<file path=ppt/slides/_rels/slide1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5.xml" Id="rId1" /><Relationship Type="http://schemas.openxmlformats.org/officeDocument/2006/relationships/image" Target="/ppt/media/image26.png" Id="rId2" /><Relationship Type="http://schemas.openxmlformats.org/officeDocument/2006/relationships/image" Target="/ppt/media/image27.png" Id="rId3" /><Relationship Type="http://schemas.openxmlformats.org/officeDocument/2006/relationships/image" Target="/ppt/media/image28.png" Id="rId4" /><Relationship Type="http://schemas.openxmlformats.org/officeDocument/2006/relationships/image" Target="/ppt/media/image29.png" Id="rId5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2.xml" Id="rId1" /><Relationship Type="http://schemas.openxmlformats.org/officeDocument/2006/relationships/image" Target="/ppt/media/image.png" Id="rId2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3.xml" Id="rId1" /><Relationship Type="http://schemas.openxmlformats.org/officeDocument/2006/relationships/image" Target="/ppt/media/image2.png" Id="rId4" /><Relationship Type="http://schemas.openxmlformats.org/officeDocument/2006/relationships/video" Target="/media/mediadata.mp4" Id="rId3" /><Relationship Type="http://schemas.microsoft.com/office/2007/relationships/media" Target="/media/mediadata.mp4" Id="rId2" /><Relationship Type="http://schemas.openxmlformats.org/officeDocument/2006/relationships/image" Target="/ppt/media/image3.png" Id="rId5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4.xml" Id="rId1" /><Relationship Type="http://schemas.openxmlformats.org/officeDocument/2006/relationships/image" Target="/ppt/media/image4.png" Id="rId2" /><Relationship Type="http://schemas.openxmlformats.org/officeDocument/2006/relationships/image" Target="/ppt/media/image5.png" Id="rId3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5.xml" Id="rId1" /><Relationship Type="http://schemas.openxmlformats.org/officeDocument/2006/relationships/image" Target="/ppt/media/image.gif" Id="rId2" /><Relationship Type="http://schemas.openxmlformats.org/officeDocument/2006/relationships/image" Target="/ppt/media/image6.png" Id="rId3" /><Relationship Type="http://schemas.openxmlformats.org/officeDocument/2006/relationships/image" Target="/ppt/media/image7.png" Id="rId4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6.xml" Id="rId1" /><Relationship Type="http://schemas.openxmlformats.org/officeDocument/2006/relationships/image" Target="/ppt/media/image.jpg" Id="rId2" /><Relationship Type="http://schemas.openxmlformats.org/officeDocument/2006/relationships/image" Target="/ppt/media/image8.png" Id="rId3" /><Relationship Type="http://schemas.openxmlformats.org/officeDocument/2006/relationships/image" Target="/ppt/media/image2.jpg" Id="rId4" /><Relationship Type="http://schemas.openxmlformats.org/officeDocument/2006/relationships/image" Target="/ppt/media/image9.png" Id="rId5" /><Relationship Type="http://schemas.openxmlformats.org/officeDocument/2006/relationships/image" Target="/ppt/media/image10.png" Id="rId6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7.xml" Id="rId1" /><Relationship Type="http://schemas.openxmlformats.org/officeDocument/2006/relationships/image" Target="/ppt/media/image11.png" Id="rId4" /><Relationship Type="http://schemas.openxmlformats.org/officeDocument/2006/relationships/video" Target="/media/mediadata2.mp4" Id="rId3" /><Relationship Type="http://schemas.microsoft.com/office/2007/relationships/media" Target="/media/mediadata2.mp4" Id="rId2" /><Relationship Type="http://schemas.openxmlformats.org/officeDocument/2006/relationships/image" Target="/ppt/media/image12.png" Id="rId5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8.xml" Id="rId1" /><Relationship Type="http://schemas.openxmlformats.org/officeDocument/2006/relationships/image" Target="/ppt/media/image3.jpg" Id="rId2" /><Relationship Type="http://schemas.openxmlformats.org/officeDocument/2006/relationships/image" Target="/ppt/media/image4.jpg" Id="rId3" /><Relationship Type="http://schemas.openxmlformats.org/officeDocument/2006/relationships/image" Target="/ppt/media/image13.png" Id="rId4" /><Relationship Type="http://schemas.openxmlformats.org/officeDocument/2006/relationships/image" Target="/ppt/media/image14.png" Id="rId5" /><Relationship Type="http://schemas.openxmlformats.org/officeDocument/2006/relationships/image" Target="/ppt/media/image15.png" Id="rId6" /></Relationships>
</file>

<file path=ppt/slides/_rels/slide9.xml.rels>&#65279;<?xml version="1.0" encoding="utf-8"?><Relationships xmlns="http://schemas.openxmlformats.org/package/2006/relationships"><Relationship Type="http://schemas.openxmlformats.org/officeDocument/2006/relationships/slideLayout" Target="/ppt/slideLayouts/slideLayout9.xml" Id="rId1" /><Relationship Type="http://schemas.openxmlformats.org/officeDocument/2006/relationships/image" Target="/ppt/media/image5.jpg" Id="rId2" /><Relationship Type="http://schemas.openxmlformats.org/officeDocument/2006/relationships/image" Target="/ppt/media/image16.png" Id="rId3" /><Relationship Type="http://schemas.openxmlformats.org/officeDocument/2006/relationships/image" Target="/ppt/media/image17.png" Id="rId4" /></Relationships>
</file>

<file path=ppt/slides/slide1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>
            <a:alpha val="100000"/>
          </a:srgb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0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6822081" y="1133523"/>
            <a:ext cx="3238500" cy="74580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299" b="1" i="0" dirty="0">
                <a:solidFill>
                  <a:srgbClr val="3B00FF">
                    <a:alpha val="100000"/>
                  </a:srgbClr>
                </a:solidFill>
                <a:latin typeface="华文中宋"/>
                <a:ea typeface="华文中宋"/>
              </a:rPr>
              <a:t>破译电码找方法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6303159" y="2249205"/>
            <a:ext cx="4124325" cy="3289811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这是</a:t>
            </a:r>
            <a:r>
              <a:rPr lang="zh-CN" altLang="en-US" sz="26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电报通信</a:t>
            </a:r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使用的“</a:t>
            </a:r>
            <a:r>
              <a:rPr lang="zh-CN" altLang="en-US" sz="26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莫尔斯电码</a:t>
            </a:r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”，通过“·”和“-”的不同组合表示不同的字母、数字和标点符号</a:t>
            </a:r>
          </a:p>
        </p:txBody>
      </p:sp>
      <p:grpSp>
        <p:nvGrpSpPr>
          <p:cNvPr id="4" name="组合1"/>
          <p:cNvGrpSpPr/>
          <p:nvPr/>
        </p:nvGrpSpPr>
        <p:grpSpPr>
          <a:xfrm>
            <a:off x="878338" y="1623155"/>
            <a:ext cx="4345584" cy="4538208"/>
            <a:chOff x="0" y="0"/>
            <a:chExt cx="4345584" cy="4538208"/>
          </a:xfrm>
        </p:grpSpPr>
        <p:pic>
          <p:nvPicPr>
            <p:cNvPr id="5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45584" cy="4538208"/>
            </a:xfrm>
            <a:prstGeom prst="rect">
              <a:avLst/>
            </a:prstGeom>
            <a:ln w="9525">
              <a:solidFill>
                <a:srgbClr val="D9D9D9">
                  <a:alpha val="100000"/>
                </a:srgbClr>
              </a:solidFill>
              <a:prstDash val="solid"/>
            </a:ln>
          </p:spPr>
        </p:pic>
        <p:sp>
          <p:nvSpPr>
            <p:cNvPr id="6" name="形状2"/>
            <p:cNvSpPr txBox="1"/>
            <p:nvPr/>
          </p:nvSpPr>
          <p:spPr>
            <a:xfrm>
              <a:off x="1977081" y="758828"/>
              <a:ext cx="2321501" cy="675580"/>
            </a:xfrm>
            <a:custGeom>
              <a:avLst/>
              <a:gdLst>
                <a:gd name="connsiteX0" fmla="*/ 112597 w 2321501"/>
                <a:gd name="connsiteY0" fmla="*/ 0 h 675580"/>
                <a:gd name="connsiteX1" fmla="*/ 2208904 w 2321501"/>
                <a:gd name="connsiteY1" fmla="*/ 0 h 675580"/>
                <a:gd name="connsiteX2" fmla="*/ 2271090 w 2321501"/>
                <a:gd name="connsiteY2" fmla="*/ 0 h 675580"/>
                <a:gd name="connsiteX3" fmla="*/ 2321501 w 2321501"/>
                <a:gd name="connsiteY3" fmla="*/ 562983 h 675580"/>
                <a:gd name="connsiteX4" fmla="*/ 2321501 w 2321501"/>
                <a:gd name="connsiteY4" fmla="*/ 592846 h 675580"/>
                <a:gd name="connsiteX5" fmla="*/ 2267406 w 2321501"/>
                <a:gd name="connsiteY5" fmla="*/ 663717 h 675580"/>
                <a:gd name="connsiteX6" fmla="*/ 1025919 w 2321501"/>
                <a:gd name="connsiteY6" fmla="*/ 675580 h 675580"/>
                <a:gd name="connsiteX7" fmla="*/ 773834 w 2321501"/>
                <a:gd name="connsiteY7" fmla="*/ 810696 h 675580"/>
                <a:gd name="connsiteX8" fmla="*/ 814548 w 2321501"/>
                <a:gd name="connsiteY8" fmla="*/ 675580 h 675580"/>
                <a:gd name="connsiteX9" fmla="*/ 112597 w 2321501"/>
                <a:gd name="connsiteY9" fmla="*/ 675580 h 675580"/>
                <a:gd name="connsiteX10" fmla="*/ 82734 w 2321501"/>
                <a:gd name="connsiteY10" fmla="*/ 675580 h 675580"/>
                <a:gd name="connsiteX11" fmla="*/ 11863 w 2321501"/>
                <a:gd name="connsiteY11" fmla="*/ 621485 h 675580"/>
                <a:gd name="connsiteX12" fmla="*/ 0 w 2321501"/>
                <a:gd name="connsiteY12" fmla="*/ 112597 h 675580"/>
                <a:gd name="connsiteX13" fmla="*/ 0 w 2321501"/>
                <a:gd name="connsiteY13" fmla="*/ 50411 h 67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1501" h="810696">
                  <a:moveTo>
                    <a:pt x="112597" y="0"/>
                  </a:moveTo>
                  <a:lnTo>
                    <a:pt x="2208904" y="0"/>
                  </a:lnTo>
                  <a:cubicBezTo>
                    <a:pt x="2271090" y="0"/>
                    <a:pt x="2321501" y="50411"/>
                    <a:pt x="2321501" y="112597"/>
                  </a:cubicBezTo>
                  <a:lnTo>
                    <a:pt x="2321501" y="562983"/>
                  </a:lnTo>
                  <a:cubicBezTo>
                    <a:pt x="2321501" y="592846"/>
                    <a:pt x="2309638" y="621485"/>
                    <a:pt x="2288522" y="642601"/>
                  </a:cubicBezTo>
                  <a:cubicBezTo>
                    <a:pt x="2267406" y="663717"/>
                    <a:pt x="2238767" y="675580"/>
                    <a:pt x="2208904" y="675580"/>
                  </a:cubicBezTo>
                  <a:lnTo>
                    <a:pt x="1025919" y="675580"/>
                  </a:lnTo>
                  <a:lnTo>
                    <a:pt x="773834" y="810696"/>
                  </a:lnTo>
                  <a:lnTo>
                    <a:pt x="814548" y="675580"/>
                  </a:lnTo>
                  <a:lnTo>
                    <a:pt x="112597" y="675580"/>
                  </a:lnTo>
                  <a:cubicBezTo>
                    <a:pt x="82734" y="675580"/>
                    <a:pt x="54095" y="663717"/>
                    <a:pt x="32979" y="642601"/>
                  </a:cubicBezTo>
                  <a:cubicBezTo>
                    <a:pt x="11863" y="621485"/>
                    <a:pt x="0" y="592846"/>
                    <a:pt x="0" y="562983"/>
                  </a:cubicBezTo>
                  <a:lnTo>
                    <a:pt x="0" y="112597"/>
                  </a:lnTo>
                  <a:cubicBezTo>
                    <a:pt x="0" y="50411"/>
                    <a:pt x="50411" y="0"/>
                    <a:pt x="112597" y="0"/>
                  </a:cubicBezTo>
                  <a:close/>
                </a:path>
              </a:pathLst>
            </a:custGeom>
            <a:solidFill>
              <a:srgbClr val="8BC5EA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r>
                <a:rPr lang="zh-CN" altLang="en-US" sz="1499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我用的</a:t>
              </a:r>
              <a:r>
                <a:rPr lang="zh-CN" altLang="en-US" sz="1899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·····/ --·/ </a:t>
              </a:r>
              <a:r>
                <a:rPr lang="zh-CN" altLang="en-US" sz="1499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一点都不卡</a:t>
              </a:r>
            </a:p>
          </p:txBody>
        </p:sp>
      </p:grpSp>
      <p:sp>
        <p:nvSpPr>
          <p:cNvPr id="7" name="形状1"/>
          <p:cNvSpPr txBox="1"/>
          <p:nvPr/>
        </p:nvSpPr>
        <p:spPr>
          <a:xfrm>
            <a:off x="3469834" y="2405253"/>
            <a:ext cx="1132665" cy="394611"/>
          </a:xfrm>
          <a:prstGeom prst="rect"/>
          <a:solidFill>
            <a:srgbClr val="FFFFFF">
              <a:alpha val="0"/>
            </a:srgbClr>
          </a:solidFill>
          <a:ln w="47625">
            <a:solidFill>
              <a:srgbClr val="FF0000">
                <a:alpha val="100000"/>
              </a:srgbClr>
            </a:solidFill>
            <a:prstDash val="solid"/>
          </a:ln>
        </p:spPr>
        <p:txBody>
          <a:bodyPr anchor="ctr"/>
          <a:lstStyle/>
          <a:p>
            <a:pPr marL="0" algn="ctr"/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1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2" grpId="0" animBg="1"/>
    </p:bldLst>
  </p:timing>
</p:sld>
</file>

<file path=ppt/slides/slide11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587975" y="1015317"/>
            <a:ext cx="5495925" cy="7289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1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活动三：破译电码我在行</a:t>
            </a:r>
          </a:p>
        </p:txBody>
      </p:sp>
      <p:grpSp>
        <p:nvGrpSpPr>
          <p:cNvPr id="3" name="组合1"/>
          <p:cNvGrpSpPr/>
          <p:nvPr/>
        </p:nvGrpSpPr>
        <p:grpSpPr>
          <a:xfrm>
            <a:off x="769182" y="1493358"/>
            <a:ext cx="4345584" cy="4538208"/>
            <a:chOff x="0" y="0"/>
            <a:chExt cx="4345584" cy="4538208"/>
          </a:xfrm>
        </p:grpSpPr>
        <p:pic>
          <p:nvPicPr>
            <p:cNvPr id="4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4345584" cy="4538208"/>
            </a:xfrm>
            <a:prstGeom prst="rect">
              <a:avLst/>
            </a:prstGeom>
            <a:ln w="9525">
              <a:solidFill>
                <a:srgbClr val="D9D9D9">
                  <a:alpha val="100000"/>
                </a:srgbClr>
              </a:solidFill>
              <a:prstDash val="solid"/>
            </a:ln>
          </p:spPr>
        </p:pic>
        <p:sp>
          <p:nvSpPr>
            <p:cNvPr id="5" name="形状1"/>
            <p:cNvSpPr txBox="1"/>
            <p:nvPr/>
          </p:nvSpPr>
          <p:spPr>
            <a:xfrm>
              <a:off x="1977080" y="758828"/>
              <a:ext cx="2321501" cy="675580"/>
            </a:xfrm>
            <a:custGeom>
              <a:avLst/>
              <a:gdLst>
                <a:gd name="connsiteX0" fmla="*/ 112597 w 2321501"/>
                <a:gd name="connsiteY0" fmla="*/ 0 h 675580"/>
                <a:gd name="connsiteX1" fmla="*/ 2208904 w 2321501"/>
                <a:gd name="connsiteY1" fmla="*/ 0 h 675580"/>
                <a:gd name="connsiteX2" fmla="*/ 2271090 w 2321501"/>
                <a:gd name="connsiteY2" fmla="*/ 0 h 675580"/>
                <a:gd name="connsiteX3" fmla="*/ 2321501 w 2321501"/>
                <a:gd name="connsiteY3" fmla="*/ 562983 h 675580"/>
                <a:gd name="connsiteX4" fmla="*/ 2321501 w 2321501"/>
                <a:gd name="connsiteY4" fmla="*/ 592846 h 675580"/>
                <a:gd name="connsiteX5" fmla="*/ 2267406 w 2321501"/>
                <a:gd name="connsiteY5" fmla="*/ 663717 h 675580"/>
                <a:gd name="connsiteX6" fmla="*/ 1025919 w 2321501"/>
                <a:gd name="connsiteY6" fmla="*/ 675580 h 675580"/>
                <a:gd name="connsiteX7" fmla="*/ 773834 w 2321501"/>
                <a:gd name="connsiteY7" fmla="*/ 810696 h 675580"/>
                <a:gd name="connsiteX8" fmla="*/ 814548 w 2321501"/>
                <a:gd name="connsiteY8" fmla="*/ 675580 h 675580"/>
                <a:gd name="connsiteX9" fmla="*/ 112597 w 2321501"/>
                <a:gd name="connsiteY9" fmla="*/ 675580 h 675580"/>
                <a:gd name="connsiteX10" fmla="*/ 82734 w 2321501"/>
                <a:gd name="connsiteY10" fmla="*/ 675580 h 675580"/>
                <a:gd name="connsiteX11" fmla="*/ 11863 w 2321501"/>
                <a:gd name="connsiteY11" fmla="*/ 621485 h 675580"/>
                <a:gd name="connsiteX12" fmla="*/ 0 w 2321501"/>
                <a:gd name="connsiteY12" fmla="*/ 112597 h 675580"/>
                <a:gd name="connsiteX13" fmla="*/ 0 w 2321501"/>
                <a:gd name="connsiteY13" fmla="*/ 50411 h 675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321501" h="810696">
                  <a:moveTo>
                    <a:pt x="112597" y="0"/>
                  </a:moveTo>
                  <a:lnTo>
                    <a:pt x="2208904" y="0"/>
                  </a:lnTo>
                  <a:cubicBezTo>
                    <a:pt x="2271090" y="0"/>
                    <a:pt x="2321501" y="50411"/>
                    <a:pt x="2321501" y="112597"/>
                  </a:cubicBezTo>
                  <a:lnTo>
                    <a:pt x="2321501" y="562983"/>
                  </a:lnTo>
                  <a:cubicBezTo>
                    <a:pt x="2321501" y="592846"/>
                    <a:pt x="2309638" y="621485"/>
                    <a:pt x="2288522" y="642601"/>
                  </a:cubicBezTo>
                  <a:cubicBezTo>
                    <a:pt x="2267406" y="663717"/>
                    <a:pt x="2238767" y="675580"/>
                    <a:pt x="2208904" y="675580"/>
                  </a:cubicBezTo>
                  <a:lnTo>
                    <a:pt x="1025919" y="675580"/>
                  </a:lnTo>
                  <a:lnTo>
                    <a:pt x="773834" y="810696"/>
                  </a:lnTo>
                  <a:lnTo>
                    <a:pt x="814548" y="675580"/>
                  </a:lnTo>
                  <a:lnTo>
                    <a:pt x="112597" y="675580"/>
                  </a:lnTo>
                  <a:cubicBezTo>
                    <a:pt x="82734" y="675580"/>
                    <a:pt x="54095" y="663717"/>
                    <a:pt x="32979" y="642601"/>
                  </a:cubicBezTo>
                  <a:cubicBezTo>
                    <a:pt x="11863" y="621485"/>
                    <a:pt x="0" y="592846"/>
                    <a:pt x="0" y="562983"/>
                  </a:cubicBezTo>
                  <a:lnTo>
                    <a:pt x="0" y="112597"/>
                  </a:lnTo>
                  <a:cubicBezTo>
                    <a:pt x="0" y="50411"/>
                    <a:pt x="50411" y="0"/>
                    <a:pt x="112597" y="0"/>
                  </a:cubicBezTo>
                  <a:close/>
                </a:path>
              </a:pathLst>
            </a:custGeom>
            <a:solidFill>
              <a:srgbClr val="8BC5EA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r>
                <a:rPr lang="zh-CN" altLang="en-US" sz="1499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我用的</a:t>
              </a:r>
              <a:r>
                <a:rPr lang="zh-CN" altLang="en-US" sz="1899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·····/ --·/ </a:t>
              </a:r>
              <a:r>
                <a:rPr lang="zh-CN" altLang="en-US" sz="1499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一点都不卡</a:t>
              </a:r>
            </a:p>
          </p:txBody>
        </p:sp>
      </p:grpSp>
      <p:sp>
        <p:nvSpPr>
          <p:cNvPr id="6" name="文本2"/>
          <p:cNvSpPr txBox="1"/>
          <p:nvPr/>
        </p:nvSpPr>
        <p:spPr>
          <a:xfrm>
            <a:off x="3398739" y="1953016"/>
            <a:ext cx="409956" cy="64484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 dirty="0">
                <a:solidFill>
                  <a:srgbClr val="3B00FF">
                    <a:alpha val="100000"/>
                  </a:srgbClr>
                </a:solidFill>
                <a:latin typeface="华文中宋"/>
                <a:ea typeface="华文中宋"/>
              </a:rPr>
              <a:t>5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3862464" y="1952701"/>
            <a:ext cx="471678" cy="64484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 dirty="0">
                <a:solidFill>
                  <a:srgbClr val="3B00FF">
                    <a:alpha val="100000"/>
                  </a:srgbClr>
                </a:solidFill>
                <a:latin typeface="华文中宋"/>
                <a:ea typeface="华文中宋"/>
              </a:rPr>
              <a:t>G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5415324" y="2532564"/>
            <a:ext cx="5943600" cy="20078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1.看一看。观看视频，了解</a:t>
            </a:r>
            <a:r>
              <a:rPr lang="zh-CN" altLang="en-US" sz="26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电报</a:t>
            </a:r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通信和</a:t>
            </a:r>
            <a:r>
              <a:rPr lang="zh-CN" altLang="en-US" sz="26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莫尔斯电码</a:t>
            </a:r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/>
            </a:r>
          </a:p>
          <a:p>
            <a:pPr marL="0" algn="l"/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2.译一译。对照莫尔斯电码表，完整</a:t>
            </a:r>
            <a:r>
              <a:rPr lang="zh-CN" altLang="en-US" sz="26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翻译小文</a:t>
            </a:r>
            <a:r>
              <a:rPr lang="zh-CN" altLang="en-US" sz="26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的话。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499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499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2218592" y="2148249"/>
            <a:ext cx="8329803" cy="108235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你知道 </a:t>
            </a:r>
            <a:r>
              <a:rPr lang="zh-CN" altLang="en-US" sz="52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5G </a:t>
            </a:r>
            <a:r>
              <a:rPr lang="zh-CN" altLang="en-US" sz="39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吗？说说你对它的了解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12130" y="922906"/>
            <a:ext cx="10225278" cy="86360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9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你知道 </a:t>
            </a:r>
            <a:r>
              <a:rPr lang="zh-CN" altLang="en-US" sz="39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5G</a:t>
            </a:r>
            <a:r>
              <a:rPr lang="zh-CN" altLang="en-US" sz="39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 吗？说说你对它的了解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812521" y="2446782"/>
            <a:ext cx="3335655" cy="271462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000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5G 是</a:t>
            </a:r>
            <a:r>
              <a:rPr lang="zh-CN" altLang="en-US" sz="3000" b="1" i="0" dirty="0">
                <a:solidFill>
                  <a:srgbClr val="3B00FF">
                    <a:alpha val="100000"/>
                  </a:srgbClr>
                </a:solidFill>
                <a:latin typeface="华文中宋"/>
                <a:ea typeface="华文中宋"/>
              </a:rPr>
              <a:t>第五代移动通信技术</a:t>
            </a:r>
            <a:r>
              <a:rPr lang="zh-CN" altLang="en-US" sz="3000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的简称。具有</a:t>
            </a:r>
            <a:r>
              <a:rPr lang="zh-CN" altLang="en-US" sz="3000" b="1" i="0" dirty="0">
                <a:solidFill>
                  <a:srgbClr val="AA00FF">
                    <a:alpha val="100000"/>
                  </a:srgbClr>
                </a:solidFill>
                <a:latin typeface="华文中宋"/>
                <a:ea typeface="华文中宋"/>
              </a:rPr>
              <a:t>低延迟、高速率、大容量</a:t>
            </a:r>
            <a:r>
              <a:rPr lang="zh-CN" altLang="en-US" sz="3000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等特点。</a:t>
            </a:r>
          </a:p>
        </p:txBody>
      </p:sp>
      <p:graphicFrame>
        <p:nvGraphicFramePr>
          <p:cNvPr id="4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4402988" y="1925069"/>
          <a:ext cx="7187752" cy="35561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5970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2363706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922406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965670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590551">
                <a:tc rowSpan="1" gridSpan="1">
                  <a:txBody>
                    <a:bodyPr anchor="t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代际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名称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核心能力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ctr"/>
                      <a:r>
                        <a:rPr lang="zh-CN" altLang="en-US" sz="2100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主要应用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340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1G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第一代移动通信技术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语音通话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大哥大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340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2G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第二代移动通信技术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语音+文字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手机短信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340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3G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第三代移动通信技术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移动上网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上网浏览图片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53340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4G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第四代移动通信技术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高清视频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直播、在线视频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83204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5G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第五代移动通信技术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高速率、低时延、大容量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1800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万物互联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049" y="26705"/>
            <a:ext cx="11258550" cy="633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1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61" y="1903800"/>
            <a:ext cx="2878598" cy="1504950"/>
          </a:xfrm>
          <a:prstGeom prst="rect">
            <a:avLst/>
          </a:prstGeom>
        </p:spPr>
      </p:pic>
      <p:pic>
        <p:nvPicPr>
          <p:cNvPr id="3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7242" y="1903752"/>
            <a:ext cx="2324100" cy="1373038"/>
          </a:xfrm>
          <a:prstGeom prst="rect">
            <a:avLst/>
          </a:prstGeom>
        </p:spPr>
      </p:pic>
      <p:pic>
        <p:nvPicPr>
          <p:cNvPr id="4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8577" y="1993944"/>
            <a:ext cx="1944824" cy="1323975"/>
          </a:xfrm>
          <a:prstGeom prst="rect">
            <a:avLst/>
          </a:prstGeom>
        </p:spPr>
      </p:pic>
      <p:sp>
        <p:nvSpPr>
          <p:cNvPr id="5" name="文本1"/>
          <p:cNvSpPr txBox="1"/>
          <p:nvPr/>
        </p:nvSpPr>
        <p:spPr>
          <a:xfrm>
            <a:off x="1350483" y="1058008"/>
            <a:ext cx="1226820" cy="4597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5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烽火台通信</a:t>
            </a:r>
          </a:p>
        </p:txBody>
      </p:sp>
      <p:sp>
        <p:nvSpPr>
          <p:cNvPr id="6" name="文本2"/>
          <p:cNvSpPr txBox="1"/>
          <p:nvPr/>
        </p:nvSpPr>
        <p:spPr>
          <a:xfrm>
            <a:off x="4352849" y="1058189"/>
            <a:ext cx="1019556" cy="4597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5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电报通信</a:t>
            </a:r>
          </a:p>
        </p:txBody>
      </p:sp>
      <p:sp>
        <p:nvSpPr>
          <p:cNvPr id="7" name="文本3"/>
          <p:cNvSpPr txBox="1"/>
          <p:nvPr/>
        </p:nvSpPr>
        <p:spPr>
          <a:xfrm>
            <a:off x="9040654" y="1058008"/>
            <a:ext cx="1019556" cy="4597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5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移动通信</a:t>
            </a:r>
          </a:p>
        </p:txBody>
      </p:sp>
      <p:sp>
        <p:nvSpPr>
          <p:cNvPr id="8" name="文本4"/>
          <p:cNvSpPr txBox="1"/>
          <p:nvPr/>
        </p:nvSpPr>
        <p:spPr>
          <a:xfrm>
            <a:off x="1264015" y="4698130"/>
            <a:ext cx="5113020" cy="52705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19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议一议：你对</a:t>
            </a:r>
            <a:r>
              <a:rPr lang="zh-CN" altLang="en-US" sz="1999" b="1" i="0" dirty="0">
                <a:solidFill>
                  <a:srgbClr val="FF0000">
                    <a:alpha val="100000"/>
                  </a:srgbClr>
                </a:solidFill>
                <a:latin typeface="华文中宋"/>
                <a:ea typeface="华文中宋"/>
              </a:rPr>
              <a:t>未来的通信方式</a:t>
            </a:r>
            <a:r>
              <a:rPr lang="zh-CN" altLang="en-US" sz="19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有什么期待？</a:t>
            </a:r>
          </a:p>
        </p:txBody>
      </p:sp>
      <p:graphicFrame>
        <p:nvGraphicFramePr>
          <p:cNvPr id="9" name="表格1">
            <a:extLst>
              <a:ext uri="{FF2B5EF4-FFF2-40B4-BE49-F238E27FC236}">
                <a16:creationId xmlns:a16="http://schemas.microsoft.com/office/drawing/2014/main" id="{62B2FBE6-5C8C-E811-489E-1440CA960B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5567701"/>
              </p:ext>
            </p:extLst>
          </p:nvPr>
        </p:nvGraphicFramePr>
        <p:xfrm>
          <a:off x="6368348" y="1579750"/>
          <a:ext cx="3268075" cy="2360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0873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326969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  <a:gridCol w="1370233">
                  <a:extLst>
                    <a:ext uri="{9D8B030D-6E8A-4147-A177-3AD203B41FA5}">
                      <a16:colId xmlns:a16="http://schemas.microsoft.com/office/drawing/2014/main" val="2854172943"/>
                    </a:ext>
                  </a:extLst>
                </a:gridCol>
              </a:tblGrid>
              <a:tr h="412972">
                <a:tc rowSpan="1" gridSpan="1">
                  <a:txBody>
                    <a:bodyPr anchor="t"/>
                    <a:lstStyle/>
                    <a:p>
                      <a:pPr marL="0" algn="ctr"/>
                      <a:r>
                        <a:rPr lang="zh-CN" altLang="en-US" sz="1099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代际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ctr"/>
                      <a:r>
                        <a:rPr lang="zh-CN" altLang="en-US" sz="1099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核心能力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ctr"/>
                      <a:r>
                        <a:rPr lang="zh-CN" altLang="en-US" sz="1099" b="1" i="0" dirty="0">
                          <a:solidFill>
                            <a:srgbClr val="464646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主要应用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E6E6E6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36268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1G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语音通话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大哥大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36268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2G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语音+文字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手机短信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36268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3G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移动上网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上网浏览图片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36268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4G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高清视频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直播、在线视频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  <a:tr h="496760"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5G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高速率、低时延、大容量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  <a:tc rowSpan="1" gridSpan="1">
                  <a:txBody>
                    <a:bodyPr anchor="t"/>
                    <a:lstStyle/>
                    <a:p>
                      <a:pPr marL="0" algn="l"/>
                      <a:r>
                        <a:rPr lang="zh-CN" altLang="en-US" sz="799" b="0" i="0" dirty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微软雅黑"/>
                          <a:ea typeface="微软雅黑"/>
                        </a:rPr>
                        <a:t>万物互联</a:t>
                      </a:r>
                    </a:p>
                  </a:txBody>
                  <a:tcPr anchor="t">
                    <a:lnL w="9525" cap="flat">
                      <a:solidFill>
                        <a:srgbClr val="ADADAD">
                          <a:alpha val="100000"/>
                        </a:srgbClr>
                      </a:solidFill>
                    </a:lnL>
                    <a:lnR w="9525" cap="flat">
                      <a:solidFill>
                        <a:srgbClr val="ADADAD">
                          <a:alpha val="100000"/>
                        </a:srgbClr>
                      </a:solidFill>
                    </a:lnR>
                    <a:lnT w="9525" cap="flat">
                      <a:solidFill>
                        <a:srgbClr val="ADADAD">
                          <a:alpha val="100000"/>
                        </a:srgbClr>
                      </a:solidFill>
                    </a:lnT>
                    <a:lnB w="9525" cap="flat">
                      <a:solidFill>
                        <a:srgbClr val="ADADAD">
                          <a:alpha val="100000"/>
                        </a:srgbClr>
                      </a:solidFill>
                    </a:lnB>
                    <a:solidFill>
                      <a:srgbClr val="FFFFFF">
                        <a:alpha val="100000"/>
                      </a:srgbClr>
                    </a:solidFill>
                  </a:tcPr>
                  <a:extLst>
                    <a:ext uri="{0D108BD9-81ED-4DB2-BD59-A6C34878D82A}">
                      <a16:rowId xmlns:a16="http://schemas.microsoft.com/office/drawing/2014/main" val="2661222183"/>
                    </a:ext>
                  </a:extLst>
                </a:tc>
              </a:tr>
            </a:tbl>
          </a:graphicData>
        </a:graphic>
      </p:graphicFrame>
      <p:sp>
        <p:nvSpPr>
          <p:cNvPr id="10" name="文本5"/>
          <p:cNvSpPr txBox="1"/>
          <p:nvPr/>
        </p:nvSpPr>
        <p:spPr>
          <a:xfrm>
            <a:off x="6156865" y="5458101"/>
            <a:ext cx="5586270" cy="6616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AA00FF">
                    <a:alpha val="100000"/>
                  </a:srgbClr>
                </a:solidFill>
                <a:latin typeface="华文中宋"/>
                <a:ea typeface="华文中宋"/>
              </a:rPr>
              <a:t>超高速、远距离、大容量</a:t>
            </a:r>
          </a:p>
        </p:txBody>
      </p:sp>
      <p:sp>
        <p:nvSpPr>
          <p:cNvPr id="11" name="文本6"/>
          <p:cNvSpPr txBox="1"/>
          <p:nvPr/>
        </p:nvSpPr>
        <p:spPr>
          <a:xfrm>
            <a:off x="1264091" y="3794455"/>
            <a:ext cx="3895344" cy="62801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5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活动四：未来通信我期待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8" grpId="0" animBg="1"/>
      <p:bldP spid="10" grpId="0" animBg="1"/>
    </p:bldLst>
  </p:timing>
</p:sld>
</file>

<file path=ppt/slides/slide2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形状1"/>
          <p:cNvSpPr txBox="1"/>
          <p:nvPr/>
        </p:nvSpPr>
        <p:spPr>
          <a:xfrm>
            <a:off x="4471911" y="3509401"/>
            <a:ext cx="3002347" cy="960472"/>
          </a:xfrm>
          <a:custGeom>
            <a:avLst/>
            <a:gdLst>
              <a:gd name="connsiteX0" fmla="*/ 160079 w 3002347"/>
              <a:gd name="connsiteY0" fmla="*/ 0 h 960472"/>
              <a:gd name="connsiteX1" fmla="*/ 2842268 w 3002347"/>
              <a:gd name="connsiteY1" fmla="*/ 0 h 960472"/>
              <a:gd name="connsiteX2" fmla="*/ 2930677 w 3002347"/>
              <a:gd name="connsiteY2" fmla="*/ 0 h 960472"/>
              <a:gd name="connsiteX3" fmla="*/ 3002347 w 3002347"/>
              <a:gd name="connsiteY3" fmla="*/ 800394 h 960472"/>
              <a:gd name="connsiteX4" fmla="*/ 3002346 w 3002347"/>
              <a:gd name="connsiteY4" fmla="*/ 888803 h 960472"/>
              <a:gd name="connsiteX5" fmla="*/ 160079 w 3002347"/>
              <a:gd name="connsiteY5" fmla="*/ 960472 h 960472"/>
              <a:gd name="connsiteX6" fmla="*/ 71670 w 3002347"/>
              <a:gd name="connsiteY6" fmla="*/ 960472 h 960472"/>
              <a:gd name="connsiteX7" fmla="*/ 0 w 3002347"/>
              <a:gd name="connsiteY7" fmla="*/ 160079 h 960472"/>
              <a:gd name="connsiteX8" fmla="*/ 0 w 3002347"/>
              <a:gd name="connsiteY8" fmla="*/ 71670 h 960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02347" h="960472">
                <a:moveTo>
                  <a:pt x="160079" y="0"/>
                </a:moveTo>
                <a:lnTo>
                  <a:pt x="2842268" y="0"/>
                </a:lnTo>
                <a:cubicBezTo>
                  <a:pt x="2930677" y="0"/>
                  <a:pt x="3002346" y="71670"/>
                  <a:pt x="3002347" y="160079"/>
                </a:cubicBezTo>
                <a:lnTo>
                  <a:pt x="3002347" y="800394"/>
                </a:lnTo>
                <a:cubicBezTo>
                  <a:pt x="3002346" y="888803"/>
                  <a:pt x="2930677" y="960472"/>
                  <a:pt x="2842268" y="960472"/>
                </a:cubicBezTo>
                <a:lnTo>
                  <a:pt x="160079" y="960472"/>
                </a:lnTo>
                <a:cubicBezTo>
                  <a:pt x="71670" y="960472"/>
                  <a:pt x="0" y="888803"/>
                  <a:pt x="0" y="800394"/>
                </a:cubicBezTo>
                <a:lnTo>
                  <a:pt x="0" y="160079"/>
                </a:lnTo>
                <a:cubicBezTo>
                  <a:pt x="0" y="71670"/>
                  <a:pt x="71670" y="0"/>
                  <a:pt x="160079" y="0"/>
                </a:cubicBezTo>
                <a:close/>
              </a:path>
            </a:pathLst>
          </a:custGeom>
          <a:solidFill>
            <a:srgbClr val="FF9A9A">
              <a:alpha val="100000"/>
            </a:srgbClr>
          </a:solidFill>
          <a:ln w="9525">
            <a:solidFill>
              <a:srgbClr val="FFFFFF">
                <a:alpha val="0"/>
              </a:srgbClr>
            </a:solidFill>
          </a:ln>
        </p:spPr>
        <p:txBody>
          <a:bodyPr anchor="ctr"/>
          <a:lstStyle/>
          <a:p>
            <a:pPr marL="0" algn="ctr"/>
          </a:p>
        </p:txBody>
      </p:sp>
      <p:sp>
        <p:nvSpPr>
          <p:cNvPr id="3" name="文本1"/>
          <p:cNvSpPr txBox="1"/>
          <p:nvPr/>
        </p:nvSpPr>
        <p:spPr>
          <a:xfrm>
            <a:off x="4045477" y="1949901"/>
            <a:ext cx="4011930" cy="118332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58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数字化传输</a:t>
            </a:r>
          </a:p>
        </p:txBody>
      </p:sp>
      <p:sp>
        <p:nvSpPr>
          <p:cNvPr id="4" name="文本2"/>
          <p:cNvSpPr txBox="1"/>
          <p:nvPr/>
        </p:nvSpPr>
        <p:spPr>
          <a:xfrm>
            <a:off x="4718171" y="3611775"/>
            <a:ext cx="2515867" cy="755460"/>
          </a:xfrm>
          <a:prstGeom prst="rect">
            <a:avLst/>
          </a:prstGeom>
          <a:noFill/>
        </p:spPr>
        <p:txBody>
          <a:bodyPr anchor="t"/>
          <a:lstStyle/>
          <a:p>
            <a:pPr marL="0" algn="ctr"/>
            <a:r>
              <a:rPr lang="zh-CN" altLang="en-US" sz="3899" b="1" i="0" dirty="0">
                <a:solidFill>
                  <a:srgbClr val="FFFFFF">
                    <a:alpha val="100000"/>
                  </a:srgbClr>
                </a:solidFill>
                <a:latin typeface="宋体"/>
                <a:ea typeface="宋体"/>
              </a:rPr>
              <a:t>线上跨年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769" y="48"/>
            <a:ext cx="11470215" cy="6451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4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1"/>
          <p:cNvGrpSpPr/>
          <p:nvPr/>
        </p:nvGrpSpPr>
        <p:grpSpPr>
          <a:xfrm>
            <a:off x="425510" y="1363637"/>
            <a:ext cx="6063767" cy="3980536"/>
            <a:chOff x="0" y="0"/>
            <a:chExt cx="6063767" cy="3980536"/>
          </a:xfrm>
        </p:grpSpPr>
        <p:pic>
          <p:nvPicPr>
            <p:cNvPr id="3" name="图片1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063767" cy="3980536"/>
            </a:xfrm>
            <a:prstGeom prst="rect">
              <a:avLst/>
            </a:prstGeom>
          </p:spPr>
        </p:pic>
        <p:sp>
          <p:nvSpPr>
            <p:cNvPr id="4" name="形状1"/>
            <p:cNvSpPr txBox="1"/>
            <p:nvPr/>
          </p:nvSpPr>
          <p:spPr>
            <a:xfrm>
              <a:off x="4307477" y="1999962"/>
              <a:ext cx="878560" cy="273603"/>
            </a:xfrm>
            <a:custGeom>
              <a:avLst/>
              <a:gdLst>
                <a:gd name="connsiteX0" fmla="*/ 0 w 878560"/>
                <a:gd name="connsiteY0" fmla="*/ 0 h 273603"/>
                <a:gd name="connsiteX1" fmla="*/ 878560 w 878560"/>
                <a:gd name="connsiteY1" fmla="*/ 0 h 273603"/>
                <a:gd name="connsiteX2" fmla="*/ 878560 w 878560"/>
                <a:gd name="connsiteY2" fmla="*/ 273603 h 273603"/>
                <a:gd name="connsiteX3" fmla="*/ 0 w 878560"/>
                <a:gd name="connsiteY3" fmla="*/ 273603 h 273603"/>
                <a:gd name="connsiteX4" fmla="*/ 0 w 878560"/>
                <a:gd name="connsiteY4" fmla="*/ 34200 h 273603"/>
                <a:gd name="connsiteX5" fmla="*/ 0 w 878560"/>
                <a:gd name="connsiteY5" fmla="*/ 0 h 273603"/>
                <a:gd name="connsiteX0" fmla="*/ 0 w 878560"/>
                <a:gd name="connsiteY0" fmla="*/ 15150 h 273603"/>
                <a:gd name="connsiteX1" fmla="*/ 10521 w 878560"/>
                <a:gd name="connsiteY1" fmla="*/ 15150 h 273603"/>
                <a:gd name="connsiteX2" fmla="*/ 19050 w 878560"/>
                <a:gd name="connsiteY2" fmla="*/ 44721 h 273603"/>
                <a:gd name="connsiteX3" fmla="*/ -136665 w 878560"/>
                <a:gd name="connsiteY3" fmla="*/ 53250 h 273603"/>
                <a:gd name="connsiteX4" fmla="*/ -136665 w 878560"/>
                <a:gd name="connsiteY4" fmla="*/ 34200 h 273603"/>
                <a:gd name="connsiteX5" fmla="*/ -120225 w 878560"/>
                <a:gd name="connsiteY5" fmla="*/ 43826 h 273603"/>
                <a:gd name="connsiteX6" fmla="*/ -276414 w 878560"/>
                <a:gd name="connsiteY6" fmla="*/ 310589 h 273603"/>
                <a:gd name="connsiteX7" fmla="*/ -281730 w 878560"/>
                <a:gd name="connsiteY7" fmla="*/ 319668 h 273603"/>
                <a:gd name="connsiteX8" fmla="*/ -311558 w 878560"/>
                <a:gd name="connsiteY8" fmla="*/ 312087 h 273603"/>
                <a:gd name="connsiteX9" fmla="*/ -153104 w 878560"/>
                <a:gd name="connsiteY9" fmla="*/ 24575 h 273603"/>
                <a:gd name="connsiteX10" fmla="*/ -149687 w 878560"/>
                <a:gd name="connsiteY10" fmla="*/ 18738 h 273603"/>
                <a:gd name="connsiteX11" fmla="*/ 0 w 878560"/>
                <a:gd name="connsiteY11" fmla="*/ 15150 h 273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0466" h="320017">
                  <a:moveTo>
                    <a:pt x="0" y="0"/>
                  </a:moveTo>
                  <a:lnTo>
                    <a:pt x="878560" y="0"/>
                  </a:lnTo>
                  <a:lnTo>
                    <a:pt x="878560" y="273603"/>
                  </a:lnTo>
                  <a:lnTo>
                    <a:pt x="0" y="273603"/>
                  </a:lnTo>
                  <a:lnTo>
                    <a:pt x="0" y="34200"/>
                  </a:lnTo>
                  <a:lnTo>
                    <a:pt x="0" y="0"/>
                  </a:lnTo>
                  <a:close/>
                </a:path>
                <a:path w="1190466" h="320017">
                  <a:moveTo>
                    <a:pt x="0" y="15150"/>
                  </a:moveTo>
                  <a:cubicBezTo>
                    <a:pt x="10521" y="15150"/>
                    <a:pt x="19050" y="23679"/>
                    <a:pt x="19050" y="34200"/>
                  </a:cubicBezTo>
                  <a:cubicBezTo>
                    <a:pt x="19050" y="44721"/>
                    <a:pt x="10521" y="53250"/>
                    <a:pt x="0" y="53250"/>
                  </a:cubicBezTo>
                  <a:lnTo>
                    <a:pt x="-136665" y="53250"/>
                  </a:lnTo>
                  <a:lnTo>
                    <a:pt x="-136665" y="34200"/>
                  </a:lnTo>
                  <a:lnTo>
                    <a:pt x="-120225" y="43826"/>
                  </a:lnTo>
                  <a:lnTo>
                    <a:pt x="-276414" y="310589"/>
                  </a:lnTo>
                  <a:cubicBezTo>
                    <a:pt x="-281730" y="319668"/>
                    <a:pt x="-293399" y="322719"/>
                    <a:pt x="-302478" y="317403"/>
                  </a:cubicBezTo>
                  <a:cubicBezTo>
                    <a:pt x="-311558" y="312087"/>
                    <a:pt x="-314609" y="300418"/>
                    <a:pt x="-309293" y="291339"/>
                  </a:cubicBezTo>
                  <a:lnTo>
                    <a:pt x="-153104" y="24575"/>
                  </a:lnTo>
                  <a:cubicBezTo>
                    <a:pt x="-149687" y="18738"/>
                    <a:pt x="-143429" y="15150"/>
                    <a:pt x="-136665" y="15150"/>
                  </a:cubicBezTo>
                  <a:lnTo>
                    <a:pt x="0" y="15150"/>
                  </a:lnTo>
                  <a:close/>
                </a:path>
              </a:pathLst>
            </a:custGeom>
            <a:solidFill>
              <a:srgbClr val="166EE1">
                <a:alpha val="10000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0" i="0" dirty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小慧</a:t>
              </a:r>
            </a:p>
          </p:txBody>
        </p:sp>
        <p:sp>
          <p:nvSpPr>
            <p:cNvPr id="5" name="形状2"/>
            <p:cNvSpPr txBox="1"/>
            <p:nvPr/>
          </p:nvSpPr>
          <p:spPr>
            <a:xfrm>
              <a:off x="4235428" y="2748635"/>
              <a:ext cx="907943" cy="300964"/>
            </a:xfrm>
            <a:custGeom>
              <a:avLst/>
              <a:gdLst>
                <a:gd name="connsiteX0" fmla="*/ 0 w 907943"/>
                <a:gd name="connsiteY0" fmla="*/ 0 h 300964"/>
                <a:gd name="connsiteX1" fmla="*/ 907943 w 907943"/>
                <a:gd name="connsiteY1" fmla="*/ 0 h 300964"/>
                <a:gd name="connsiteX2" fmla="*/ 907943 w 907943"/>
                <a:gd name="connsiteY2" fmla="*/ 300964 h 300964"/>
                <a:gd name="connsiteX3" fmla="*/ 0 w 907943"/>
                <a:gd name="connsiteY3" fmla="*/ 300964 h 300964"/>
                <a:gd name="connsiteX4" fmla="*/ 0 w 907943"/>
                <a:gd name="connsiteY4" fmla="*/ 37621 h 300964"/>
                <a:gd name="connsiteX5" fmla="*/ 0 w 907943"/>
                <a:gd name="connsiteY5" fmla="*/ 0 h 300964"/>
                <a:gd name="connsiteX0" fmla="*/ 0 w 907943"/>
                <a:gd name="connsiteY0" fmla="*/ 18571 h 300964"/>
                <a:gd name="connsiteX1" fmla="*/ 10521 w 907943"/>
                <a:gd name="connsiteY1" fmla="*/ 18571 h 300964"/>
                <a:gd name="connsiteX2" fmla="*/ 19050 w 907943"/>
                <a:gd name="connsiteY2" fmla="*/ 48142 h 300964"/>
                <a:gd name="connsiteX3" fmla="*/ -141236 w 907943"/>
                <a:gd name="connsiteY3" fmla="*/ 56671 h 300964"/>
                <a:gd name="connsiteX4" fmla="*/ -141236 w 907943"/>
                <a:gd name="connsiteY4" fmla="*/ 37621 h 300964"/>
                <a:gd name="connsiteX5" fmla="*/ -124544 w 907943"/>
                <a:gd name="connsiteY5" fmla="*/ 46802 h 300964"/>
                <a:gd name="connsiteX6" fmla="*/ -285956 w 907943"/>
                <a:gd name="connsiteY6" fmla="*/ 340242 h 300964"/>
                <a:gd name="connsiteX7" fmla="*/ -291027 w 907943"/>
                <a:gd name="connsiteY7" fmla="*/ 349461 h 300964"/>
                <a:gd name="connsiteX8" fmla="*/ -321048 w 907943"/>
                <a:gd name="connsiteY8" fmla="*/ 342682 h 300964"/>
                <a:gd name="connsiteX9" fmla="*/ -157927 w 907943"/>
                <a:gd name="connsiteY9" fmla="*/ 28439 h 300964"/>
                <a:gd name="connsiteX10" fmla="*/ -154579 w 907943"/>
                <a:gd name="connsiteY10" fmla="*/ 22352 h 300964"/>
                <a:gd name="connsiteX11" fmla="*/ 0 w 907943"/>
                <a:gd name="connsiteY11" fmla="*/ 18571 h 30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29645" h="350114">
                  <a:moveTo>
                    <a:pt x="0" y="0"/>
                  </a:moveTo>
                  <a:lnTo>
                    <a:pt x="907943" y="0"/>
                  </a:lnTo>
                  <a:lnTo>
                    <a:pt x="907943" y="300964"/>
                  </a:lnTo>
                  <a:lnTo>
                    <a:pt x="0" y="300964"/>
                  </a:lnTo>
                  <a:lnTo>
                    <a:pt x="0" y="37621"/>
                  </a:lnTo>
                  <a:lnTo>
                    <a:pt x="0" y="0"/>
                  </a:lnTo>
                  <a:close/>
                </a:path>
                <a:path w="1229645" h="350114">
                  <a:moveTo>
                    <a:pt x="0" y="18571"/>
                  </a:moveTo>
                  <a:cubicBezTo>
                    <a:pt x="10521" y="18571"/>
                    <a:pt x="19050" y="27100"/>
                    <a:pt x="19050" y="37621"/>
                  </a:cubicBezTo>
                  <a:cubicBezTo>
                    <a:pt x="19050" y="48142"/>
                    <a:pt x="10521" y="56671"/>
                    <a:pt x="0" y="56671"/>
                  </a:cubicBezTo>
                  <a:lnTo>
                    <a:pt x="-141236" y="56671"/>
                  </a:lnTo>
                  <a:lnTo>
                    <a:pt x="-141236" y="37621"/>
                  </a:lnTo>
                  <a:lnTo>
                    <a:pt x="-124544" y="46802"/>
                  </a:lnTo>
                  <a:lnTo>
                    <a:pt x="-285956" y="340242"/>
                  </a:lnTo>
                  <a:cubicBezTo>
                    <a:pt x="-291027" y="349461"/>
                    <a:pt x="-302611" y="352823"/>
                    <a:pt x="-311829" y="347752"/>
                  </a:cubicBezTo>
                  <a:cubicBezTo>
                    <a:pt x="-321048" y="342682"/>
                    <a:pt x="-324410" y="331098"/>
                    <a:pt x="-319339" y="321880"/>
                  </a:cubicBezTo>
                  <a:lnTo>
                    <a:pt x="-157927" y="28439"/>
                  </a:lnTo>
                  <a:cubicBezTo>
                    <a:pt x="-154579" y="22352"/>
                    <a:pt x="-148183" y="18571"/>
                    <a:pt x="-141236" y="18571"/>
                  </a:cubicBezTo>
                  <a:lnTo>
                    <a:pt x="0" y="18571"/>
                  </a:lnTo>
                  <a:close/>
                </a:path>
              </a:pathLst>
            </a:custGeom>
            <a:solidFill>
              <a:srgbClr val="166EE1">
                <a:alpha val="10000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0" i="0" dirty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舅舅</a:t>
              </a:r>
            </a:p>
          </p:txBody>
        </p:sp>
        <p:sp>
          <p:nvSpPr>
            <p:cNvPr id="6" name="形状3"/>
            <p:cNvSpPr txBox="1"/>
            <p:nvPr/>
          </p:nvSpPr>
          <p:spPr>
            <a:xfrm>
              <a:off x="4317189" y="1504736"/>
              <a:ext cx="884551" cy="300964"/>
            </a:xfrm>
            <a:custGeom>
              <a:avLst/>
              <a:gdLst>
                <a:gd name="connsiteX0" fmla="*/ 0 w 884551"/>
                <a:gd name="connsiteY0" fmla="*/ 0 h 300964"/>
                <a:gd name="connsiteX1" fmla="*/ 884551 w 884551"/>
                <a:gd name="connsiteY1" fmla="*/ 0 h 300964"/>
                <a:gd name="connsiteX2" fmla="*/ 884551 w 884551"/>
                <a:gd name="connsiteY2" fmla="*/ 300964 h 300964"/>
                <a:gd name="connsiteX3" fmla="*/ 0 w 884551"/>
                <a:gd name="connsiteY3" fmla="*/ 300964 h 300964"/>
                <a:gd name="connsiteX4" fmla="*/ 0 w 884551"/>
                <a:gd name="connsiteY4" fmla="*/ 37621 h 300964"/>
                <a:gd name="connsiteX5" fmla="*/ 0 w 884551"/>
                <a:gd name="connsiteY5" fmla="*/ 0 h 300964"/>
                <a:gd name="connsiteX0" fmla="*/ 0 w 884551"/>
                <a:gd name="connsiteY0" fmla="*/ 18571 h 300964"/>
                <a:gd name="connsiteX1" fmla="*/ 10521 w 884551"/>
                <a:gd name="connsiteY1" fmla="*/ 18571 h 300964"/>
                <a:gd name="connsiteX2" fmla="*/ 19050 w 884551"/>
                <a:gd name="connsiteY2" fmla="*/ 48142 h 300964"/>
                <a:gd name="connsiteX3" fmla="*/ -137597 w 884551"/>
                <a:gd name="connsiteY3" fmla="*/ 56671 h 300964"/>
                <a:gd name="connsiteX4" fmla="*/ -137597 w 884551"/>
                <a:gd name="connsiteY4" fmla="*/ 37621 h 300964"/>
                <a:gd name="connsiteX5" fmla="*/ -120806 w 884551"/>
                <a:gd name="connsiteY5" fmla="*/ 46619 h 300964"/>
                <a:gd name="connsiteX6" fmla="*/ -278059 w 884551"/>
                <a:gd name="connsiteY6" fmla="*/ 340059 h 300964"/>
                <a:gd name="connsiteX7" fmla="*/ -283029 w 884551"/>
                <a:gd name="connsiteY7" fmla="*/ 349332 h 300964"/>
                <a:gd name="connsiteX8" fmla="*/ -313122 w 884551"/>
                <a:gd name="connsiteY8" fmla="*/ 342882 h 300964"/>
                <a:gd name="connsiteX9" fmla="*/ -154388 w 884551"/>
                <a:gd name="connsiteY9" fmla="*/ 28622 h 300964"/>
                <a:gd name="connsiteX10" fmla="*/ -151071 w 884551"/>
                <a:gd name="connsiteY10" fmla="*/ 22433 h 300964"/>
                <a:gd name="connsiteX11" fmla="*/ 0 w 884551"/>
                <a:gd name="connsiteY11" fmla="*/ 18571 h 30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98455" h="350115">
                  <a:moveTo>
                    <a:pt x="0" y="0"/>
                  </a:moveTo>
                  <a:lnTo>
                    <a:pt x="884551" y="0"/>
                  </a:lnTo>
                  <a:lnTo>
                    <a:pt x="884551" y="300964"/>
                  </a:lnTo>
                  <a:lnTo>
                    <a:pt x="0" y="300964"/>
                  </a:lnTo>
                  <a:lnTo>
                    <a:pt x="0" y="37621"/>
                  </a:lnTo>
                  <a:lnTo>
                    <a:pt x="0" y="0"/>
                  </a:lnTo>
                  <a:close/>
                </a:path>
                <a:path w="1198455" h="350115">
                  <a:moveTo>
                    <a:pt x="0" y="18571"/>
                  </a:moveTo>
                  <a:cubicBezTo>
                    <a:pt x="10521" y="18571"/>
                    <a:pt x="19050" y="27100"/>
                    <a:pt x="19050" y="37621"/>
                  </a:cubicBezTo>
                  <a:cubicBezTo>
                    <a:pt x="19050" y="48142"/>
                    <a:pt x="10521" y="56671"/>
                    <a:pt x="0" y="56671"/>
                  </a:cubicBezTo>
                  <a:lnTo>
                    <a:pt x="-137597" y="56671"/>
                  </a:lnTo>
                  <a:lnTo>
                    <a:pt x="-137597" y="37621"/>
                  </a:lnTo>
                  <a:lnTo>
                    <a:pt x="-120806" y="46619"/>
                  </a:lnTo>
                  <a:lnTo>
                    <a:pt x="-278059" y="340059"/>
                  </a:lnTo>
                  <a:cubicBezTo>
                    <a:pt x="-283029" y="349332"/>
                    <a:pt x="-294575" y="352821"/>
                    <a:pt x="-303849" y="347852"/>
                  </a:cubicBezTo>
                  <a:cubicBezTo>
                    <a:pt x="-313122" y="342882"/>
                    <a:pt x="-316611" y="331336"/>
                    <a:pt x="-311641" y="322063"/>
                  </a:cubicBezTo>
                  <a:lnTo>
                    <a:pt x="-154388" y="28622"/>
                  </a:lnTo>
                  <a:cubicBezTo>
                    <a:pt x="-151071" y="22433"/>
                    <a:pt x="-144619" y="18571"/>
                    <a:pt x="-137597" y="18571"/>
                  </a:cubicBezTo>
                  <a:lnTo>
                    <a:pt x="0" y="18571"/>
                  </a:lnTo>
                  <a:close/>
                </a:path>
              </a:pathLst>
            </a:custGeom>
            <a:solidFill>
              <a:srgbClr val="166EE1">
                <a:alpha val="10000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0" i="0" dirty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外婆</a:t>
              </a:r>
            </a:p>
          </p:txBody>
        </p:sp>
        <p:sp>
          <p:nvSpPr>
            <p:cNvPr id="7" name="形状4"/>
            <p:cNvSpPr txBox="1"/>
            <p:nvPr/>
          </p:nvSpPr>
          <p:spPr>
            <a:xfrm>
              <a:off x="2677277" y="2153171"/>
              <a:ext cx="924380" cy="300964"/>
            </a:xfrm>
            <a:custGeom>
              <a:avLst/>
              <a:gdLst>
                <a:gd name="connsiteX0" fmla="*/ 0 w 924380"/>
                <a:gd name="connsiteY0" fmla="*/ 0 h 300964"/>
                <a:gd name="connsiteX1" fmla="*/ 924380 w 924380"/>
                <a:gd name="connsiteY1" fmla="*/ 0 h 300964"/>
                <a:gd name="connsiteX2" fmla="*/ 924380 w 924380"/>
                <a:gd name="connsiteY2" fmla="*/ 300964 h 300964"/>
                <a:gd name="connsiteX3" fmla="*/ 0 w 924380"/>
                <a:gd name="connsiteY3" fmla="*/ 300964 h 300964"/>
                <a:gd name="connsiteX4" fmla="*/ 0 w 924380"/>
                <a:gd name="connsiteY4" fmla="*/ 37621 h 300964"/>
                <a:gd name="connsiteX5" fmla="*/ 0 w 924380"/>
                <a:gd name="connsiteY5" fmla="*/ 0 h 300964"/>
                <a:gd name="connsiteX0" fmla="*/ 0 w 924380"/>
                <a:gd name="connsiteY0" fmla="*/ 18571 h 300964"/>
                <a:gd name="connsiteX1" fmla="*/ 10521 w 924380"/>
                <a:gd name="connsiteY1" fmla="*/ 18571 h 300964"/>
                <a:gd name="connsiteX2" fmla="*/ 19050 w 924380"/>
                <a:gd name="connsiteY2" fmla="*/ 48142 h 300964"/>
                <a:gd name="connsiteX3" fmla="*/ -143792 w 924380"/>
                <a:gd name="connsiteY3" fmla="*/ 56671 h 300964"/>
                <a:gd name="connsiteX4" fmla="*/ -143792 w 924380"/>
                <a:gd name="connsiteY4" fmla="*/ 37621 h 300964"/>
                <a:gd name="connsiteX5" fmla="*/ -127171 w 924380"/>
                <a:gd name="connsiteY5" fmla="*/ 46929 h 300964"/>
                <a:gd name="connsiteX6" fmla="*/ -291506 w 924380"/>
                <a:gd name="connsiteY6" fmla="*/ 340369 h 300964"/>
                <a:gd name="connsiteX7" fmla="*/ -296646 w 924380"/>
                <a:gd name="connsiteY7" fmla="*/ 349549 h 300964"/>
                <a:gd name="connsiteX8" fmla="*/ -326614 w 924380"/>
                <a:gd name="connsiteY8" fmla="*/ 342541 h 300964"/>
                <a:gd name="connsiteX9" fmla="*/ -160414 w 924380"/>
                <a:gd name="connsiteY9" fmla="*/ 28312 h 300964"/>
                <a:gd name="connsiteX10" fmla="*/ -157044 w 924380"/>
                <a:gd name="connsiteY10" fmla="*/ 22296 h 300964"/>
                <a:gd name="connsiteX11" fmla="*/ 0 w 924380"/>
                <a:gd name="connsiteY11" fmla="*/ 18571 h 300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51560" h="350114">
                  <a:moveTo>
                    <a:pt x="0" y="0"/>
                  </a:moveTo>
                  <a:lnTo>
                    <a:pt x="924380" y="0"/>
                  </a:lnTo>
                  <a:lnTo>
                    <a:pt x="924380" y="300964"/>
                  </a:lnTo>
                  <a:lnTo>
                    <a:pt x="0" y="300964"/>
                  </a:lnTo>
                  <a:lnTo>
                    <a:pt x="0" y="37621"/>
                  </a:lnTo>
                  <a:lnTo>
                    <a:pt x="0" y="0"/>
                  </a:lnTo>
                  <a:close/>
                </a:path>
                <a:path w="1251560" h="350114">
                  <a:moveTo>
                    <a:pt x="0" y="18571"/>
                  </a:moveTo>
                  <a:cubicBezTo>
                    <a:pt x="10521" y="18571"/>
                    <a:pt x="19050" y="27100"/>
                    <a:pt x="19050" y="37621"/>
                  </a:cubicBezTo>
                  <a:cubicBezTo>
                    <a:pt x="19050" y="48142"/>
                    <a:pt x="10521" y="56671"/>
                    <a:pt x="0" y="56671"/>
                  </a:cubicBezTo>
                  <a:lnTo>
                    <a:pt x="-143792" y="56671"/>
                  </a:lnTo>
                  <a:lnTo>
                    <a:pt x="-143792" y="37621"/>
                  </a:lnTo>
                  <a:lnTo>
                    <a:pt x="-127171" y="46929"/>
                  </a:lnTo>
                  <a:lnTo>
                    <a:pt x="-291506" y="340369"/>
                  </a:lnTo>
                  <a:cubicBezTo>
                    <a:pt x="-296646" y="349549"/>
                    <a:pt x="-308255" y="352823"/>
                    <a:pt x="-317435" y="347682"/>
                  </a:cubicBezTo>
                  <a:cubicBezTo>
                    <a:pt x="-326614" y="342541"/>
                    <a:pt x="-329889" y="330932"/>
                    <a:pt x="-324748" y="321753"/>
                  </a:cubicBezTo>
                  <a:lnTo>
                    <a:pt x="-160414" y="28312"/>
                  </a:lnTo>
                  <a:cubicBezTo>
                    <a:pt x="-157044" y="22296"/>
                    <a:pt x="-150688" y="18571"/>
                    <a:pt x="-143792" y="18571"/>
                  </a:cubicBezTo>
                  <a:lnTo>
                    <a:pt x="0" y="18571"/>
                  </a:lnTo>
                  <a:close/>
                </a:path>
              </a:pathLst>
            </a:custGeom>
            <a:solidFill>
              <a:srgbClr val="166EE1">
                <a:alpha val="100000"/>
              </a:srgbClr>
            </a:solidFill>
            <a:ln w="38100">
              <a:solidFill>
                <a:srgbClr val="FF0000">
                  <a:alpha val="100000"/>
                </a:srgbClr>
              </a:solidFill>
              <a:prstDash val="solid"/>
            </a:ln>
          </p:spPr>
          <p:txBody>
            <a:bodyPr anchor="ctr"/>
            <a:lstStyle/>
            <a:p>
              <a:pPr marL="0" algn="ctr"/>
              <a:r>
                <a:rPr lang="zh-CN" altLang="en-US" sz="2199" b="0" i="0" dirty="0">
                  <a:solidFill>
                    <a:srgbClr val="FFFFFF">
                      <a:alpha val="100000"/>
                    </a:srgbClr>
                  </a:solidFill>
                  <a:latin typeface="微软雅黑"/>
                  <a:ea typeface="微软雅黑"/>
                </a:rPr>
                <a:t>奶奶</a:t>
              </a:r>
            </a:p>
          </p:txBody>
        </p:sp>
      </p:grpSp>
      <p:sp>
        <p:nvSpPr>
          <p:cNvPr id="8" name="文本1"/>
          <p:cNvSpPr txBox="1"/>
          <p:nvPr/>
        </p:nvSpPr>
        <p:spPr>
          <a:xfrm>
            <a:off x="6598063" y="1965246"/>
            <a:ext cx="4617310" cy="360648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1.想一想：你建议小慧采用</a:t>
            </a:r>
            <a:r>
              <a:rPr lang="zh-CN" altLang="en-US" sz="28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什么方式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进行线上跨年？需要用到什么</a:t>
            </a:r>
            <a:r>
              <a:rPr lang="zh-CN" altLang="en-US" sz="28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数字设备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？这个方式的优势是什么？</a:t>
            </a:r>
          </a:p>
          <a:p>
            <a:pPr marL="0" algn="l"/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2.选一选：打开“</a:t>
            </a:r>
            <a:r>
              <a:rPr lang="zh-CN" altLang="en-US" sz="2899" b="1" i="0" dirty="0">
                <a:solidFill>
                  <a:srgbClr val="FF0099">
                    <a:alpha val="100000"/>
                  </a:srgbClr>
                </a:solidFill>
                <a:latin typeface="华文中宋"/>
                <a:ea typeface="华文中宋"/>
              </a:rPr>
              <a:t>数字化传输学习单</a:t>
            </a:r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”，填写完整</a:t>
            </a:r>
          </a:p>
        </p:txBody>
      </p:sp>
      <p:sp>
        <p:nvSpPr>
          <p:cNvPr id="9" name="文本2"/>
          <p:cNvSpPr txBox="1"/>
          <p:nvPr/>
        </p:nvSpPr>
        <p:spPr>
          <a:xfrm>
            <a:off x="6598406" y="735987"/>
            <a:ext cx="5604891" cy="67849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8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活动一：跨年准备我会做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</p:bldLst>
  </p:timing>
</p:sld>
</file>

<file path=ppt/slides/slide5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1959835" y="856288"/>
            <a:ext cx="2820924" cy="762635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399" b="1" i="0" dirty="0">
                <a:solidFill>
                  <a:srgbClr val="AA00FF">
                    <a:alpha val="100000"/>
                  </a:srgbClr>
                </a:solidFill>
                <a:latin typeface="华文中宋"/>
                <a:ea typeface="华文中宋"/>
              </a:rPr>
              <a:t>数字化传输</a:t>
            </a:r>
          </a:p>
        </p:txBody>
      </p:sp>
      <p:pic>
        <p:nvPicPr>
          <p:cNvPr id="3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6169" y="1733245"/>
            <a:ext cx="4982766" cy="1285875"/>
          </a:xfrm>
          <a:prstGeom prst="rect">
            <a:avLst/>
          </a:prstGeom>
        </p:spPr>
      </p:pic>
      <p:sp>
        <p:nvSpPr>
          <p:cNvPr id="4" name="文本2"/>
          <p:cNvSpPr txBox="1"/>
          <p:nvPr/>
        </p:nvSpPr>
        <p:spPr>
          <a:xfrm>
            <a:off x="6037745" y="3588182"/>
            <a:ext cx="5359927" cy="133477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3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数字设备之间通过网络传递信息的过程</a:t>
            </a:r>
          </a:p>
        </p:txBody>
      </p:sp>
      <p:pic>
        <p:nvPicPr>
          <p:cNvPr id="5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94" y="1828524"/>
            <a:ext cx="4724400" cy="3985946"/>
          </a:xfrm>
          <a:prstGeom prst="rect">
            <a:avLst/>
          </a:prstGeom>
          <a:ln w="95250">
            <a:solidFill>
              <a:srgbClr val="FFFFFF">
                <a:alpha val="100000"/>
              </a:srgbClr>
            </a:solidFill>
          </a:ln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3" grpId="0" animBg="1"/>
      <p:bldP spid="4" grpId="0" animBg="1"/>
    </p:bldLst>
  </p:timing>
</p:sld>
</file>

<file path=ppt/slides/slide6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8034166" y="4533824"/>
            <a:ext cx="2201399" cy="7289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1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无线连接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2359104" y="4662792"/>
            <a:ext cx="2296649" cy="7289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1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有线连接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5597852" y="4256113"/>
            <a:ext cx="1346200" cy="1284288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6499" b="1" i="0" dirty="0">
                <a:solidFill>
                  <a:srgbClr val="2E75B6">
                    <a:alpha val="100000"/>
                  </a:srgbClr>
                </a:solidFill>
                <a:effectLst>
                  <a:outerShdw blurRad="9525" dist="57150" dir="2700000" rotWithShape="0">
                    <a:srgbClr val="71AADC">
                      <a:alpha val="60000"/>
                    </a:srgbClr>
                  </a:outerShdw>
                </a:effectLst>
                <a:latin typeface="华文中宋"/>
                <a:ea typeface="华文中宋"/>
              </a:rPr>
              <a:t>VS</a:t>
            </a:r>
          </a:p>
        </p:txBody>
      </p:sp>
      <p:sp>
        <p:nvSpPr>
          <p:cNvPr id="5" name="文本4"/>
          <p:cNvSpPr txBox="1"/>
          <p:nvPr/>
        </p:nvSpPr>
        <p:spPr>
          <a:xfrm>
            <a:off x="3291202" y="721328"/>
            <a:ext cx="6116174" cy="7289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1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数字设备是如何接入网络的？</a:t>
            </a:r>
          </a:p>
        </p:txBody>
      </p:sp>
      <p:pic>
        <p:nvPicPr>
          <p:cNvPr id="6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767" y="1856232"/>
            <a:ext cx="2269922" cy="2269922"/>
          </a:xfrm>
          <a:prstGeom prst="rect">
            <a:avLst/>
          </a:prstGeom>
        </p:spPr>
      </p:pic>
      <p:pic>
        <p:nvPicPr>
          <p:cNvPr id="7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286" y="1724873"/>
            <a:ext cx="2531269" cy="2531269"/>
          </a:xfrm>
          <a:prstGeom prst="rect">
            <a:avLst/>
          </a:prstGeom>
        </p:spPr>
      </p:pic>
      <p:pic>
        <p:nvPicPr>
          <p:cNvPr id="8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060" y="1701203"/>
            <a:ext cx="2632291" cy="2321252"/>
          </a:xfrm>
          <a:prstGeom prst="rect">
            <a:avLst/>
          </a:prstGeom>
        </p:spPr>
      </p:pic>
      <p:pic>
        <p:nvPicPr>
          <p:cNvPr id="9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1131" y="1598447"/>
            <a:ext cx="2527106" cy="25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" dur="136.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" dur="13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136.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3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8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136.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36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36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46" decel="50000" autoRev="1" fill="hold">
                                          <p:stCondLst>
                                            <p:cond delay="1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" fill="hold">
                                          <p:stCondLst>
                                            <p:cond delay="2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3" grpId="0" animBg="1"/>
      <p:bldP spid="9" grpId="0" animBg="1"/>
      <p:bldP spid="8" grpId="0" animBg="1"/>
      <p:bldP spid="2" grpId="0" animBg="1"/>
      <p:bldP spid="4" grpId="0" animBg="1"/>
    </p:bldLst>
  </p:timing>
</p:sld>
</file>

<file path=ppt/slides/slide7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视频1">
            <a:hlinkClick r:id="" action="ppaction://media"/>
            <a:extLst>
              <a:ext uri="{FF2B5EF4-FFF2-40B4-BE49-F238E27FC236}">
                <a16:creationId xmlns:a16="http://schemas.microsoft.com/office/drawing/2014/main" id="{1F03D79B-8B87-F52B-D47B-B6FAC4D8C48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1884" y="-276"/>
            <a:ext cx="5111763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</p:sld>
</file>

<file path=ppt/slides/slide8.xml><?xml version="1.0" encoding="utf-8"?>
<p:sld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1"/>
          <p:cNvSpPr txBox="1"/>
          <p:nvPr/>
        </p:nvSpPr>
        <p:spPr>
          <a:xfrm>
            <a:off x="5371290" y="952510"/>
            <a:ext cx="5668499" cy="72898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1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活动二：设备入网我会选</a:t>
            </a:r>
          </a:p>
        </p:txBody>
      </p:sp>
      <p:sp>
        <p:nvSpPr>
          <p:cNvPr id="3" name="文本2"/>
          <p:cNvSpPr txBox="1"/>
          <p:nvPr/>
        </p:nvSpPr>
        <p:spPr>
          <a:xfrm>
            <a:off x="5598185" y="2102587"/>
            <a:ext cx="5539740" cy="160401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799" b="1" i="0" dirty="0">
                <a:solidFill>
                  <a:srgbClr val="000000">
                    <a:alpha val="100000"/>
                  </a:srgbClr>
                </a:solidFill>
                <a:latin typeface="华文中宋"/>
                <a:ea typeface="华文中宋"/>
              </a:rPr>
              <a:t>打开学习单，根据不同的使用场景，为数字设备选择合适的网络连接方式</a:t>
            </a:r>
          </a:p>
        </p:txBody>
      </p:sp>
      <p:sp>
        <p:nvSpPr>
          <p:cNvPr id="4" name="文本3"/>
          <p:cNvSpPr txBox="1"/>
          <p:nvPr/>
        </p:nvSpPr>
        <p:spPr>
          <a:xfrm>
            <a:off x="5598147" y="3923624"/>
            <a:ext cx="5858999" cy="1805940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3199" b="1" i="0" dirty="0">
                <a:solidFill>
                  <a:srgbClr val="AA00FF">
                    <a:alpha val="100000"/>
                  </a:srgbClr>
                </a:solidFill>
                <a:latin typeface="华文中宋"/>
                <a:ea typeface="华文中宋"/>
              </a:rPr>
              <a:t>小慧计划在嬉戏谷和家人在线视频，你建议小慧采用什么样的网络连接方式？</a:t>
            </a:r>
          </a:p>
        </p:txBody>
      </p:sp>
      <p:pic>
        <p:nvPicPr>
          <p:cNvPr id="5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524" y="660702"/>
            <a:ext cx="2269922" cy="2269922"/>
          </a:xfrm>
          <a:prstGeom prst="rect">
            <a:avLst/>
          </a:prstGeom>
        </p:spPr>
      </p:pic>
      <p:pic>
        <p:nvPicPr>
          <p:cNvPr id="6" name="图片2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77" y="3665420"/>
            <a:ext cx="2632291" cy="2321252"/>
          </a:xfrm>
          <a:prstGeom prst="rect">
            <a:avLst/>
          </a:prstGeom>
        </p:spPr>
      </p:pic>
      <p:pic>
        <p:nvPicPr>
          <p:cNvPr id="7" name="图片3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043" y="529342"/>
            <a:ext cx="2531269" cy="2531269"/>
          </a:xfrm>
          <a:prstGeom prst="rect">
            <a:avLst/>
          </a:prstGeom>
        </p:spPr>
      </p:pic>
      <p:pic>
        <p:nvPicPr>
          <p:cNvPr id="8" name="图片4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3548" y="3562664"/>
            <a:ext cx="2527106" cy="252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" dur="3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16="http://schemas.microsoft.com/office/drawing/2014/main" xmlns:p14="http://schemas.microsoft.com/office/powerpoint/2010/main"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1">
            <a:extLst>
              <a:ext uri="{FF2B5EF4-FFF2-40B4-BE49-F238E27FC236}">
                <a16:creationId xmlns:a16="http://schemas.microsoft.com/office/drawing/2014/main" id="{69ED34C6-1862-8A8A-03F9-2D1EFC8C32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0" t="7416" r="0" b="15612"/>
          <a:stretch>
            <a:fillRect/>
          </a:stretch>
        </p:blipFill>
        <p:spPr>
          <a:xfrm>
            <a:off x="1310478" y="1330357"/>
            <a:ext cx="3527079" cy="4828965"/>
          </a:xfrm>
          <a:prstGeom prst="rect">
            <a:avLst/>
          </a:prstGeom>
        </p:spPr>
      </p:pic>
      <p:grpSp>
        <p:nvGrpSpPr>
          <p:cNvPr id="3" name="组合1"/>
          <p:cNvGrpSpPr/>
          <p:nvPr/>
        </p:nvGrpSpPr>
        <p:grpSpPr>
          <a:xfrm>
            <a:off x="5868924" y="1360237"/>
            <a:ext cx="4563389" cy="4765672"/>
            <a:chOff x="0" y="0"/>
            <a:chExt cx="4563389" cy="4765672"/>
          </a:xfrm>
        </p:grpSpPr>
        <p:pic>
          <p:nvPicPr>
            <p:cNvPr id="4" name="图片2">
              <a:extLst>
                <a:ext uri="{FF2B5EF4-FFF2-40B4-BE49-F238E27FC236}">
                  <a16:creationId xmlns:a16="http://schemas.microsoft.com/office/drawing/2014/main" id="{69ED34C6-1862-8A8A-03F9-2D1EFC8C3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4563389" cy="4765672"/>
            </a:xfrm>
            <a:prstGeom prst="rect">
              <a:avLst/>
            </a:prstGeom>
            <a:ln w="9525">
              <a:solidFill>
                <a:srgbClr val="D9D9D9">
                  <a:alpha val="100000"/>
                </a:srgbClr>
              </a:solidFill>
              <a:prstDash val="solid"/>
            </a:ln>
          </p:spPr>
        </p:pic>
        <p:sp>
          <p:nvSpPr>
            <p:cNvPr id="5" name="形状1"/>
            <p:cNvSpPr txBox="1"/>
            <p:nvPr/>
          </p:nvSpPr>
          <p:spPr>
            <a:xfrm>
              <a:off x="2076174" y="796861"/>
              <a:ext cx="2437857" cy="709441"/>
            </a:xfrm>
            <a:custGeom>
              <a:avLst/>
              <a:gdLst>
                <a:gd name="connsiteX0" fmla="*/ 118240 w 2437857"/>
                <a:gd name="connsiteY0" fmla="*/ 0 h 709441"/>
                <a:gd name="connsiteX1" fmla="*/ 2319617 w 2437857"/>
                <a:gd name="connsiteY1" fmla="*/ 0 h 709441"/>
                <a:gd name="connsiteX2" fmla="*/ 2384919 w 2437857"/>
                <a:gd name="connsiteY2" fmla="*/ 0 h 709441"/>
                <a:gd name="connsiteX3" fmla="*/ 2437857 w 2437857"/>
                <a:gd name="connsiteY3" fmla="*/ 591201 h 709441"/>
                <a:gd name="connsiteX4" fmla="*/ 2437857 w 2437857"/>
                <a:gd name="connsiteY4" fmla="*/ 622560 h 709441"/>
                <a:gd name="connsiteX5" fmla="*/ 2381051 w 2437857"/>
                <a:gd name="connsiteY5" fmla="*/ 696984 h 709441"/>
                <a:gd name="connsiteX6" fmla="*/ 1077339 w 2437857"/>
                <a:gd name="connsiteY6" fmla="*/ 709441 h 709441"/>
                <a:gd name="connsiteX7" fmla="*/ 812619 w 2437857"/>
                <a:gd name="connsiteY7" fmla="*/ 851329 h 709441"/>
                <a:gd name="connsiteX8" fmla="*/ 855374 w 2437857"/>
                <a:gd name="connsiteY8" fmla="*/ 709441 h 709441"/>
                <a:gd name="connsiteX9" fmla="*/ 118240 w 2437857"/>
                <a:gd name="connsiteY9" fmla="*/ 709441 h 709441"/>
                <a:gd name="connsiteX10" fmla="*/ 86881 w 2437857"/>
                <a:gd name="connsiteY10" fmla="*/ 709441 h 709441"/>
                <a:gd name="connsiteX11" fmla="*/ 12457 w 2437857"/>
                <a:gd name="connsiteY11" fmla="*/ 652635 h 709441"/>
                <a:gd name="connsiteX12" fmla="*/ 0 w 2437857"/>
                <a:gd name="connsiteY12" fmla="*/ 118240 h 709441"/>
                <a:gd name="connsiteX13" fmla="*/ 0 w 2437857"/>
                <a:gd name="connsiteY13" fmla="*/ 52938 h 7094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437857" h="851329">
                  <a:moveTo>
                    <a:pt x="118240" y="0"/>
                  </a:moveTo>
                  <a:lnTo>
                    <a:pt x="2319617" y="0"/>
                  </a:lnTo>
                  <a:cubicBezTo>
                    <a:pt x="2384919" y="0"/>
                    <a:pt x="2437857" y="52938"/>
                    <a:pt x="2437857" y="118240"/>
                  </a:cubicBezTo>
                  <a:lnTo>
                    <a:pt x="2437857" y="591201"/>
                  </a:lnTo>
                  <a:cubicBezTo>
                    <a:pt x="2437857" y="622560"/>
                    <a:pt x="2425400" y="652635"/>
                    <a:pt x="2403225" y="674809"/>
                  </a:cubicBezTo>
                  <a:cubicBezTo>
                    <a:pt x="2381051" y="696984"/>
                    <a:pt x="2350976" y="709441"/>
                    <a:pt x="2319617" y="709441"/>
                  </a:cubicBezTo>
                  <a:lnTo>
                    <a:pt x="1077339" y="709441"/>
                  </a:lnTo>
                  <a:lnTo>
                    <a:pt x="812619" y="851329"/>
                  </a:lnTo>
                  <a:lnTo>
                    <a:pt x="855374" y="709441"/>
                  </a:lnTo>
                  <a:lnTo>
                    <a:pt x="118240" y="709441"/>
                  </a:lnTo>
                  <a:cubicBezTo>
                    <a:pt x="86881" y="709441"/>
                    <a:pt x="56806" y="696984"/>
                    <a:pt x="34632" y="674809"/>
                  </a:cubicBezTo>
                  <a:cubicBezTo>
                    <a:pt x="12457" y="652635"/>
                    <a:pt x="0" y="622560"/>
                    <a:pt x="0" y="591201"/>
                  </a:cubicBezTo>
                  <a:lnTo>
                    <a:pt x="0" y="118240"/>
                  </a:lnTo>
                  <a:cubicBezTo>
                    <a:pt x="0" y="52938"/>
                    <a:pt x="52938" y="0"/>
                    <a:pt x="118240" y="0"/>
                  </a:cubicBezTo>
                  <a:close/>
                </a:path>
              </a:pathLst>
            </a:custGeom>
            <a:solidFill>
              <a:srgbClr val="8BC5EA">
                <a:alpha val="100000"/>
              </a:srgbClr>
            </a:solidFill>
            <a:ln w="9525">
              <a:solidFill>
                <a:srgbClr val="FFFFFF">
                  <a:alpha val="0"/>
                </a:srgbClr>
              </a:solidFill>
            </a:ln>
          </p:spPr>
          <p:txBody>
            <a:bodyPr anchor="ctr"/>
            <a:lstStyle/>
            <a:p>
              <a:pPr marL="0" algn="ctr"/>
              <a:r>
                <a:rPr lang="zh-CN" altLang="en-US" sz="1499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我用的</a:t>
              </a:r>
              <a:r>
                <a:rPr lang="zh-CN" altLang="en-US" sz="1899" b="0" i="0" dirty="0">
                  <a:solidFill>
                    <a:srgbClr val="000000">
                      <a:alpha val="100000"/>
                    </a:srgbClr>
                  </a:solidFill>
                  <a:latin typeface="微软雅黑"/>
                  <a:ea typeface="微软雅黑"/>
                </a:rPr>
                <a:t>·····/ --·/ </a:t>
              </a:r>
              <a:r>
                <a:rPr lang="zh-CN" altLang="en-US" sz="1499" b="0" i="0" dirty="0">
                  <a:solidFill>
                    <a:srgbClr val="000000">
                      <a:alpha val="100000"/>
                    </a:srgbClr>
                  </a:solidFill>
                  <a:latin typeface="楷体"/>
                  <a:ea typeface="楷体"/>
                </a:rPr>
                <a:t>一点都不卡</a:t>
              </a:r>
            </a:p>
          </p:txBody>
        </p:sp>
      </p:grpSp>
      <p:sp>
        <p:nvSpPr>
          <p:cNvPr id="6" name="文本1"/>
          <p:cNvSpPr txBox="1"/>
          <p:nvPr/>
        </p:nvSpPr>
        <p:spPr>
          <a:xfrm>
            <a:off x="2735351" y="685667"/>
            <a:ext cx="6572250" cy="644842"/>
          </a:xfrm>
          <a:prstGeom prst="rect">
            <a:avLst/>
          </a:prstGeom>
          <a:noFill/>
        </p:spPr>
        <p:txBody>
          <a:bodyPr anchor="t"/>
          <a:lstStyle/>
          <a:p>
            <a:pPr marL="0" algn="l"/>
            <a:r>
              <a:rPr lang="zh-CN" altLang="en-US" sz="2699" b="1" i="0" dirty="0">
                <a:solidFill>
                  <a:srgbClr val="3B00FF">
                    <a:alpha val="100000"/>
                  </a:srgbClr>
                </a:solidFill>
                <a:latin typeface="华文中宋"/>
                <a:ea typeface="华文中宋"/>
              </a:rPr>
              <a:t>有什么方法可以减少这种情况的发生？</a:t>
            </a:r>
          </a:p>
        </p:txBody>
      </p:sp>
    </p:spTree>
    <p:extLst>
      <p:ext uri="{BB962C8B-B14F-4D97-AF65-F5344CB8AC3E}">
        <p14:creationId xmlns:p14="http://schemas.microsoft.com/office/powerpoint/2010/main" val="84051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6" fill="hold">
                      <p:stCondLst>
                        <p:cond delay="indefinite"/>
                      </p:stCondLst>
                      <p:childTnLst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thm15="http://schemas.microsoft.com/office/thememl/2012/main"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ap:Properties xmlns:vt="http://schemas.openxmlformats.org/officeDocument/2006/docPropsVTypes" xmlns:ap="http://schemas.openxmlformats.org/officeDocument/2006/extended-properties">
  <ap:TotalTime>0</ap:TotalTime>
  <ap:Words>0</ap:Words>
  <ap:Application>Microsoft Office PowerPoint</ap:Application>
  <ap:PresentationFormat>宽屏</ap:PresentationFormat>
  <ap:Paragraphs>0</ap:Paragraphs>
  <ap:Slides>1</ap:Slides>
  <ap:Notes>0</ap:Notes>
  <ap:HiddenSlides>0</ap:HiddenSlides>
  <ap:MMClips>0</ap:MMClips>
  <ap:ScaleCrop>false</ap:ScaleCrop>
  <ap:HeadingPairs>
    <vt:vector baseType="variant" size="6">
      <vt:variant>
        <vt:lpstr>已用的字体</vt:lpstr>
      </vt:variant>
      <vt:variant>
        <vt:i4>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ap:HeadingPairs>
  <ap:TitlesOfParts>
    <vt:vector baseType="lpstr" size="3">
      <vt:lpstr>Arial</vt:lpstr>
      <vt:lpstr>Office 主题​​</vt:lpstr>
      <vt:lpstr>PowerPoint 演示文稿</vt:lpstr>
    </vt:vector>
  </ap:TitlesOfParts>
  <ap:Company/>
  <ap:LinksUpToDate>false</ap:LinksUpToDate>
  <ap:SharedDoc>false</ap:SharedDoc>
  <ap:HyperlinksChanged>false</ap:HyperlinksChanged>
  <ap:AppVersion>16.0000</ap:AppVersion>
</ap:Properties>
</file>

<file path=docProps/core.xml><?xml version="1.0" encoding="utf-8"?>
<coreProperties xmlns:dc="http://purl.org/dc/elements/1.1/" xmlns:dcterms="http://purl.org/dc/terms/" xmlns:xsi="http://www.w3.org/2001/XMLSchema-instance" xmlns="http://schemas.openxmlformats.org/package/2006/metadata/core-properties">
  <dc:creator>王银行</dc:creator>
  <dc:title>数字化传输</dc:title>
  <revision>1</revision>
  <dcterms:created xsi:type="dcterms:W3CDTF">2025-12-19T07:40:45.7019582Z</dcterms:created>
  <dcterms:modified xsi:type="dcterms:W3CDTF">2025-12-19T07:40:45.7019639Z</dcterms:modified>
  <lastModifiedBy>王银行</lastModifiedBy>
</coreProperties>
</file>

<file path=docProps/custom.xml><?xml version="1.0" encoding="utf-8"?>
<op:Properties xmlns:vt="http://schemas.openxmlformats.org/officeDocument/2006/docPropsVTypes" xmlns:op="http://schemas.openxmlformats.org/officeDocument/2006/custom-properties">
  <op:property fmtid="{D5CDD505-2E9C-101B-9397-08002B2CF9AE}" pid="2" name="ApplicationName">
    <vt:lpwstr>EasiNote5</vt:lpwstr>
  </op:property>
  <op:property fmtid="{D5CDD505-2E9C-101B-9397-08002B2CF9AE}" pid="3" name="ApplicationVersion">
    <vt:lpwstr>5.2.4.9387</vt:lpwstr>
  </op:property>
  <op:property fmtid="{D5CDD505-2E9C-101B-9397-08002B2CF9AE}" pid="4" name="EasiNoteCoursewareInfo">
    <vt:lpwstr>c3516b88-21cc-4101-b2df-05d04d15e42e:1</vt:lpwstr>
  </op:property>
  <op:property fmtid="{D5CDD505-2E9C-101B-9397-08002B2CF9AE}" pid="5" name="EasiNoteDocumentName">
    <vt:lpwstr>数字化传输</vt:lpwstr>
  </op:property>
  <op:property fmtid="{D5CDD505-2E9C-101B-9397-08002B2CF9AE}" pid="6" name="EasiNoteAuthor">
    <vt:lpwstr>ghjskqnzspuwypmklsxqnth1774s3o81</vt:lpwstr>
  </op:property>
  <op:property fmtid="{D5CDD505-2E9C-101B-9397-08002B2CF9AE}" pid="7" name="EasiNoteUpstreamCoursewareInfo_0">
    <vt:lpwstr>c3516b88-21cc-4101-b2df-05d04d15e42e</vt:lpwstr>
  </op:property>
</op:Properties>
</file>