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3" r:id="rId6"/>
    <p:sldId id="274" r:id="rId7"/>
    <p:sldId id="256" r:id="rId8"/>
    <p:sldId id="257" r:id="rId9"/>
    <p:sldId id="258" r:id="rId10"/>
    <p:sldId id="259" r:id="rId11"/>
    <p:sldId id="260" r:id="rId12"/>
    <p:sldId id="264" r:id="rId13"/>
    <p:sldId id="262" r:id="rId14"/>
    <p:sldId id="261" r:id="rId15"/>
    <p:sldId id="263" r:id="rId16"/>
    <p:sldId id="265" r:id="rId17"/>
    <p:sldId id="266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04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8B89C-1B8C-4D3B-841A-D8DC2DDCE9B2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B4C6-9725-4DF4-8364-32F7E03BCD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139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8B89C-1B8C-4D3B-841A-D8DC2DDCE9B2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B4C6-9725-4DF4-8364-32F7E03BCD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045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8B89C-1B8C-4D3B-841A-D8DC2DDCE9B2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B4C6-9725-4DF4-8364-32F7E03BCD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535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8B89C-1B8C-4D3B-841A-D8DC2DDCE9B2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B4C6-9725-4DF4-8364-32F7E03BCD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978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8B89C-1B8C-4D3B-841A-D8DC2DDCE9B2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B4C6-9725-4DF4-8364-32F7E03BCD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86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8B89C-1B8C-4D3B-841A-D8DC2DDCE9B2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B4C6-9725-4DF4-8364-32F7E03BCD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24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8B89C-1B8C-4D3B-841A-D8DC2DDCE9B2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B4C6-9725-4DF4-8364-32F7E03BCD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35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8B89C-1B8C-4D3B-841A-D8DC2DDCE9B2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B4C6-9725-4DF4-8364-32F7E03BCD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774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8B89C-1B8C-4D3B-841A-D8DC2DDCE9B2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B4C6-9725-4DF4-8364-32F7E03BCD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496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8B89C-1B8C-4D3B-841A-D8DC2DDCE9B2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B4C6-9725-4DF4-8364-32F7E03BCD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584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8B89C-1B8C-4D3B-841A-D8DC2DDCE9B2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B4C6-9725-4DF4-8364-32F7E03BCD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11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8B89C-1B8C-4D3B-841A-D8DC2DDCE9B2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EB4C6-9725-4DF4-8364-32F7E03BCD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5958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E0F36D-19B1-6AA6-D977-37D12062F8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57250"/>
            <a:ext cx="6858000" cy="1790700"/>
          </a:xfrm>
        </p:spPr>
        <p:txBody>
          <a:bodyPr>
            <a:normAutofit/>
          </a:bodyPr>
          <a:lstStyle/>
          <a:p>
            <a:r>
              <a:rPr lang="en-US" altLang="zh-CN" sz="5000" dirty="0"/>
              <a:t>U8 Safe and sound</a:t>
            </a:r>
            <a:endParaRPr lang="zh-CN" altLang="en-US" sz="50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259BB2A-B081-B007-A685-A9872B159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68229"/>
            <a:ext cx="6858000" cy="1241822"/>
          </a:xfrm>
        </p:spPr>
        <p:txBody>
          <a:bodyPr>
            <a:noAutofit/>
          </a:bodyPr>
          <a:lstStyle/>
          <a:p>
            <a:r>
              <a:rPr lang="en-US" altLang="zh-CN" sz="4500" dirty="0"/>
              <a:t>Reading</a:t>
            </a:r>
          </a:p>
          <a:p>
            <a:r>
              <a:rPr lang="en-US" altLang="zh-CN" sz="4500" dirty="0"/>
              <a:t>The Highfield earthquake</a:t>
            </a:r>
            <a:endParaRPr lang="zh-CN" altLang="en-US" sz="4500" dirty="0"/>
          </a:p>
        </p:txBody>
      </p:sp>
    </p:spTree>
    <p:extLst>
      <p:ext uri="{BB962C8B-B14F-4D97-AF65-F5344CB8AC3E}">
        <p14:creationId xmlns:p14="http://schemas.microsoft.com/office/powerpoint/2010/main" val="332172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9937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Detailed reading: </a:t>
            </a:r>
            <a:r>
              <a:rPr lang="en-US" altLang="zh-CN" sz="3200" dirty="0">
                <a:solidFill>
                  <a:srgbClr val="FF0000"/>
                </a:solidFill>
              </a:rPr>
              <a:t>(Para 1) Before the earthquake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0" y="2420888"/>
            <a:ext cx="2915816" cy="18722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-180528" y="2818383"/>
            <a:ext cx="3258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</a:rPr>
              <a:t>The earthquake started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1835696" y="1827336"/>
            <a:ext cx="1161419" cy="60312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2871268" y="2708920"/>
            <a:ext cx="854805" cy="39459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2843808" y="3721678"/>
            <a:ext cx="909727" cy="4366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2267744" y="4149080"/>
            <a:ext cx="1152128" cy="12241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25107" y="1515586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When?</a:t>
            </a:r>
            <a:endParaRPr lang="zh-CN" alt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3681527" y="2414572"/>
            <a:ext cx="23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What was he doing?</a:t>
            </a:r>
            <a:endParaRPr lang="zh-CN" alt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3728187" y="3789040"/>
            <a:ext cx="223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How did he feel?</a:t>
            </a:r>
            <a:endParaRPr lang="zh-CN" alt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3386453" y="5085184"/>
            <a:ext cx="1944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What did he hear?</a:t>
            </a:r>
            <a:endParaRPr lang="zh-CN" alt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4358561" y="1512261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Two o’clock in the afternoon.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96136" y="2660793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He was working.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68144" y="3789212"/>
            <a:ext cx="54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He felt a </a:t>
            </a:r>
            <a:r>
              <a:rPr lang="en-US" altLang="zh-CN" sz="3200" dirty="0"/>
              <a:t>slight</a:t>
            </a:r>
          </a:p>
          <a:p>
            <a:r>
              <a:rPr lang="zh-CN" altLang="en-US" sz="3200" dirty="0">
                <a:solidFill>
                  <a:srgbClr val="FF0000"/>
                </a:solidFill>
              </a:rPr>
              <a:t>（轻微的）</a:t>
            </a:r>
            <a:r>
              <a:rPr lang="en-US" altLang="zh-CN" sz="3200" dirty="0">
                <a:solidFill>
                  <a:srgbClr val="FF0000"/>
                </a:solidFill>
              </a:rPr>
              <a:t> shake.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0668" y="5102215"/>
            <a:ext cx="34898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He heard a loud noise like </a:t>
            </a:r>
            <a:r>
              <a:rPr lang="en-US" altLang="zh-CN" sz="3200" dirty="0"/>
              <a:t>thunder</a:t>
            </a:r>
            <a:r>
              <a:rPr lang="zh-CN" altLang="en-US" sz="3200" dirty="0">
                <a:solidFill>
                  <a:srgbClr val="FF0000"/>
                </a:solidFill>
              </a:rPr>
              <a:t>（雷声）</a:t>
            </a:r>
            <a:r>
              <a:rPr lang="en-US" altLang="zh-CN" sz="3200" dirty="0">
                <a:solidFill>
                  <a:srgbClr val="FF0000"/>
                </a:solidFill>
              </a:rPr>
              <a:t>.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89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13" grpId="0"/>
      <p:bldP spid="14" grpId="0"/>
      <p:bldP spid="15" grpId="0"/>
      <p:bldP spid="16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3"/>
            <a:ext cx="979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Detailed reading: </a:t>
            </a:r>
            <a:r>
              <a:rPr lang="en-US" altLang="zh-CN" sz="3200" dirty="0">
                <a:solidFill>
                  <a:srgbClr val="FF0000"/>
                </a:solidFill>
              </a:rPr>
              <a:t>(Para 1) Before the earthquake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340768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Then I heard a loud noise </a:t>
            </a:r>
            <a:r>
              <a:rPr lang="en-US" altLang="zh-CN" sz="3200" dirty="0">
                <a:solidFill>
                  <a:srgbClr val="FF0000"/>
                </a:solidFill>
              </a:rPr>
              <a:t>like thunder</a:t>
            </a:r>
            <a:r>
              <a:rPr lang="en-US" altLang="zh-CN" sz="3200" dirty="0"/>
              <a:t>.</a:t>
            </a:r>
            <a:endParaRPr lang="zh-CN" alt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348880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Soon the real noise came, </a:t>
            </a:r>
            <a:r>
              <a:rPr lang="en-US" altLang="zh-CN" sz="3200" dirty="0">
                <a:solidFill>
                  <a:srgbClr val="FF0000"/>
                </a:solidFill>
              </a:rPr>
              <a:t>like </a:t>
            </a:r>
            <a:r>
              <a:rPr lang="en-US" altLang="zh-CN" sz="3200" dirty="0"/>
              <a:t>bombs</a:t>
            </a:r>
            <a:r>
              <a:rPr lang="zh-CN" altLang="en-US" sz="3200" dirty="0">
                <a:solidFill>
                  <a:srgbClr val="FF0000"/>
                </a:solidFill>
              </a:rPr>
              <a:t>（炸弹）</a:t>
            </a:r>
            <a:r>
              <a:rPr lang="en-US" altLang="zh-CN" sz="3200" dirty="0">
                <a:solidFill>
                  <a:srgbClr val="FF0000"/>
                </a:solidFill>
              </a:rPr>
              <a:t> </a:t>
            </a:r>
            <a:r>
              <a:rPr lang="en-US" altLang="zh-CN" sz="3200" dirty="0"/>
              <a:t>under the ground.</a:t>
            </a:r>
            <a:endParaRPr lang="zh-CN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65539" y="371703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What rhetorical device</a:t>
            </a:r>
            <a:r>
              <a:rPr lang="zh-CN" altLang="en-US" sz="3200" dirty="0"/>
              <a:t>（修辞手法）</a:t>
            </a:r>
            <a:r>
              <a:rPr lang="en-US" altLang="zh-CN" sz="3200" dirty="0"/>
              <a:t> is used? </a:t>
            </a:r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4725143"/>
            <a:ext cx="9289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u="sng" dirty="0"/>
              <a:t>                           </a:t>
            </a:r>
            <a:r>
              <a:rPr lang="en-US" altLang="zh-CN" sz="3200" dirty="0"/>
              <a:t>is used to show how loud the noise is.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87016" y="4725143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Metaphor</a:t>
            </a:r>
            <a:r>
              <a:rPr lang="zh-CN" altLang="en-US" sz="3200" dirty="0">
                <a:solidFill>
                  <a:srgbClr val="FF0000"/>
                </a:solidFill>
              </a:rPr>
              <a:t>（比喻）</a:t>
            </a:r>
          </a:p>
        </p:txBody>
      </p:sp>
    </p:spTree>
    <p:extLst>
      <p:ext uri="{BB962C8B-B14F-4D97-AF65-F5344CB8AC3E}">
        <p14:creationId xmlns:p14="http://schemas.microsoft.com/office/powerpoint/2010/main" val="14640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Detailed reading: (Para 2) </a:t>
            </a:r>
            <a:r>
              <a:rPr lang="en-US" altLang="zh-CN" sz="3200" dirty="0">
                <a:solidFill>
                  <a:srgbClr val="FF0000"/>
                </a:solidFill>
              </a:rPr>
              <a:t>During the earthquake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6907" y="1052736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What did Timmy…?</a:t>
            </a:r>
            <a:endParaRPr lang="zh-CN" altLang="en-US" sz="3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145679"/>
              </p:ext>
            </p:extLst>
          </p:nvPr>
        </p:nvGraphicFramePr>
        <p:xfrm>
          <a:off x="1143935" y="2276872"/>
          <a:ext cx="6236377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2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500" dirty="0">
                          <a:solidFill>
                            <a:schemeClr val="tx1"/>
                          </a:solidFill>
                        </a:rPr>
                        <a:t>hear</a:t>
                      </a:r>
                      <a:endParaRPr lang="zh-CN" alt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500" dirty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US" altLang="zh-CN" sz="2500" u="sng" dirty="0">
                          <a:solidFill>
                            <a:schemeClr val="tx1"/>
                          </a:solidFill>
                        </a:rPr>
                        <a:t>                          </a:t>
                      </a:r>
                      <a:r>
                        <a:rPr lang="en-US" altLang="zh-CN" sz="2500" dirty="0">
                          <a:solidFill>
                            <a:schemeClr val="tx1"/>
                          </a:solidFill>
                        </a:rPr>
                        <a:t> like bombs</a:t>
                      </a:r>
                    </a:p>
                    <a:p>
                      <a:r>
                        <a:rPr lang="en-US" altLang="zh-CN" sz="2500" dirty="0">
                          <a:solidFill>
                            <a:schemeClr val="tx1"/>
                          </a:solidFill>
                        </a:rPr>
                        <a:t>Some people</a:t>
                      </a:r>
                      <a:r>
                        <a:rPr lang="en-US" altLang="zh-CN" sz="2500" u="sng" dirty="0">
                          <a:solidFill>
                            <a:schemeClr val="tx1"/>
                          </a:solidFill>
                        </a:rPr>
                        <a:t>                             </a:t>
                      </a:r>
                      <a:r>
                        <a:rPr lang="en-US" altLang="zh-CN" sz="2500" dirty="0">
                          <a:solidFill>
                            <a:schemeClr val="tx1"/>
                          </a:solidFill>
                        </a:rPr>
                        <a:t> .</a:t>
                      </a:r>
                      <a:endParaRPr lang="zh-CN" alt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500" b="1" dirty="0">
                          <a:solidFill>
                            <a:schemeClr val="tx1"/>
                          </a:solidFill>
                        </a:rPr>
                        <a:t>see</a:t>
                      </a:r>
                      <a:endParaRPr lang="zh-CN" altLang="en-US" sz="2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500" b="1" dirty="0">
                          <a:solidFill>
                            <a:schemeClr val="tx1"/>
                          </a:solidFill>
                        </a:rPr>
                        <a:t>People</a:t>
                      </a:r>
                      <a:r>
                        <a:rPr lang="en-US" altLang="zh-CN" sz="2500" b="1" u="sng" dirty="0">
                          <a:solidFill>
                            <a:schemeClr val="tx1"/>
                          </a:solidFill>
                        </a:rPr>
                        <a:t>                    </a:t>
                      </a:r>
                      <a:r>
                        <a:rPr lang="en-US" altLang="zh-CN" sz="2500" b="1" u="sng" baseline="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altLang="zh-CN" sz="2500" b="1" dirty="0">
                          <a:solidFill>
                            <a:schemeClr val="tx1"/>
                          </a:solidFill>
                        </a:rPr>
                        <a:t> the building</a:t>
                      </a:r>
                    </a:p>
                    <a:p>
                      <a:r>
                        <a:rPr lang="en-US" altLang="zh-CN" sz="2500" b="1" dirty="0">
                          <a:solidFill>
                            <a:schemeClr val="tx1"/>
                          </a:solidFill>
                        </a:rPr>
                        <a:t>People</a:t>
                      </a:r>
                      <a:r>
                        <a:rPr lang="en-US" altLang="zh-CN" sz="2500" b="1" baseline="0" dirty="0">
                          <a:solidFill>
                            <a:schemeClr val="tx1"/>
                          </a:solidFill>
                        </a:rPr>
                        <a:t> ran</a:t>
                      </a:r>
                      <a:r>
                        <a:rPr lang="en-US" altLang="zh-CN" sz="2500" b="1" u="sng" baseline="0" dirty="0">
                          <a:solidFill>
                            <a:schemeClr val="tx1"/>
                          </a:solidFill>
                        </a:rPr>
                        <a:t>                                </a:t>
                      </a:r>
                      <a:r>
                        <a:rPr lang="en-US" altLang="zh-CN" sz="2500" b="1" baseline="0" dirty="0">
                          <a:solidFill>
                            <a:schemeClr val="tx1"/>
                          </a:solidFill>
                        </a:rPr>
                        <a:t> .</a:t>
                      </a:r>
                    </a:p>
                    <a:p>
                      <a:r>
                        <a:rPr lang="en-US" altLang="zh-CN" sz="2500" b="1" baseline="0" dirty="0">
                          <a:solidFill>
                            <a:schemeClr val="tx1"/>
                          </a:solidFill>
                        </a:rPr>
                        <a:t>Pieces of</a:t>
                      </a:r>
                      <a:r>
                        <a:rPr lang="en-US" altLang="zh-CN" sz="2500" b="1" u="sng" baseline="0" dirty="0">
                          <a:solidFill>
                            <a:schemeClr val="tx1"/>
                          </a:solidFill>
                        </a:rPr>
                        <a:t>                              </a:t>
                      </a:r>
                      <a:r>
                        <a:rPr lang="en-US" altLang="zh-CN" sz="2500" b="1" baseline="0" dirty="0">
                          <a:solidFill>
                            <a:schemeClr val="tx1"/>
                          </a:solidFill>
                        </a:rPr>
                        <a:t> raining down</a:t>
                      </a:r>
                    </a:p>
                    <a:p>
                      <a:r>
                        <a:rPr lang="en-US" altLang="zh-CN" sz="2500" b="1" baseline="0" dirty="0">
                          <a:solidFill>
                            <a:schemeClr val="tx1"/>
                          </a:solidFill>
                        </a:rPr>
                        <a:t>The walls began to</a:t>
                      </a:r>
                      <a:r>
                        <a:rPr lang="en-US" altLang="zh-CN" sz="2500" b="1" u="sng" baseline="0" dirty="0">
                          <a:solidFill>
                            <a:schemeClr val="tx1"/>
                          </a:solidFill>
                        </a:rPr>
                        <a:t>                       </a:t>
                      </a:r>
                      <a:r>
                        <a:rPr lang="en-US" altLang="zh-CN" sz="2500" b="1" baseline="0" dirty="0">
                          <a:solidFill>
                            <a:schemeClr val="tx1"/>
                          </a:solidFill>
                        </a:rPr>
                        <a:t> .</a:t>
                      </a:r>
                      <a:endParaRPr lang="zh-CN" altLang="en-US" sz="2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500" b="1" dirty="0">
                          <a:solidFill>
                            <a:schemeClr val="tx1"/>
                          </a:solidFill>
                        </a:rPr>
                        <a:t>do</a:t>
                      </a:r>
                      <a:endParaRPr lang="zh-CN" altLang="en-US" sz="2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500" b="1" dirty="0">
                          <a:solidFill>
                            <a:schemeClr val="tx1"/>
                          </a:solidFill>
                        </a:rPr>
                        <a:t>Tried his best to</a:t>
                      </a:r>
                      <a:r>
                        <a:rPr lang="en-US" altLang="zh-CN" sz="2500" b="1" u="sng" dirty="0">
                          <a:solidFill>
                            <a:schemeClr val="tx1"/>
                          </a:solidFill>
                        </a:rPr>
                        <a:t>                      </a:t>
                      </a:r>
                      <a:r>
                        <a:rPr lang="en-US" altLang="zh-CN" sz="2500" b="1" dirty="0">
                          <a:solidFill>
                            <a:schemeClr val="tx1"/>
                          </a:solidFill>
                        </a:rPr>
                        <a:t> .</a:t>
                      </a:r>
                      <a:endParaRPr lang="zh-CN" altLang="en-US" sz="2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28338" y="2276872"/>
            <a:ext cx="28803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>
                <a:solidFill>
                  <a:srgbClr val="FF0000"/>
                </a:solidFill>
              </a:rPr>
              <a:t>real noise</a:t>
            </a:r>
            <a:endParaRPr lang="zh-CN" altLang="en-US" sz="25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2283" y="2640603"/>
            <a:ext cx="34124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>
                <a:solidFill>
                  <a:srgbClr val="FF0000"/>
                </a:solidFill>
              </a:rPr>
              <a:t>shouted </a:t>
            </a:r>
            <a:r>
              <a:rPr lang="en-US" altLang="zh-CN" sz="2500" dirty="0"/>
              <a:t>in fear</a:t>
            </a:r>
            <a:r>
              <a:rPr lang="zh-CN" altLang="en-US" sz="2500" dirty="0">
                <a:solidFill>
                  <a:srgbClr val="FF0000"/>
                </a:solidFill>
              </a:rPr>
              <a:t>（害怕）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26215" y="3117657"/>
            <a:ext cx="23762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>
                <a:solidFill>
                  <a:srgbClr val="FF0000"/>
                </a:solidFill>
              </a:rPr>
              <a:t>ran out of</a:t>
            </a:r>
            <a:endParaRPr lang="zh-CN" altLang="en-US" sz="25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3514810"/>
            <a:ext cx="25922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>
                <a:solidFill>
                  <a:srgbClr val="FF0000"/>
                </a:solidFill>
              </a:rPr>
              <a:t> in all directions</a:t>
            </a:r>
            <a:endParaRPr lang="zh-CN" altLang="en-US" sz="25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3891" y="3861048"/>
            <a:ext cx="25922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>
                <a:solidFill>
                  <a:srgbClr val="FF0000"/>
                </a:solidFill>
              </a:rPr>
              <a:t>glass and bricks</a:t>
            </a:r>
            <a:endParaRPr lang="zh-CN" altLang="en-US" sz="25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8205" y="4267391"/>
            <a:ext cx="29600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>
                <a:solidFill>
                  <a:srgbClr val="FF0000"/>
                </a:solidFill>
              </a:rPr>
              <a:t>come down</a:t>
            </a:r>
            <a:endParaRPr lang="zh-CN" altLang="en-US" sz="25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4347" y="4741044"/>
            <a:ext cx="34228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>
                <a:solidFill>
                  <a:srgbClr val="FF0000"/>
                </a:solidFill>
              </a:rPr>
              <a:t>run out</a:t>
            </a:r>
            <a:endParaRPr lang="zh-CN" altLang="en-US" sz="25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93323" y="5588894"/>
            <a:ext cx="5110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Did he succeed?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52304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979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Detailed reading: </a:t>
            </a:r>
            <a:r>
              <a:rPr lang="en-US" altLang="zh-CN" sz="3200" dirty="0">
                <a:solidFill>
                  <a:srgbClr val="FF0000"/>
                </a:solidFill>
              </a:rPr>
              <a:t>(Para 3) After the earthquake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997" y="1340767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What was it like around Timmy when the earthquake ended?</a:t>
            </a:r>
            <a:endParaRPr lang="zh-CN" alt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39997" y="2859486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It </a:t>
            </a:r>
            <a:r>
              <a:rPr lang="en-US" altLang="zh-CN" sz="3200">
                <a:solidFill>
                  <a:srgbClr val="FF0000"/>
                </a:solidFill>
              </a:rPr>
              <a:t>was dark </a:t>
            </a:r>
            <a:r>
              <a:rPr lang="en-US" altLang="zh-CN" sz="3200" dirty="0">
                <a:solidFill>
                  <a:srgbClr val="FF0000"/>
                </a:solidFill>
              </a:rPr>
              <a:t>and silent.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979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Detailed reading: </a:t>
            </a:r>
            <a:r>
              <a:rPr lang="en-US" altLang="zh-CN" sz="3200" dirty="0">
                <a:solidFill>
                  <a:srgbClr val="FF0000"/>
                </a:solidFill>
              </a:rPr>
              <a:t>(Para 3) After the earthquake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24744"/>
            <a:ext cx="10729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How did Timmy feel when the earthquake ended?</a:t>
            </a:r>
          </a:p>
          <a:p>
            <a:r>
              <a:rPr lang="en-US" altLang="zh-CN" sz="3200" dirty="0"/>
              <a:t>Find out some sentences to show Timmy’s feelings. </a:t>
            </a:r>
            <a:endParaRPr lang="zh-CN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214620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Sentences: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2697307"/>
            <a:ext cx="9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I felt nervous</a:t>
            </a:r>
            <a:r>
              <a:rPr lang="zh-CN" altLang="en-US" sz="3200" dirty="0">
                <a:solidFill>
                  <a:srgbClr val="FF0000"/>
                </a:solidFill>
              </a:rPr>
              <a:t> （紧张不安的）</a:t>
            </a:r>
            <a:r>
              <a:rPr lang="en-US" altLang="zh-CN" sz="3200" dirty="0"/>
              <a:t> and my heart was beating</a:t>
            </a:r>
            <a:r>
              <a:rPr lang="zh-CN" altLang="en-US" sz="3200" dirty="0">
                <a:solidFill>
                  <a:srgbClr val="FF0000"/>
                </a:solidFill>
              </a:rPr>
              <a:t>（跳动）</a:t>
            </a:r>
            <a:r>
              <a:rPr lang="en-US" altLang="zh-CN" sz="3200" dirty="0">
                <a:solidFill>
                  <a:srgbClr val="FF0000"/>
                </a:solidFill>
              </a:rPr>
              <a:t> </a:t>
            </a:r>
            <a:r>
              <a:rPr lang="en-US" altLang="zh-CN" sz="3200" dirty="0"/>
              <a:t>really fast.</a:t>
            </a:r>
            <a:endParaRPr lang="zh-CN" alt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96198" y="4149080"/>
            <a:ext cx="900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A moment of fear went through my mind.</a:t>
            </a:r>
            <a:endParaRPr lang="zh-CN" alt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12894" y="5229200"/>
            <a:ext cx="9775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I told myself to calm down since I was still alive.</a:t>
            </a:r>
            <a:endParaRPr lang="zh-CN" alt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12894" y="3641716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nervous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198" y="4658562"/>
            <a:ext cx="4591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fearful</a:t>
            </a:r>
            <a:r>
              <a:rPr lang="zh-CN" altLang="en-US" sz="3200" dirty="0">
                <a:solidFill>
                  <a:srgbClr val="FF0000"/>
                </a:solidFill>
              </a:rPr>
              <a:t>（害怕的）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2894" y="5826633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hopeful/ </a:t>
            </a:r>
            <a:r>
              <a:rPr lang="en-US" altLang="zh-CN" sz="3200" dirty="0"/>
              <a:t>optimistic</a:t>
            </a:r>
            <a:r>
              <a:rPr lang="zh-CN" altLang="en-US" sz="3200" dirty="0">
                <a:solidFill>
                  <a:srgbClr val="FF0000"/>
                </a:solidFill>
              </a:rPr>
              <a:t>（乐观的）</a:t>
            </a:r>
            <a:r>
              <a:rPr lang="en-US" altLang="zh-CN" sz="3200" dirty="0">
                <a:solidFill>
                  <a:srgbClr val="FF0000"/>
                </a:solidFill>
              </a:rPr>
              <a:t>/ brave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97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Detailed reading: </a:t>
            </a:r>
            <a:r>
              <a:rPr lang="en-US" altLang="zh-CN" sz="3200" dirty="0">
                <a:solidFill>
                  <a:srgbClr val="FF0000"/>
                </a:solidFill>
              </a:rPr>
              <a:t>(Para 4-5) After the earthquake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67" y="1075575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How did Timmy save himself</a:t>
            </a:r>
            <a:r>
              <a:rPr lang="zh-CN" altLang="en-US" sz="3200" dirty="0"/>
              <a:t>？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6110" y="1787170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He</a:t>
            </a:r>
            <a:r>
              <a:rPr lang="en-US" altLang="zh-CN" sz="3200" u="sng" dirty="0"/>
              <a:t>                                    </a:t>
            </a:r>
            <a:r>
              <a:rPr lang="en-US" altLang="zh-CN" sz="3200" dirty="0"/>
              <a:t> .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76110" y="2924944"/>
            <a:ext cx="9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He didn’t</a:t>
            </a:r>
            <a:r>
              <a:rPr lang="en-US" altLang="zh-CN" sz="3200" u="sng" dirty="0"/>
              <a:t>               </a:t>
            </a:r>
            <a:r>
              <a:rPr lang="en-US" altLang="zh-CN" sz="3200" dirty="0"/>
              <a:t>any more</a:t>
            </a:r>
            <a:r>
              <a:rPr lang="zh-CN" altLang="en-US" sz="3200" dirty="0">
                <a:solidFill>
                  <a:srgbClr val="FF0000"/>
                </a:solidFill>
              </a:rPr>
              <a:t>（不再）</a:t>
            </a:r>
            <a:r>
              <a:rPr lang="en-US" altLang="zh-CN" sz="3200" dirty="0"/>
              <a:t>.</a:t>
            </a:r>
            <a:endParaRPr lang="zh-CN" alt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76110" y="414908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He knew he had to</a:t>
            </a:r>
            <a:r>
              <a:rPr lang="en-US" altLang="zh-CN" sz="3200" u="sng" dirty="0"/>
              <a:t>                                                      </a:t>
            </a:r>
            <a:r>
              <a:rPr lang="en-US" altLang="zh-CN" sz="3200" dirty="0"/>
              <a:t> .</a:t>
            </a:r>
            <a:endParaRPr lang="zh-CN" alt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71908" y="5166484"/>
            <a:ext cx="9744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He</a:t>
            </a:r>
            <a:r>
              <a:rPr lang="en-US" altLang="zh-CN" sz="3200" u="sng" dirty="0"/>
              <a:t>                 </a:t>
            </a:r>
            <a:r>
              <a:rPr lang="en-US" altLang="zh-CN" sz="3200" dirty="0"/>
              <a:t> in a weak voice after hearing the noise.</a:t>
            </a:r>
            <a:endParaRPr lang="zh-CN" alt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71908" y="6144960"/>
            <a:ext cx="8016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He had been trying to</a:t>
            </a:r>
            <a:r>
              <a:rPr lang="en-US" altLang="zh-CN" sz="3200" u="sng" dirty="0"/>
              <a:t>                                    </a:t>
            </a:r>
            <a:r>
              <a:rPr lang="en-US" altLang="zh-CN" sz="3200" dirty="0"/>
              <a:t> .</a:t>
            </a:r>
            <a:endParaRPr lang="zh-CN" altLang="en-US" sz="3200" dirty="0"/>
          </a:p>
        </p:txBody>
      </p:sp>
      <p:cxnSp>
        <p:nvCxnSpPr>
          <p:cNvPr id="12" name="直接箭头连接符 11"/>
          <p:cNvCxnSpPr/>
          <p:nvPr/>
        </p:nvCxnSpPr>
        <p:spPr>
          <a:xfrm>
            <a:off x="2627784" y="2371945"/>
            <a:ext cx="0" cy="62500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71800" y="2484393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But no one came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1720" y="2939633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shout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608" y="1787169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shouted for help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>
            <a:off x="2628909" y="3543907"/>
            <a:ext cx="0" cy="6117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76083" y="3649741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Because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63888" y="4149079"/>
            <a:ext cx="6752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save energy and wait for help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>
            <a:off x="2627784" y="4733855"/>
            <a:ext cx="1125" cy="56735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729509" y="481747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Hours later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9396" y="5178260"/>
            <a:ext cx="4428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cried out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39952" y="6144959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find his way out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cxnSp>
        <p:nvCxnSpPr>
          <p:cNvPr id="31" name="直接箭头连接符 30"/>
          <p:cNvCxnSpPr/>
          <p:nvPr/>
        </p:nvCxnSpPr>
        <p:spPr>
          <a:xfrm>
            <a:off x="2627784" y="5751259"/>
            <a:ext cx="0" cy="55806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96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10" grpId="0"/>
      <p:bldP spid="13" grpId="0"/>
      <p:bldP spid="14" grpId="0"/>
      <p:bldP spid="15" grpId="0"/>
      <p:bldP spid="22" grpId="0"/>
      <p:bldP spid="24" grpId="0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9289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Detailed reading: </a:t>
            </a:r>
            <a:r>
              <a:rPr lang="en-US" altLang="zh-CN" sz="3200" dirty="0">
                <a:solidFill>
                  <a:srgbClr val="FF0000"/>
                </a:solidFill>
              </a:rPr>
              <a:t>(Para 4-5) After the earthquake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96752"/>
            <a:ext cx="69127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Discuss with each other about:</a:t>
            </a:r>
          </a:p>
          <a:p>
            <a:r>
              <a:rPr lang="en-US" altLang="zh-CN" sz="3200" dirty="0">
                <a:solidFill>
                  <a:srgbClr val="FF0000"/>
                </a:solidFill>
              </a:rPr>
              <a:t>What do you think of Timmy?</a:t>
            </a:r>
          </a:p>
          <a:p>
            <a:r>
              <a:rPr lang="en-US" altLang="zh-CN" sz="3200" dirty="0">
                <a:solidFill>
                  <a:srgbClr val="FF0000"/>
                </a:solidFill>
              </a:rPr>
              <a:t>What saved his life?</a:t>
            </a:r>
          </a:p>
          <a:p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3094513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strong mind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3539336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cleverness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4045235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bravery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8" name="加号 7"/>
          <p:cNvSpPr/>
          <p:nvPr/>
        </p:nvSpPr>
        <p:spPr>
          <a:xfrm flipV="1">
            <a:off x="5053807" y="3548991"/>
            <a:ext cx="1368152" cy="88964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516216" y="3284984"/>
            <a:ext cx="2304256" cy="14401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01807" y="3679288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other’s help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6221" y="5229200"/>
            <a:ext cx="81879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People outside quickly moved away the bricks after hearing Timmy’s shouts.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6696236" y="4703960"/>
            <a:ext cx="360040" cy="68619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右箭头 17"/>
          <p:cNvSpPr/>
          <p:nvPr/>
        </p:nvSpPr>
        <p:spPr>
          <a:xfrm>
            <a:off x="1979712" y="3831723"/>
            <a:ext cx="720080" cy="1733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2749551" y="3284984"/>
            <a:ext cx="2304256" cy="1440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3059832" y="3535371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self-help</a:t>
            </a:r>
          </a:p>
          <a:p>
            <a:r>
              <a:rPr lang="zh-CN" altLang="en-US" sz="3200" dirty="0">
                <a:solidFill>
                  <a:srgbClr val="FF0000"/>
                </a:solidFill>
              </a:rPr>
              <a:t>（自救）</a:t>
            </a:r>
          </a:p>
        </p:txBody>
      </p:sp>
    </p:spTree>
    <p:extLst>
      <p:ext uri="{BB962C8B-B14F-4D97-AF65-F5344CB8AC3E}">
        <p14:creationId xmlns:p14="http://schemas.microsoft.com/office/powerpoint/2010/main" val="106375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 animBg="1"/>
      <p:bldP spid="9" grpId="0" animBg="1"/>
      <p:bldP spid="10" grpId="0"/>
      <p:bldP spid="13" grpId="0"/>
      <p:bldP spid="18" grpId="0" animBg="1"/>
      <p:bldP spid="19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4" y="188640"/>
            <a:ext cx="741682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Post-reading: think further and discuss with each other</a:t>
            </a:r>
          </a:p>
          <a:p>
            <a:r>
              <a:rPr lang="en-US" altLang="zh-CN" sz="2500" dirty="0">
                <a:solidFill>
                  <a:srgbClr val="FF0000"/>
                </a:solidFill>
              </a:rPr>
              <a:t>If you are trapped</a:t>
            </a:r>
            <a:r>
              <a:rPr lang="zh-CN" altLang="en-US" sz="2500" dirty="0">
                <a:solidFill>
                  <a:srgbClr val="FF0000"/>
                </a:solidFill>
              </a:rPr>
              <a:t>（被困） </a:t>
            </a:r>
            <a:r>
              <a:rPr lang="en-US" altLang="zh-CN" sz="2500" dirty="0">
                <a:solidFill>
                  <a:srgbClr val="FF0000"/>
                </a:solidFill>
              </a:rPr>
              <a:t>in the earthquake, how will you save yourself?</a:t>
            </a:r>
            <a:endParaRPr lang="zh-CN" altLang="en-US" sz="25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5" y="2348880"/>
            <a:ext cx="79179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/>
              <a:t>Stay calm and check the environment to keep away from dangerous areas.</a:t>
            </a:r>
            <a:endParaRPr lang="zh-CN" alt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755575" y="3717032"/>
            <a:ext cx="7560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/>
              <a:t>Hide under the solid</a:t>
            </a:r>
            <a:r>
              <a:rPr lang="zh-CN" altLang="en-US" sz="3000" dirty="0"/>
              <a:t>（坚固的）</a:t>
            </a:r>
            <a:r>
              <a:rPr lang="en-US" altLang="zh-CN" sz="3000" dirty="0"/>
              <a:t>things to protect the head and body.</a:t>
            </a:r>
            <a:endParaRPr lang="zh-CN" altLang="en-US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755575" y="5157192"/>
            <a:ext cx="70538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/>
              <a:t>Save energy to wait for help.</a:t>
            </a:r>
            <a:endParaRPr lang="zh-CN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59920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6CC17E1-879E-22E6-B9E8-11355EF42647}"/>
              </a:ext>
            </a:extLst>
          </p:cNvPr>
          <p:cNvSpPr txBox="1"/>
          <p:nvPr/>
        </p:nvSpPr>
        <p:spPr>
          <a:xfrm>
            <a:off x="539552" y="476672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Post-reading: </a:t>
            </a:r>
            <a:r>
              <a:rPr lang="en-US" altLang="zh-CN" sz="3200" dirty="0">
                <a:solidFill>
                  <a:srgbClr val="FF0000"/>
                </a:solidFill>
              </a:rPr>
              <a:t>Work in a group of four to make a report about how to survive the earthquake.  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445EBCA-E25D-A442-077B-BC4A1FC44210}"/>
              </a:ext>
            </a:extLst>
          </p:cNvPr>
          <p:cNvSpPr txBox="1"/>
          <p:nvPr/>
        </p:nvSpPr>
        <p:spPr>
          <a:xfrm>
            <a:off x="539552" y="1772816"/>
            <a:ext cx="81369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Student A: </a:t>
            </a:r>
            <a:r>
              <a:rPr lang="en-US" altLang="zh-CN" sz="3200" dirty="0">
                <a:solidFill>
                  <a:srgbClr val="FF0000"/>
                </a:solidFill>
              </a:rPr>
              <a:t>What is it like when the earthquake starts? </a:t>
            </a:r>
          </a:p>
          <a:p>
            <a:r>
              <a:rPr lang="en-US" altLang="zh-CN" sz="3200" dirty="0"/>
              <a:t>Student B: </a:t>
            </a:r>
            <a:r>
              <a:rPr lang="en-US" altLang="zh-CN" sz="3200" dirty="0">
                <a:solidFill>
                  <a:srgbClr val="FF0000"/>
                </a:solidFill>
              </a:rPr>
              <a:t>What should you do during the earthquake?</a:t>
            </a:r>
          </a:p>
          <a:p>
            <a:r>
              <a:rPr lang="en-US" altLang="zh-CN" sz="3200" dirty="0"/>
              <a:t>Student C: </a:t>
            </a:r>
            <a:r>
              <a:rPr lang="en-US" altLang="zh-CN" sz="3200" dirty="0">
                <a:solidFill>
                  <a:srgbClr val="FF0000"/>
                </a:solidFill>
              </a:rPr>
              <a:t>How will you save yourself if you are trapped in the earthquake?</a:t>
            </a:r>
          </a:p>
          <a:p>
            <a:r>
              <a:rPr lang="en-US" altLang="zh-CN" sz="3200" dirty="0"/>
              <a:t>Student D: </a:t>
            </a:r>
            <a:r>
              <a:rPr lang="en-US" altLang="zh-CN" sz="3200" dirty="0">
                <a:solidFill>
                  <a:srgbClr val="FF0000"/>
                </a:solidFill>
              </a:rPr>
              <a:t>Give a report in front of the whole class on behalf of</a:t>
            </a:r>
            <a:r>
              <a:rPr lang="zh-CN" altLang="en-US" sz="3200" dirty="0">
                <a:solidFill>
                  <a:srgbClr val="FF0000"/>
                </a:solidFill>
              </a:rPr>
              <a:t>（代表）</a:t>
            </a:r>
            <a:r>
              <a:rPr lang="en-US" altLang="zh-CN" sz="3200" dirty="0">
                <a:solidFill>
                  <a:srgbClr val="FF0000"/>
                </a:solidFill>
              </a:rPr>
              <a:t> your partners.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966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C255217-257B-77C9-61C4-20E650AF357E}"/>
              </a:ext>
            </a:extLst>
          </p:cNvPr>
          <p:cNvSpPr txBox="1"/>
          <p:nvPr/>
        </p:nvSpPr>
        <p:spPr>
          <a:xfrm>
            <a:off x="467544" y="404664"/>
            <a:ext cx="8496944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/>
              <a:t>Dear classmates:</a:t>
            </a:r>
          </a:p>
          <a:p>
            <a:r>
              <a:rPr lang="en-US" altLang="zh-CN" sz="2500" dirty="0"/>
              <a:t>I’m glad to be here to give you a report about how to survive the earthquake on behalf of my partners.</a:t>
            </a:r>
          </a:p>
          <a:p>
            <a:r>
              <a:rPr lang="en-US" altLang="zh-CN" sz="2500" dirty="0"/>
              <a:t>When the earthquake starts, </a:t>
            </a:r>
            <a:r>
              <a:rPr lang="en-US" altLang="zh-CN" sz="2500" u="sng" dirty="0"/>
              <a:t>                                                    </a:t>
            </a:r>
            <a:r>
              <a:rPr lang="en-US" altLang="zh-CN" sz="2500" dirty="0"/>
              <a:t>. </a:t>
            </a:r>
            <a:r>
              <a:rPr lang="en-US" altLang="zh-CN" sz="2500" u="sng" dirty="0"/>
              <a:t>                                 </a:t>
            </a:r>
            <a:endParaRPr lang="en-US" altLang="zh-CN" sz="2500" dirty="0"/>
          </a:p>
          <a:p>
            <a:r>
              <a:rPr lang="en-US" altLang="zh-CN" sz="2500" u="sng" dirty="0"/>
              <a:t>                                                                                                              </a:t>
            </a:r>
            <a:r>
              <a:rPr lang="en-US" altLang="zh-CN" sz="25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500" dirty="0"/>
              <a:t>During the earthquake, you should </a:t>
            </a:r>
            <a:r>
              <a:rPr lang="en-US" altLang="zh-CN" sz="2500" u="sng" dirty="0"/>
              <a:t>                                              </a:t>
            </a:r>
            <a:r>
              <a:rPr lang="en-US" altLang="zh-CN" sz="25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                                                                                                             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5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If it’s unlucky for you to be trapped in the earthquake, don’t panic</a:t>
            </a:r>
            <a:r>
              <a:rPr lang="zh-CN" altLang="en-US" sz="25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（惊慌）</a:t>
            </a:r>
            <a:r>
              <a:rPr lang="en-US" altLang="zh-CN" sz="25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. You had better</a:t>
            </a:r>
            <a:r>
              <a:rPr lang="en-US" altLang="zh-CN" sz="2500" u="sng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                                                     </a:t>
            </a:r>
            <a:r>
              <a:rPr lang="en-US" altLang="zh-CN" sz="25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                                                                                                             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                                                                                                             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                                                                                                             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5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I hope it will be of great help to you. Thanks for your attention.</a:t>
            </a:r>
            <a:endParaRPr lang="en-US" altLang="zh-CN" sz="2500" u="sng" dirty="0"/>
          </a:p>
          <a:p>
            <a:r>
              <a:rPr lang="en-US" altLang="zh-CN" sz="3000" u="sng" dirty="0"/>
              <a:t>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4388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85815AC-9806-506F-7806-A20A7E6870D0}"/>
              </a:ext>
            </a:extLst>
          </p:cNvPr>
          <p:cNvSpPr txBox="1"/>
          <p:nvPr/>
        </p:nvSpPr>
        <p:spPr>
          <a:xfrm>
            <a:off x="199182" y="156217"/>
            <a:ext cx="5416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Lead-in</a:t>
            </a:r>
            <a:endParaRPr lang="zh-CN" altLang="en-US" sz="40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5E9AE91-5CCE-10BE-0683-FA27CD3F2D7B}"/>
              </a:ext>
            </a:extLst>
          </p:cNvPr>
          <p:cNvSpPr txBox="1"/>
          <p:nvPr/>
        </p:nvSpPr>
        <p:spPr>
          <a:xfrm>
            <a:off x="225318" y="5094292"/>
            <a:ext cx="8369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What’s the natural disaster in the video?</a:t>
            </a:r>
            <a:endParaRPr lang="zh-CN" altLang="en-US" sz="40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E4137C2-38FC-84D4-9343-ADFD5864FEBD}"/>
              </a:ext>
            </a:extLst>
          </p:cNvPr>
          <p:cNvSpPr txBox="1"/>
          <p:nvPr/>
        </p:nvSpPr>
        <p:spPr>
          <a:xfrm>
            <a:off x="323528" y="5771925"/>
            <a:ext cx="5416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It’s an earthquake.</a:t>
            </a:r>
            <a:endParaRPr lang="zh-CN" altLang="en-US" sz="4000" dirty="0"/>
          </a:p>
        </p:txBody>
      </p:sp>
      <p:pic>
        <p:nvPicPr>
          <p:cNvPr id="5" name="d9960bea48d091170397830951dd0f39">
            <a:hlinkClick r:id="" action="ppaction://media"/>
            <a:extLst>
              <a:ext uri="{FF2B5EF4-FFF2-40B4-BE49-F238E27FC236}">
                <a16:creationId xmlns:a16="http://schemas.microsoft.com/office/drawing/2014/main" id="{7AC755CC-4B66-613D-DCF4-1FC1EEC41C8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867400"/>
            <a:ext cx="91440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1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52FB4F77-E082-02BE-23C6-426B337529BB}"/>
              </a:ext>
            </a:extLst>
          </p:cNvPr>
          <p:cNvSpPr txBox="1"/>
          <p:nvPr/>
        </p:nvSpPr>
        <p:spPr>
          <a:xfrm>
            <a:off x="323528" y="404664"/>
            <a:ext cx="75608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/>
              <a:t>feel a slight shake</a:t>
            </a:r>
            <a:endParaRPr lang="zh-CN" altLang="en-US" sz="25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91115F7-F3C3-052A-E664-E5F1B4253F77}"/>
              </a:ext>
            </a:extLst>
          </p:cNvPr>
          <p:cNvSpPr txBox="1"/>
          <p:nvPr/>
        </p:nvSpPr>
        <p:spPr>
          <a:xfrm>
            <a:off x="3131840" y="404664"/>
            <a:ext cx="62646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/>
              <a:t>hear the loud noise like the thunder </a:t>
            </a:r>
            <a:endParaRPr lang="zh-CN" altLang="en-US" sz="25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4747321-76E7-3EAC-D4D5-947D97FB5D0C}"/>
              </a:ext>
            </a:extLst>
          </p:cNvPr>
          <p:cNvSpPr txBox="1"/>
          <p:nvPr/>
        </p:nvSpPr>
        <p:spPr>
          <a:xfrm>
            <a:off x="339572" y="1282261"/>
            <a:ext cx="32403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/>
              <a:t>run fast</a:t>
            </a:r>
            <a:endParaRPr lang="zh-CN" altLang="en-US" sz="25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CDFFCEB-3467-EB92-5238-F944764EC815}"/>
              </a:ext>
            </a:extLst>
          </p:cNvPr>
          <p:cNvSpPr txBox="1"/>
          <p:nvPr/>
        </p:nvSpPr>
        <p:spPr>
          <a:xfrm>
            <a:off x="1763688" y="1282261"/>
            <a:ext cx="34563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/>
              <a:t>run to the open spaces</a:t>
            </a:r>
            <a:endParaRPr lang="zh-CN" altLang="en-US" sz="25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96273AA-81D0-17F6-B3A9-0AD5423EA825}"/>
              </a:ext>
            </a:extLst>
          </p:cNvPr>
          <p:cNvSpPr txBox="1"/>
          <p:nvPr/>
        </p:nvSpPr>
        <p:spPr>
          <a:xfrm>
            <a:off x="5004048" y="1282261"/>
            <a:ext cx="3667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/>
              <a:t>take the stairs</a:t>
            </a:r>
            <a:r>
              <a:rPr lang="zh-CN" altLang="en-US" sz="2500" dirty="0"/>
              <a:t>（楼梯）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DDB305E-030A-6452-0783-7D8A6A506962}"/>
              </a:ext>
            </a:extLst>
          </p:cNvPr>
          <p:cNvSpPr txBox="1"/>
          <p:nvPr/>
        </p:nvSpPr>
        <p:spPr>
          <a:xfrm>
            <a:off x="323528" y="2169398"/>
            <a:ext cx="47525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/>
              <a:t>stay away from dangerous things</a:t>
            </a:r>
            <a:endParaRPr lang="zh-CN" altLang="en-US" sz="25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ED8E199-B513-86CE-8BF5-13FA0D038DCC}"/>
              </a:ext>
            </a:extLst>
          </p:cNvPr>
          <p:cNvSpPr txBox="1"/>
          <p:nvPr/>
        </p:nvSpPr>
        <p:spPr>
          <a:xfrm>
            <a:off x="4968044" y="2178253"/>
            <a:ext cx="22322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/>
              <a:t>keep calm</a:t>
            </a:r>
            <a:endParaRPr lang="zh-CN" altLang="en-US" sz="25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4CB18D8-8AC4-298B-E87C-FA60F7768E53}"/>
              </a:ext>
            </a:extLst>
          </p:cNvPr>
          <p:cNvSpPr txBox="1"/>
          <p:nvPr/>
        </p:nvSpPr>
        <p:spPr>
          <a:xfrm>
            <a:off x="323528" y="3036550"/>
            <a:ext cx="3600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/>
              <a:t>check the environment</a:t>
            </a:r>
            <a:endParaRPr lang="zh-CN" altLang="en-US" sz="25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F40223E-3257-7B46-9AB4-DDD4ADF53E70}"/>
              </a:ext>
            </a:extLst>
          </p:cNvPr>
          <p:cNvSpPr txBox="1"/>
          <p:nvPr/>
        </p:nvSpPr>
        <p:spPr>
          <a:xfrm>
            <a:off x="3741626" y="3036550"/>
            <a:ext cx="61926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/>
              <a:t>hide under the solid</a:t>
            </a:r>
            <a:r>
              <a:rPr lang="zh-CN" altLang="en-US" sz="2500" dirty="0"/>
              <a:t>（坚固的）</a:t>
            </a:r>
            <a:r>
              <a:rPr lang="en-US" altLang="zh-CN" sz="2500" dirty="0"/>
              <a:t>things</a:t>
            </a:r>
            <a:endParaRPr lang="zh-CN" altLang="en-US" sz="25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69169F0-5C15-2982-7C09-FA3FFC32D323}"/>
              </a:ext>
            </a:extLst>
          </p:cNvPr>
          <p:cNvSpPr txBox="1"/>
          <p:nvPr/>
        </p:nvSpPr>
        <p:spPr>
          <a:xfrm>
            <a:off x="323528" y="4077072"/>
            <a:ext cx="39604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/>
              <a:t>protect the head and body</a:t>
            </a:r>
            <a:endParaRPr lang="zh-CN" altLang="en-US" sz="25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C8E9747-E445-5925-7EF9-2D97A0E418A4}"/>
              </a:ext>
            </a:extLst>
          </p:cNvPr>
          <p:cNvSpPr txBox="1"/>
          <p:nvPr/>
        </p:nvSpPr>
        <p:spPr>
          <a:xfrm>
            <a:off x="4423420" y="4074388"/>
            <a:ext cx="42484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/>
              <a:t>save energy and wait for help</a:t>
            </a:r>
            <a:endParaRPr lang="zh-CN" altLang="en-US" sz="25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7E91A88-D323-223D-46D4-F2405D19DD2B}"/>
              </a:ext>
            </a:extLst>
          </p:cNvPr>
          <p:cNvSpPr txBox="1"/>
          <p:nvPr/>
        </p:nvSpPr>
        <p:spPr>
          <a:xfrm>
            <a:off x="6660232" y="2169448"/>
            <a:ext cx="19854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dirty="0"/>
              <a:t>never give up</a:t>
            </a:r>
            <a:endParaRPr lang="zh-CN" altLang="en-US" sz="2500" dirty="0"/>
          </a:p>
        </p:txBody>
      </p:sp>
    </p:spTree>
    <p:extLst>
      <p:ext uri="{BB962C8B-B14F-4D97-AF65-F5344CB8AC3E}">
        <p14:creationId xmlns:p14="http://schemas.microsoft.com/office/powerpoint/2010/main" val="50934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F001B6C-5428-F4B7-02AF-FE97F9F264C3}"/>
              </a:ext>
            </a:extLst>
          </p:cNvPr>
          <p:cNvSpPr txBox="1"/>
          <p:nvPr/>
        </p:nvSpPr>
        <p:spPr>
          <a:xfrm>
            <a:off x="395536" y="332656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Why do we need to learn about these emergency</a:t>
            </a:r>
            <a:r>
              <a:rPr lang="zh-CN" altLang="en-US" sz="3200" dirty="0"/>
              <a:t>（应急）</a:t>
            </a:r>
            <a:r>
              <a:rPr lang="en-US" altLang="zh-CN" sz="3200" dirty="0"/>
              <a:t> actions?</a:t>
            </a:r>
            <a:endParaRPr lang="zh-CN" altLang="en-US" sz="32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0B4C82C-3F0B-70FC-2991-2BC461F1E212}"/>
              </a:ext>
            </a:extLst>
          </p:cNvPr>
          <p:cNvSpPr txBox="1"/>
          <p:nvPr/>
        </p:nvSpPr>
        <p:spPr>
          <a:xfrm>
            <a:off x="427212" y="1679322"/>
            <a:ext cx="55129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/>
              <a:t>Hope you </a:t>
            </a:r>
            <a:r>
              <a:rPr lang="en-US" altLang="zh-CN" sz="3000" dirty="0">
                <a:solidFill>
                  <a:srgbClr val="FF0000"/>
                </a:solidFill>
              </a:rPr>
              <a:t>will never experience:</a:t>
            </a:r>
            <a:endParaRPr lang="zh-CN" altLang="en-US" sz="3000" dirty="0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AEB9BF9-ACF7-32AD-ED85-5AA1164EF7B8}"/>
              </a:ext>
            </a:extLst>
          </p:cNvPr>
          <p:cNvSpPr txBox="1"/>
          <p:nvPr/>
        </p:nvSpPr>
        <p:spPr>
          <a:xfrm>
            <a:off x="427212" y="2605554"/>
            <a:ext cx="84249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solidFill>
                  <a:srgbClr val="FF0000"/>
                </a:solidFill>
              </a:rPr>
              <a:t>A book is known in time of need.</a:t>
            </a:r>
            <a:r>
              <a:rPr lang="zh-CN" altLang="en-US" sz="3000" dirty="0">
                <a:solidFill>
                  <a:srgbClr val="FF0000"/>
                </a:solidFill>
              </a:rPr>
              <a:t>（书到用时方恨少）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311C7E8-91CC-4940-9F01-CC633019B2C6}"/>
              </a:ext>
            </a:extLst>
          </p:cNvPr>
          <p:cNvSpPr txBox="1"/>
          <p:nvPr/>
        </p:nvSpPr>
        <p:spPr>
          <a:xfrm>
            <a:off x="395536" y="3531786"/>
            <a:ext cx="3240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/>
              <a:t>Hope you </a:t>
            </a:r>
            <a:r>
              <a:rPr lang="en-US" altLang="zh-CN" sz="3000" dirty="0">
                <a:solidFill>
                  <a:srgbClr val="FF0000"/>
                </a:solidFill>
              </a:rPr>
              <a:t>will do:</a:t>
            </a:r>
            <a:endParaRPr lang="zh-CN" altLang="en-US" sz="3000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309E5C9-D3F6-C7FE-2F5F-777A7666629E}"/>
              </a:ext>
            </a:extLst>
          </p:cNvPr>
          <p:cNvSpPr txBox="1"/>
          <p:nvPr/>
        </p:nvSpPr>
        <p:spPr>
          <a:xfrm>
            <a:off x="427212" y="4452670"/>
            <a:ext cx="52565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solidFill>
                  <a:srgbClr val="FF0000"/>
                </a:solidFill>
              </a:rPr>
              <a:t>Save for a rainy day.</a:t>
            </a:r>
            <a:endParaRPr lang="zh-CN" altLang="en-US" sz="3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5318239"/>
            <a:ext cx="3744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/>
              <a:t>Hope you </a:t>
            </a:r>
            <a:r>
              <a:rPr lang="en-US" altLang="zh-CN" sz="3000" dirty="0">
                <a:solidFill>
                  <a:srgbClr val="FF0000"/>
                </a:solidFill>
              </a:rPr>
              <a:t>will realize:</a:t>
            </a:r>
            <a:endParaRPr lang="zh-CN" altLang="en-US" sz="3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6021288"/>
            <a:ext cx="3744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solidFill>
                  <a:srgbClr val="FF0000"/>
                </a:solidFill>
              </a:rPr>
              <a:t>Be safe and sound.</a:t>
            </a:r>
            <a:endParaRPr lang="zh-CN" alt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4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2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1B47577-8C7F-1566-967D-AE0AF82BE632}"/>
              </a:ext>
            </a:extLst>
          </p:cNvPr>
          <p:cNvSpPr txBox="1"/>
          <p:nvPr/>
        </p:nvSpPr>
        <p:spPr>
          <a:xfrm>
            <a:off x="395536" y="476672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Homework:</a:t>
            </a:r>
            <a:endParaRPr lang="zh-CN" altLang="en-US" sz="32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B7B0D1E-4644-9F08-155E-415677435A4A}"/>
              </a:ext>
            </a:extLst>
          </p:cNvPr>
          <p:cNvSpPr txBox="1"/>
          <p:nvPr/>
        </p:nvSpPr>
        <p:spPr>
          <a:xfrm>
            <a:off x="395536" y="1556792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Must do: </a:t>
            </a:r>
            <a:r>
              <a:rPr lang="en-US" altLang="zh-CN" sz="3200" dirty="0"/>
              <a:t>Search online to learn more about what to do to be safe if you are trapped in the earthquake. </a:t>
            </a:r>
            <a:endParaRPr lang="zh-CN" altLang="en-US" sz="32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33BF282-9F7E-20D0-9C67-7F1060293B84}"/>
              </a:ext>
            </a:extLst>
          </p:cNvPr>
          <p:cNvSpPr txBox="1"/>
          <p:nvPr/>
        </p:nvSpPr>
        <p:spPr>
          <a:xfrm>
            <a:off x="323528" y="3789040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Choose to do: </a:t>
            </a:r>
            <a:r>
              <a:rPr lang="en-US" altLang="zh-CN" sz="3200" dirty="0"/>
              <a:t>Search online to learn about how to prepare for the possible earthquakes.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7855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E80BC05-35A5-16C1-C17A-99E1B73B6EA9}"/>
              </a:ext>
            </a:extLst>
          </p:cNvPr>
          <p:cNvSpPr txBox="1"/>
          <p:nvPr/>
        </p:nvSpPr>
        <p:spPr>
          <a:xfrm>
            <a:off x="971600" y="2204864"/>
            <a:ext cx="7812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FF0000"/>
                </a:solidFill>
              </a:rPr>
              <a:t>Thank you for your time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758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AB9A3CC-C5E6-37B8-5B63-DE8831A80E08}"/>
              </a:ext>
            </a:extLst>
          </p:cNvPr>
          <p:cNvSpPr txBox="1"/>
          <p:nvPr/>
        </p:nvSpPr>
        <p:spPr>
          <a:xfrm>
            <a:off x="323528" y="332656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Pre-reading: </a:t>
            </a:r>
            <a:endParaRPr lang="zh-CN" altLang="en-US" sz="40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188E993-A01B-9017-2EA1-6BA1B2FE7F5B}"/>
              </a:ext>
            </a:extLst>
          </p:cNvPr>
          <p:cNvSpPr txBox="1"/>
          <p:nvPr/>
        </p:nvSpPr>
        <p:spPr>
          <a:xfrm>
            <a:off x="3069000" y="486544"/>
            <a:ext cx="60579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solidFill>
                  <a:srgbClr val="FF0000"/>
                </a:solidFill>
              </a:rPr>
              <a:t>What would you see if you were in an earthquake?</a:t>
            </a:r>
            <a:endParaRPr lang="zh-CN" altLang="en-US" sz="3000" dirty="0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2844E1D-F4A1-9426-A0FF-FB26502888D9}"/>
              </a:ext>
            </a:extLst>
          </p:cNvPr>
          <p:cNvSpPr txBox="1"/>
          <p:nvPr/>
        </p:nvSpPr>
        <p:spPr>
          <a:xfrm>
            <a:off x="3167743" y="2358656"/>
            <a:ext cx="6152606" cy="2608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/>
              <a:t>The buildings were </a:t>
            </a:r>
            <a:r>
              <a:rPr lang="en-US" altLang="zh-CN" sz="3000" dirty="0">
                <a:solidFill>
                  <a:srgbClr val="FF0000"/>
                </a:solidFill>
              </a:rPr>
              <a:t>shaking</a:t>
            </a:r>
            <a:r>
              <a:rPr lang="zh-CN" altLang="en-US" sz="3000" dirty="0">
                <a:solidFill>
                  <a:srgbClr val="FF0000"/>
                </a:solidFill>
              </a:rPr>
              <a:t>（摇晃）</a:t>
            </a:r>
            <a:r>
              <a:rPr lang="en-US" altLang="zh-CN" sz="3000" dirty="0"/>
              <a:t>.</a:t>
            </a:r>
          </a:p>
          <a:p>
            <a:endParaRPr lang="en-US" altLang="zh-CN" sz="3000" dirty="0"/>
          </a:p>
          <a:p>
            <a:r>
              <a:rPr lang="en-US" altLang="zh-CN" sz="3000" dirty="0"/>
              <a:t>Pieces of glass and </a:t>
            </a:r>
            <a:r>
              <a:rPr lang="en-US" altLang="zh-CN" sz="3000" dirty="0">
                <a:solidFill>
                  <a:srgbClr val="FF0000"/>
                </a:solidFill>
              </a:rPr>
              <a:t>bricks</a:t>
            </a:r>
            <a:r>
              <a:rPr lang="zh-CN" altLang="en-US" sz="3000" dirty="0">
                <a:solidFill>
                  <a:srgbClr val="FF0000"/>
                </a:solidFill>
              </a:rPr>
              <a:t>（砖块）</a:t>
            </a:r>
            <a:endParaRPr lang="en-US" altLang="zh-CN" sz="3000" dirty="0">
              <a:solidFill>
                <a:srgbClr val="FF0000"/>
              </a:solidFill>
            </a:endParaRPr>
          </a:p>
          <a:p>
            <a:endParaRPr lang="en-US" altLang="zh-CN" sz="3000" dirty="0">
              <a:solidFill>
                <a:srgbClr val="FF0000"/>
              </a:solidFill>
            </a:endParaRPr>
          </a:p>
          <a:p>
            <a:r>
              <a:rPr lang="en-US" altLang="zh-CN" sz="3000" dirty="0"/>
              <a:t>were </a:t>
            </a:r>
            <a:r>
              <a:rPr lang="en-US" altLang="zh-CN" sz="3000" dirty="0">
                <a:solidFill>
                  <a:srgbClr val="FF0000"/>
                </a:solidFill>
              </a:rPr>
              <a:t>raining down</a:t>
            </a:r>
            <a:r>
              <a:rPr lang="zh-CN" altLang="en-US" sz="3000" dirty="0">
                <a:solidFill>
                  <a:srgbClr val="FF0000"/>
                </a:solidFill>
              </a:rPr>
              <a:t>（倾盆而下）</a:t>
            </a:r>
            <a:r>
              <a:rPr lang="en-US" altLang="zh-CN" sz="3000" dirty="0"/>
              <a:t>.</a:t>
            </a:r>
            <a:endParaRPr lang="zh-CN" altLang="en-US" sz="3000" dirty="0"/>
          </a:p>
          <a:p>
            <a:endParaRPr lang="zh-CN" altLang="en-US" sz="135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E5B2460-34E5-3A34-A255-70D5FBE29A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83" y="2111534"/>
            <a:ext cx="2427242" cy="323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3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931D582-AAF9-E756-4601-C88BADAF64A8}"/>
              </a:ext>
            </a:extLst>
          </p:cNvPr>
          <p:cNvSpPr txBox="1"/>
          <p:nvPr/>
        </p:nvSpPr>
        <p:spPr>
          <a:xfrm>
            <a:off x="245543" y="407764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Pre-reading: </a:t>
            </a:r>
            <a:endParaRPr lang="zh-CN" altLang="en-US" sz="40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233B9DD-A35B-46F1-9173-E4E3B450F2A5}"/>
              </a:ext>
            </a:extLst>
          </p:cNvPr>
          <p:cNvSpPr txBox="1"/>
          <p:nvPr/>
        </p:nvSpPr>
        <p:spPr>
          <a:xfrm>
            <a:off x="2840556" y="537616"/>
            <a:ext cx="60579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solidFill>
                  <a:srgbClr val="FF0000"/>
                </a:solidFill>
              </a:rPr>
              <a:t>What would you see if you were in an earthquake?</a:t>
            </a:r>
            <a:endParaRPr lang="zh-CN" altLang="en-US" sz="3000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CA83795-08F3-B21C-68DF-9BC271013CD3}"/>
              </a:ext>
            </a:extLst>
          </p:cNvPr>
          <p:cNvSpPr txBox="1"/>
          <p:nvPr/>
        </p:nvSpPr>
        <p:spPr>
          <a:xfrm>
            <a:off x="2717799" y="2374035"/>
            <a:ext cx="7004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/>
              <a:t>People were </a:t>
            </a:r>
            <a:r>
              <a:rPr lang="en-US" altLang="zh-CN" sz="3000" dirty="0">
                <a:solidFill>
                  <a:srgbClr val="FF0000"/>
                </a:solidFill>
              </a:rPr>
              <a:t>running in all directions</a:t>
            </a:r>
          </a:p>
          <a:p>
            <a:r>
              <a:rPr lang="zh-CN" altLang="en-US" sz="3000" dirty="0">
                <a:solidFill>
                  <a:srgbClr val="FF0000"/>
                </a:solidFill>
              </a:rPr>
              <a:t>（四处逃散）</a:t>
            </a:r>
            <a:r>
              <a:rPr lang="en-US" altLang="zh-CN" sz="3000" dirty="0"/>
              <a:t>.</a:t>
            </a:r>
            <a:endParaRPr lang="zh-CN" altLang="en-US" sz="30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3AFC4C1-E831-BE96-814F-101DB7E12297}"/>
              </a:ext>
            </a:extLst>
          </p:cNvPr>
          <p:cNvSpPr txBox="1"/>
          <p:nvPr/>
        </p:nvSpPr>
        <p:spPr>
          <a:xfrm>
            <a:off x="2717799" y="4331875"/>
            <a:ext cx="4781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/>
              <a:t>Some people were </a:t>
            </a:r>
            <a:r>
              <a:rPr lang="en-US" altLang="zh-CN" sz="3000" dirty="0">
                <a:solidFill>
                  <a:srgbClr val="FF0000"/>
                </a:solidFill>
              </a:rPr>
              <a:t>trapped</a:t>
            </a:r>
            <a:r>
              <a:rPr lang="zh-CN" altLang="en-US" sz="3000" dirty="0">
                <a:solidFill>
                  <a:srgbClr val="FF0000"/>
                </a:solidFill>
              </a:rPr>
              <a:t>（受困的）</a:t>
            </a:r>
            <a:r>
              <a:rPr lang="en-US" altLang="zh-CN" sz="3000" dirty="0"/>
              <a:t>.</a:t>
            </a:r>
            <a:endParaRPr lang="zh-CN" altLang="en-US" sz="3000" dirty="0">
              <a:solidFill>
                <a:srgbClr val="FF000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92E74E8-24AC-4A27-A28A-66882B6377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95" y="1626940"/>
            <a:ext cx="2067448" cy="242455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4D65708-F710-6A79-6E97-214ABBDF26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47" y="4270509"/>
            <a:ext cx="2397542" cy="159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8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9DCC4F6-E527-38BB-9FD1-F174F35BFE70}"/>
              </a:ext>
            </a:extLst>
          </p:cNvPr>
          <p:cNvSpPr txBox="1"/>
          <p:nvPr/>
        </p:nvSpPr>
        <p:spPr>
          <a:xfrm>
            <a:off x="251520" y="435218"/>
            <a:ext cx="9217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Pre-reading: </a:t>
            </a:r>
            <a:r>
              <a:rPr lang="en-US" altLang="zh-CN" sz="3000" dirty="0">
                <a:solidFill>
                  <a:srgbClr val="FF0000"/>
                </a:solidFill>
              </a:rPr>
              <a:t>read rubrics</a:t>
            </a:r>
            <a:r>
              <a:rPr lang="zh-CN" altLang="en-US" sz="3000" dirty="0">
                <a:solidFill>
                  <a:srgbClr val="FF0000"/>
                </a:solidFill>
              </a:rPr>
              <a:t>（标题提示）</a:t>
            </a:r>
            <a:r>
              <a:rPr lang="en-US" altLang="zh-CN" sz="3000" dirty="0">
                <a:solidFill>
                  <a:srgbClr val="FF0000"/>
                </a:solidFill>
              </a:rPr>
              <a:t> and answer</a:t>
            </a:r>
            <a:endParaRPr lang="zh-CN" altLang="en-US" sz="3000" dirty="0">
              <a:solidFill>
                <a:srgbClr val="FF0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86FBF7A-9BF7-FF77-B2E0-449BBDC1A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2" y="1699315"/>
            <a:ext cx="7530737" cy="415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3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D35D111A-E178-97FA-29E0-5D22DD4F625A}"/>
              </a:ext>
            </a:extLst>
          </p:cNvPr>
          <p:cNvSpPr txBox="1"/>
          <p:nvPr/>
        </p:nvSpPr>
        <p:spPr>
          <a:xfrm>
            <a:off x="395536" y="548680"/>
            <a:ext cx="9003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Pre-reading: </a:t>
            </a:r>
            <a:r>
              <a:rPr lang="en-US" altLang="zh-CN" sz="3000" dirty="0">
                <a:solidFill>
                  <a:srgbClr val="FF0000"/>
                </a:solidFill>
              </a:rPr>
              <a:t>read rubrics</a:t>
            </a:r>
            <a:r>
              <a:rPr lang="zh-CN" altLang="en-US" sz="3000" dirty="0">
                <a:solidFill>
                  <a:srgbClr val="FF0000"/>
                </a:solidFill>
              </a:rPr>
              <a:t>（标题提示）</a:t>
            </a:r>
            <a:r>
              <a:rPr lang="en-US" altLang="zh-CN" sz="3000" dirty="0">
                <a:solidFill>
                  <a:srgbClr val="FF0000"/>
                </a:solidFill>
              </a:rPr>
              <a:t> and answer</a:t>
            </a:r>
            <a:endParaRPr lang="zh-CN" altLang="en-US" sz="3000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60B7B9A-5195-AC4C-9C2A-F44387FCE5DD}"/>
              </a:ext>
            </a:extLst>
          </p:cNvPr>
          <p:cNvSpPr txBox="1"/>
          <p:nvPr/>
        </p:nvSpPr>
        <p:spPr>
          <a:xfrm>
            <a:off x="940526" y="1493291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AutoNum type="arabicPeriod"/>
            </a:pPr>
            <a:r>
              <a:rPr lang="en-US" altLang="zh-CN" sz="3000" dirty="0">
                <a:solidFill>
                  <a:srgbClr val="FF0000"/>
                </a:solidFill>
              </a:rPr>
              <a:t>Where did the earthquake happen?</a:t>
            </a:r>
          </a:p>
          <a:p>
            <a:pPr marL="257175" indent="-257175">
              <a:buAutoNum type="arabicPeriod"/>
            </a:pPr>
            <a:r>
              <a:rPr lang="en-US" altLang="zh-CN" sz="3000" dirty="0">
                <a:solidFill>
                  <a:srgbClr val="FF0000"/>
                </a:solidFill>
              </a:rPr>
              <a:t>In which year did it happen?</a:t>
            </a:r>
          </a:p>
          <a:p>
            <a:pPr marL="257175" indent="-257175">
              <a:buAutoNum type="arabicPeriod"/>
            </a:pPr>
            <a:r>
              <a:rPr lang="en-US" altLang="zh-CN" sz="3000" dirty="0">
                <a:solidFill>
                  <a:srgbClr val="FF0000"/>
                </a:solidFill>
              </a:rPr>
              <a:t>Who is in the story?</a:t>
            </a:r>
          </a:p>
          <a:p>
            <a:pPr marL="257175" indent="-257175">
              <a:buAutoNum type="arabicPeriod"/>
            </a:pPr>
            <a:r>
              <a:rPr lang="en-US" altLang="zh-CN" sz="3000" dirty="0">
                <a:solidFill>
                  <a:srgbClr val="FF0000"/>
                </a:solidFill>
              </a:rPr>
              <a:t>Was he safe at last?</a:t>
            </a:r>
            <a:endParaRPr lang="zh-CN" altLang="en-US" sz="3000" dirty="0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C6F94E4-CDAA-C99D-8D90-D4F4CEFA913D}"/>
              </a:ext>
            </a:extLst>
          </p:cNvPr>
          <p:cNvSpPr txBox="1"/>
          <p:nvPr/>
        </p:nvSpPr>
        <p:spPr>
          <a:xfrm>
            <a:off x="940526" y="3773691"/>
            <a:ext cx="6217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AutoNum type="arabicPeriod"/>
            </a:pPr>
            <a:r>
              <a:rPr lang="en-US" altLang="zh-CN" sz="3000" dirty="0"/>
              <a:t>In Highfield.</a:t>
            </a:r>
          </a:p>
          <a:p>
            <a:pPr marL="257175" indent="-257175">
              <a:buAutoNum type="arabicPeriod"/>
            </a:pPr>
            <a:r>
              <a:rPr lang="en-US" altLang="zh-CN" sz="3000" dirty="0"/>
              <a:t>In 2021.</a:t>
            </a:r>
          </a:p>
          <a:p>
            <a:pPr marL="257175" indent="-257175">
              <a:buAutoNum type="arabicPeriod"/>
            </a:pPr>
            <a:r>
              <a:rPr lang="en-US" altLang="zh-CN" sz="3000" dirty="0"/>
              <a:t>Timmy.</a:t>
            </a:r>
          </a:p>
          <a:p>
            <a:pPr marL="257175" indent="-257175">
              <a:buAutoNum type="arabicPeriod"/>
            </a:pPr>
            <a:r>
              <a:rPr lang="en-US" altLang="zh-CN" sz="3000" dirty="0"/>
              <a:t>Yes. Because he survived.</a:t>
            </a:r>
            <a:endParaRPr lang="zh-CN" altLang="en-US" sz="3000" dirty="0"/>
          </a:p>
        </p:txBody>
      </p:sp>
    </p:spTree>
    <p:extLst>
      <p:ext uri="{BB962C8B-B14F-4D97-AF65-F5344CB8AC3E}">
        <p14:creationId xmlns:p14="http://schemas.microsoft.com/office/powerpoint/2010/main" val="73541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16967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Fast reading:</a:t>
            </a:r>
            <a:endParaRPr lang="zh-CN" alt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4809" y="1093386"/>
            <a:ext cx="6426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1. What’s the type of this article?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5289" y="1807639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altLang="zh-CN" sz="3200" dirty="0"/>
              <a:t>Narrative writing</a:t>
            </a:r>
            <a:r>
              <a:rPr lang="zh-CN" altLang="en-US" sz="3200" dirty="0"/>
              <a:t>（记叙文）</a:t>
            </a:r>
            <a:endParaRPr lang="en-US" altLang="zh-CN" sz="3200" dirty="0"/>
          </a:p>
          <a:p>
            <a:pPr marL="342900" indent="-342900">
              <a:buAutoNum type="alphaUcPeriod"/>
            </a:pPr>
            <a:r>
              <a:rPr lang="en-US" altLang="zh-CN" sz="3200" dirty="0"/>
              <a:t>Argumentative writing</a:t>
            </a:r>
            <a:r>
              <a:rPr lang="zh-CN" altLang="en-US" sz="3200" dirty="0"/>
              <a:t>（议论文）</a:t>
            </a:r>
            <a:endParaRPr lang="en-US" altLang="zh-CN" sz="3200" dirty="0"/>
          </a:p>
          <a:p>
            <a:pPr marL="342900" indent="-342900">
              <a:buAutoNum type="alphaUcPeriod"/>
            </a:pPr>
            <a:r>
              <a:rPr lang="en-US" altLang="zh-CN" sz="3200" dirty="0"/>
              <a:t>Expository writing</a:t>
            </a:r>
            <a:r>
              <a:rPr lang="zh-CN" altLang="en-US" sz="3200" dirty="0"/>
              <a:t>（说明文）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5289" y="3446004"/>
            <a:ext cx="6054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2. What’s the order of this article?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770" y="4077072"/>
            <a:ext cx="8125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A. Time order                     B. Space order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39770" y="4675685"/>
            <a:ext cx="90421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It was about two o’clock in the afternoon.</a:t>
            </a:r>
          </a:p>
          <a:p>
            <a:r>
              <a:rPr lang="en-US" altLang="zh-CN" sz="3200" dirty="0">
                <a:solidFill>
                  <a:srgbClr val="FF0000"/>
                </a:solidFill>
              </a:rPr>
              <a:t>Soon the real noise came.</a:t>
            </a:r>
          </a:p>
          <a:p>
            <a:r>
              <a:rPr lang="en-US" altLang="zh-CN" sz="3200" dirty="0">
                <a:solidFill>
                  <a:srgbClr val="FF0000"/>
                </a:solidFill>
              </a:rPr>
              <a:t>Finally, the noise and shaking ended.</a:t>
            </a:r>
          </a:p>
          <a:p>
            <a:r>
              <a:rPr lang="en-US" altLang="zh-CN" sz="3200" dirty="0">
                <a:solidFill>
                  <a:srgbClr val="FF0000"/>
                </a:solidFill>
              </a:rPr>
              <a:t>Hours later, I suddenly heard some noise above me.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4188" y="1093386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A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0086" y="3446004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A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7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Fast reading:</a:t>
            </a:r>
            <a:endParaRPr lang="zh-CN" alt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124744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Write the correct paragraph number next to each main idea</a:t>
            </a:r>
            <a:endParaRPr lang="zh-CN" altLang="en-US" sz="3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238655"/>
              </p:ext>
            </p:extLst>
          </p:nvPr>
        </p:nvGraphicFramePr>
        <p:xfrm>
          <a:off x="653525" y="2425243"/>
          <a:ext cx="7309093" cy="3884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1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0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Paragraph number</a:t>
                      </a:r>
                      <a:endParaRPr lang="zh-CN" altLang="en-US" sz="20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Main idea</a:t>
                      </a:r>
                      <a:endParaRPr lang="zh-CN" altLang="en-US" sz="20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Timmy found himself trapped in the building.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The earthquake started when Timmy was working.</a:t>
                      </a:r>
                      <a:endParaRPr lang="zh-CN" altLang="en-US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7605"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A group of people helped Timmy out.</a:t>
                      </a:r>
                      <a:endParaRPr lang="zh-CN" altLang="en-US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People</a:t>
                      </a:r>
                      <a:r>
                        <a:rPr lang="en-US" altLang="zh-CN" sz="2000" baseline="0" dirty="0"/>
                        <a:t> were scared and tried to run out of the building.</a:t>
                      </a:r>
                      <a:endParaRPr lang="zh-CN" altLang="en-US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7112"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Timmy tried to</a:t>
                      </a:r>
                      <a:r>
                        <a:rPr lang="en-US" altLang="zh-CN" sz="2000" baseline="0" dirty="0"/>
                        <a:t> get help</a:t>
                      </a:r>
                      <a:endParaRPr lang="zh-CN" altLang="en-US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1600" y="2852936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Para 3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3564305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Para 1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4293096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Para 5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494116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Para 2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0894" y="566124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Para 4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47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914501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Fast reading</a:t>
            </a:r>
            <a:r>
              <a:rPr lang="en-US" altLang="zh-CN" sz="3000" dirty="0"/>
              <a:t>:          </a:t>
            </a:r>
            <a:r>
              <a:rPr lang="en-US" altLang="zh-CN" sz="2500" dirty="0"/>
              <a:t>1. Divide them into three parts.</a:t>
            </a:r>
          </a:p>
          <a:p>
            <a:r>
              <a:rPr lang="en-US" altLang="zh-CN" sz="2500" dirty="0"/>
              <a:t>                                                2. Match the main idea with each part.</a:t>
            </a:r>
            <a:endParaRPr lang="zh-CN" altLang="en-US" sz="2500" dirty="0"/>
          </a:p>
        </p:txBody>
      </p:sp>
      <p:sp>
        <p:nvSpPr>
          <p:cNvPr id="3" name="TextBox 2"/>
          <p:cNvSpPr txBox="1"/>
          <p:nvPr/>
        </p:nvSpPr>
        <p:spPr>
          <a:xfrm>
            <a:off x="241721" y="1731078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Part 1:</a:t>
            </a:r>
            <a:endParaRPr lang="zh-CN" alt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41721" y="3284984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Part 2:</a:t>
            </a:r>
            <a:endParaRPr lang="zh-CN" alt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41721" y="4893758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Part 3:</a:t>
            </a:r>
            <a:endParaRPr lang="zh-CN" alt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735071" y="1738864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</a:rPr>
              <a:t>Para 1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5071" y="3274522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</a:rPr>
              <a:t>Para 2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43192" y="4898993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</a:rPr>
              <a:t>Para 3-5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7944" y="1743763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After the earthquake</a:t>
            </a:r>
            <a:endParaRPr lang="zh-CN" alt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4067944" y="3266682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Before the earthquake</a:t>
            </a:r>
            <a:endParaRPr lang="zh-CN" alt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4059487" y="4931612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During the earthquake</a:t>
            </a:r>
            <a:endParaRPr lang="zh-CN" altLang="en-US" sz="4000" dirty="0"/>
          </a:p>
        </p:txBody>
      </p:sp>
      <p:cxnSp>
        <p:nvCxnSpPr>
          <p:cNvPr id="13" name="直接连接符 12"/>
          <p:cNvCxnSpPr>
            <a:endCxn id="10" idx="1"/>
          </p:cNvCxnSpPr>
          <p:nvPr/>
        </p:nvCxnSpPr>
        <p:spPr>
          <a:xfrm>
            <a:off x="3131840" y="2132856"/>
            <a:ext cx="936104" cy="14877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endCxn id="11" idx="1"/>
          </p:cNvCxnSpPr>
          <p:nvPr/>
        </p:nvCxnSpPr>
        <p:spPr>
          <a:xfrm>
            <a:off x="3131840" y="3717032"/>
            <a:ext cx="927647" cy="15685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3595663" y="2204864"/>
            <a:ext cx="463824" cy="30806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6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1158</Words>
  <Application>Microsoft Office PowerPoint</Application>
  <PresentationFormat>全屏显示(4:3)</PresentationFormat>
  <Paragraphs>187</Paragraphs>
  <Slides>23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主题​​</vt:lpstr>
      <vt:lpstr>U8 Safe and sound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3049124764@qq.com</cp:lastModifiedBy>
  <cp:revision>39</cp:revision>
  <dcterms:created xsi:type="dcterms:W3CDTF">2025-12-01T23:59:47Z</dcterms:created>
  <dcterms:modified xsi:type="dcterms:W3CDTF">2025-12-10T14:28:16Z</dcterms:modified>
</cp:coreProperties>
</file>