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汉仪颜楷简" panose="00020600040101010101" charset="-122"/>
      <p:regular r:id="rId21"/>
    </p:embeddedFont>
    <p:embeddedFont>
      <p:font typeface="汉仪舒圆黑简" panose="00020600040101010101" charset="-122"/>
      <p:regular r:id="rId22"/>
    </p:embeddedFont>
    <p:embeddedFont>
      <p:font typeface="楷体" panose="02010609060101010101" charset="-122"/>
      <p:regular r:id="rId23"/>
    </p:embeddedFont>
    <p:embeddedFont>
      <p:font typeface="微软雅黑" panose="020B0503020204020204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C5"/>
    <a:srgbClr val="75B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0DF7B-C987-4BA9-AC8A-BD7A92F14CBE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4">
              <a:lumMod val="40000"/>
              <a:lumOff val="60000"/>
              <a:alpha val="25000"/>
            </a:schemeClr>
          </a:solidFill>
        </a:fill>
      </a:tcStyle>
    </a:band2H>
    <a:band1V>
      <a:tcStyle>
        <a:tcBdr/>
        <a:fill>
          <a:solidFill>
            <a:schemeClr val="accent4">
              <a:lumMod val="40000"/>
              <a:lumOff val="60000"/>
              <a:alpha val="25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4">
              <a:lumMod val="40000"/>
              <a:lumOff val="60000"/>
              <a:alpha val="4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4">
              <a:lumMod val="40000"/>
              <a:lumOff val="60000"/>
              <a:alpha val="40000"/>
            </a:schemeClr>
          </a:solidFill>
        </a:fill>
      </a:tcStyle>
    </a:firstCol>
    <a:lastRow>
      <a:tcTxStyle b="on">
        <a:fontRef idx="none">
          <a:schemeClr val="accent4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seCell>
      <a:tcStyle>
        <a:tcBdr>
          <a:lef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eCell>
    <a:swCell>
      <a:tcTxStyle b="on">
        <a:fontRef idx="none">
          <a:schemeClr val="accent4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wCell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chemeClr val="accent4"/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4"/>
          </a:solidFill>
        </a:fill>
      </a:tcStyle>
    </a:firstRow>
    <a:neCell>
      <a:tcStyle>
        <a:tcBdr>
          <a:left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4"/>
              </a:solidFill>
              <a:prstDash val="solid"/>
            </a:ln>
          </a:right>
          <a:top>
            <a:ln w="9525" cmpd="sng">
              <a:solidFill>
                <a:schemeClr val="accent4"/>
              </a:solidFill>
              <a:prstDash val="solid"/>
            </a:ln>
          </a:top>
          <a:bottom>
            <a:ln w="9525" cmpd="sng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8.xml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672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3"/>
          <a:stretch>
            <a:fillRect/>
          </a:stretch>
        </p:blipFill>
        <p:spPr>
          <a:xfrm>
            <a:off x="8745749" y="1333872"/>
            <a:ext cx="2618473" cy="196967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3"/>
          <a:stretch>
            <a:fillRect/>
          </a:stretch>
        </p:blipFill>
        <p:spPr>
          <a:xfrm flipH="1">
            <a:off x="0" y="1261926"/>
            <a:ext cx="2618473" cy="19696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3595" y="4299334"/>
            <a:ext cx="11924810" cy="2365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353736" y="322889"/>
            <a:ext cx="11484528" cy="6212222"/>
          </a:xfrm>
          <a:prstGeom prst="roundRect">
            <a:avLst>
              <a:gd name="adj" fmla="val 4595"/>
            </a:avLst>
          </a:prstGeom>
          <a:solidFill>
            <a:schemeClr val="bg1">
              <a:alpha val="98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tags" Target="../tags/tag6.xml"/><Relationship Id="rId3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7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23.png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7.png"/><Relationship Id="rId3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0"/>
          <p:cNvSpPr txBox="1">
            <a:spLocks noChangeArrowheads="1"/>
          </p:cNvSpPr>
          <p:nvPr/>
        </p:nvSpPr>
        <p:spPr bwMode="ltGray">
          <a:xfrm>
            <a:off x="3747675" y="4011767"/>
            <a:ext cx="4696649" cy="352425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square" numCol="1" fromWordArt="1">
            <a:spAutoFit/>
          </a:bodyPr>
          <a:lstStyle>
            <a:defPPr>
              <a:defRPr lang="en-US"/>
            </a:defPPr>
            <a:lvl1pPr algn="l">
              <a:defRPr sz="4000" kern="10" spc="0">
                <a:ln w="0">
                  <a:solidFill>
                    <a:srgbClr val="FFFFFF">
                      <a:alpha val="32000"/>
                    </a:srgbClr>
                  </a:solidFill>
                  <a:round/>
                </a:ln>
                <a:gradFill>
                  <a:gsLst>
                    <a:gs pos="43000">
                      <a:srgbClr val="F7D94C"/>
                    </a:gs>
                    <a:gs pos="0">
                      <a:srgbClr val="80C622"/>
                    </a:gs>
                    <a:gs pos="100000">
                      <a:srgbClr val="CC99FF"/>
                    </a:gs>
                  </a:gsLst>
                  <a:lin ang="0" scaled="1"/>
                </a:gradFill>
                <a:effectLst>
                  <a:outerShdw blurRad="495300" dist="38100" dir="8100000" algn="tr" rotWithShape="0">
                    <a:prstClr val="black">
                      <a:alpha val="11000"/>
                    </a:prstClr>
                  </a:outerShdw>
                </a:effectLst>
                <a:latin typeface="+mj-ea"/>
                <a:ea typeface="+mj-ea"/>
                <a:cs typeface="+mn-ea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1200" cap="none" spc="600" normalizeH="0" baseline="0" noProof="0" dirty="0">
                <a:ln w="3175">
                  <a:noFill/>
                  <a:round/>
                </a:ln>
                <a:solidFill>
                  <a:srgbClr val="F1711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经典趣体简" panose="02010609000101010101" pitchFamily="49" charset="-122"/>
                <a:sym typeface="+mn-lt"/>
              </a:rPr>
              <a:t>常州市新北区新桥实验小学</a:t>
            </a:r>
            <a:r>
              <a:rPr kumimoji="0" lang="en-US" altLang="zh-CN" sz="1700" b="1" i="0" u="none" strike="noStrike" kern="1200" cap="none" spc="600" normalizeH="0" baseline="0" noProof="0" dirty="0">
                <a:ln w="3175">
                  <a:noFill/>
                  <a:round/>
                </a:ln>
                <a:solidFill>
                  <a:srgbClr val="F1711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经典趣体简" panose="02010609000101010101" pitchFamily="49" charset="-122"/>
                <a:sym typeface="+mn-lt"/>
              </a:rPr>
              <a:t>  </a:t>
            </a:r>
            <a:r>
              <a:rPr kumimoji="0" lang="zh-CN" altLang="en-US" sz="1700" b="1" i="0" u="none" strike="noStrike" kern="1200" cap="none" spc="600" normalizeH="0" baseline="0" noProof="0" dirty="0">
                <a:ln w="3175">
                  <a:noFill/>
                  <a:round/>
                </a:ln>
                <a:solidFill>
                  <a:srgbClr val="F1711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经典趣体简" panose="02010609000101010101" pitchFamily="49" charset="-122"/>
                <a:sym typeface="+mn-lt"/>
              </a:rPr>
              <a:t>黄菲</a:t>
            </a:r>
            <a:endParaRPr kumimoji="0" lang="zh-CN" altLang="en-US" sz="1700" b="1" i="0" u="none" strike="noStrike" kern="1200" cap="none" spc="600" normalizeH="0" baseline="0" noProof="0" dirty="0">
              <a:ln w="3175">
                <a:noFill/>
                <a:round/>
              </a:ln>
              <a:solidFill>
                <a:srgbClr val="F1711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经典趣体简" panose="02010609000101010101" pitchFamily="49" charset="-122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939823" y="3934457"/>
            <a:ext cx="4312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79" y="5378449"/>
            <a:ext cx="432522" cy="5516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55035" y="1860550"/>
            <a:ext cx="52819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>
                <a:solidFill>
                  <a:schemeClr val="accent2"/>
                </a:solidFill>
                <a:latin typeface="汉仪颜楷简" panose="00020600040101010101" charset="-122"/>
                <a:ea typeface="汉仪颜楷简" panose="00020600040101010101" charset="-122"/>
              </a:rPr>
              <a:t>循环结构</a:t>
            </a:r>
            <a:endParaRPr lang="zh-CN" altLang="en-US" sz="9600">
              <a:solidFill>
                <a:schemeClr val="accent2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05790" y="499745"/>
            <a:ext cx="1126045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体育组的老师们在设计运动会奖章时，又遇到了难题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...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       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他们想要做出这样的效果：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69605" y="1163320"/>
            <a:ext cx="1386840" cy="14478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99135" y="2537460"/>
            <a:ext cx="845439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你能用</a:t>
            </a:r>
            <a:r>
              <a:rPr lang="zh-CN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循环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的思想，说出快速画出该效果图的办法吗？</a:t>
            </a:r>
            <a:endParaRPr lang="zh-CN" sz="2800"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35530" y="3317240"/>
            <a:ext cx="741426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将单个椭圆造型，通过旋转</a:t>
            </a: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循环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次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即可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得到。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EAF0F8">
                  <a:alpha val="100000"/>
                </a:srgbClr>
              </a:clrFrom>
              <a:clrTo>
                <a:srgbClr val="EAF0F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4805" y="4118610"/>
            <a:ext cx="734695" cy="161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6090" y="711835"/>
            <a:ext cx="112604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任务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3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：</a:t>
            </a:r>
            <a:r>
              <a:rPr 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打开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“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趣味运动会奖章设计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”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程序，组装程序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 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，完成奖章设计</a:t>
            </a:r>
            <a:endParaRPr lang="zh-CN" altLang="en-US" sz="2800"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3630" y="1648460"/>
            <a:ext cx="4599940" cy="4194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组合 6"/>
          <p:cNvGrpSpPr/>
          <p:nvPr/>
        </p:nvGrpSpPr>
        <p:grpSpPr>
          <a:xfrm>
            <a:off x="6590030" y="2705100"/>
            <a:ext cx="4165600" cy="1447800"/>
            <a:chOff x="10378" y="4260"/>
            <a:chExt cx="6560" cy="228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4754" y="4260"/>
              <a:ext cx="2184" cy="228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AF0F8">
                    <a:alpha val="100000"/>
                  </a:srgbClr>
                </a:clrFrom>
                <a:clrTo>
                  <a:srgbClr val="EAF0F8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78" y="4651"/>
              <a:ext cx="683" cy="1499"/>
            </a:xfrm>
            <a:prstGeom prst="rect">
              <a:avLst/>
            </a:prstGeom>
          </p:spPr>
        </p:pic>
        <p:cxnSp>
          <p:nvCxnSpPr>
            <p:cNvPr id="5" name="直接箭头连接符 4"/>
            <p:cNvCxnSpPr/>
            <p:nvPr/>
          </p:nvCxnSpPr>
          <p:spPr>
            <a:xfrm>
              <a:off x="11712" y="5369"/>
              <a:ext cx="2783" cy="0"/>
            </a:xfrm>
            <a:prstGeom prst="straightConnector1">
              <a:avLst/>
            </a:prstGeom>
            <a:ln w="38100" cap="rnd">
              <a:solidFill>
                <a:srgbClr val="002DC5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75335" y="599440"/>
            <a:ext cx="87204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你能说出这个循环结构中的</a:t>
            </a:r>
            <a:r>
              <a:rPr lang="zh-CN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循环体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和</a:t>
            </a:r>
            <a:r>
              <a:rPr lang="zh-CN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循环判断条件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吗？</a:t>
            </a:r>
            <a:endParaRPr lang="zh-CN" sz="2800"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3980" y="2126615"/>
            <a:ext cx="7225665" cy="1017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循环体：</a:t>
            </a:r>
            <a:endParaRPr lang="zh-CN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03980" y="4100195"/>
            <a:ext cx="7225665" cy="1017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循环判断条件：是否重复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6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次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515" y="1314450"/>
            <a:ext cx="2492375" cy="45637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055" y="2126615"/>
            <a:ext cx="15906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9750" y="315595"/>
            <a:ext cx="112604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拓展思考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：</a:t>
            </a:r>
            <a:r>
              <a:rPr 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如果奖章变成</a:t>
            </a:r>
            <a:r>
              <a:rPr lang="en-US" altLang="zh-CN" sz="2800">
                <a:solidFill>
                  <a:srgbClr val="92D05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5</a:t>
            </a:r>
            <a:r>
              <a:rPr lang="zh-CN" altLang="en-US" sz="2800">
                <a:solidFill>
                  <a:srgbClr val="92D05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片状、</a:t>
            </a:r>
            <a:r>
              <a:rPr lang="en-US" altLang="zh-CN" sz="2800">
                <a:solidFill>
                  <a:srgbClr val="92D05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7</a:t>
            </a:r>
            <a:r>
              <a:rPr lang="zh-CN" altLang="en-US" sz="2800">
                <a:solidFill>
                  <a:srgbClr val="92D05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片状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，程序该怎么改呢？</a:t>
            </a:r>
            <a:endParaRPr lang="zh-CN" altLang="en-US" sz="2800"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4060" y="983615"/>
            <a:ext cx="1438275" cy="13620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42975" y="2548255"/>
            <a:ext cx="1020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片状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07005" y="945515"/>
            <a:ext cx="1466850" cy="14001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929890" y="2548255"/>
            <a:ext cx="1020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片状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7"/>
            </p:custDataLst>
          </p:nvPr>
        </p:nvGraphicFramePr>
        <p:xfrm>
          <a:off x="5803900" y="1196975"/>
          <a:ext cx="5787390" cy="3779520"/>
        </p:xfrm>
        <a:graphic>
          <a:graphicData uri="http://schemas.openxmlformats.org/drawingml/2006/table">
            <a:tbl>
              <a:tblPr firstRow="1">
                <a:tableStyleId>{6380DF7B-C987-4BA9-AC8A-BD7A92F14CBE}</a:tableStyleId>
              </a:tblPr>
              <a:tblGrid>
                <a:gridCol w="1929130"/>
                <a:gridCol w="1929130"/>
                <a:gridCol w="1929130"/>
              </a:tblGrid>
              <a:tr h="4775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绘制图形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循环次数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旋转角度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8255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6</a:t>
                      </a: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片状</a:t>
                      </a: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</a:rPr>
                        <a:t>6</a:t>
                      </a:r>
                      <a:endParaRPr lang="en-US" altLang="zh-CN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</a:rPr>
                        <a:t>60</a:t>
                      </a:r>
                      <a:endParaRPr lang="en-US" altLang="zh-CN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</a:tr>
              <a:tr h="8255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5</a:t>
                      </a: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片状</a:t>
                      </a: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</a:tr>
              <a:tr h="8255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7</a:t>
                      </a: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片状</a:t>
                      </a: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</a:tr>
              <a:tr h="8255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</a:rPr>
                        <a:t>...</a:t>
                      </a:r>
                      <a:endParaRPr lang="en-US" altLang="zh-CN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39750" y="4363720"/>
            <a:ext cx="7225665" cy="15957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规律：</a:t>
            </a:r>
            <a:endParaRPr lang="zh-CN" sz="32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循环次数×旋转角度</a:t>
            </a:r>
            <a:r>
              <a:rPr lang="en-US" altLang="zh-CN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=360</a:t>
            </a:r>
            <a:endParaRPr lang="en-US" altLang="zh-CN" sz="32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0060" y="3429000"/>
            <a:ext cx="5149850" cy="63690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为什么</a:t>
            </a:r>
            <a:r>
              <a:rPr lang="en-US" altLang="zh-CN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6</a:t>
            </a: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片状时，旋转角度是</a:t>
            </a:r>
            <a:r>
              <a:rPr lang="en-US" altLang="zh-CN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60</a:t>
            </a: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度呢？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  <p:bldP spid="9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2210" y="546735"/>
            <a:ext cx="4342765" cy="1050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zh-CN" sz="4800">
                <a:gradFill>
                  <a:gsLst>
                    <a:gs pos="0">
                      <a:srgbClr val="FFDA32"/>
                    </a:gs>
                    <a:gs pos="100000">
                      <a:srgbClr val="EA2768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探秘循环结构</a:t>
            </a:r>
            <a:endParaRPr lang="zh-CN" sz="4800"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/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008120" y="1436370"/>
            <a:ext cx="4853305" cy="1941195"/>
            <a:chOff x="3407" y="3509"/>
            <a:chExt cx="7643" cy="3057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4212" y="3509"/>
              <a:ext cx="6839" cy="15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sz="4400">
                  <a:solidFill>
                    <a:schemeClr val="accent4"/>
                  </a:solidFill>
                  <a:effectLst/>
                  <a:latin typeface="汉仪颜楷简" panose="00020600040101010101" charset="-122"/>
                  <a:ea typeface="汉仪颜楷简" panose="00020600040101010101" charset="-122"/>
                  <a:cs typeface="汉仪舒圆黑简" panose="00020600040101010101" charset="-122"/>
                </a:rPr>
                <a:t>循环体</a:t>
              </a:r>
              <a:endParaRPr lang="zh-CN" sz="4400">
                <a:solidFill>
                  <a:schemeClr val="accent4"/>
                </a:solidFill>
                <a:effectLst/>
                <a:latin typeface="汉仪颜楷简" panose="00020600040101010101" charset="-122"/>
                <a:ea typeface="汉仪颜楷简" panose="00020600040101010101" charset="-122"/>
                <a:cs typeface="汉仪舒圆黑简" panose="00020600040101010101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3"/>
              </p:custDataLst>
            </p:nvPr>
          </p:nvSpPr>
          <p:spPr>
            <a:xfrm>
              <a:off x="4212" y="5038"/>
              <a:ext cx="6839" cy="15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sz="4400">
                  <a:solidFill>
                    <a:schemeClr val="accent4"/>
                  </a:solidFill>
                  <a:effectLst/>
                  <a:latin typeface="汉仪颜楷简" panose="00020600040101010101" charset="-122"/>
                  <a:ea typeface="汉仪颜楷简" panose="00020600040101010101" charset="-122"/>
                  <a:cs typeface="汉仪舒圆黑简" panose="00020600040101010101" charset="-122"/>
                </a:rPr>
                <a:t>循环判断条件</a:t>
              </a:r>
              <a:endParaRPr lang="zh-CN" sz="4400">
                <a:solidFill>
                  <a:schemeClr val="accent4"/>
                </a:solidFill>
                <a:effectLst/>
                <a:latin typeface="汉仪颜楷简" panose="00020600040101010101" charset="-122"/>
                <a:ea typeface="汉仪颜楷简" panose="00020600040101010101" charset="-122"/>
                <a:cs typeface="汉仪舒圆黑简" panose="00020600040101010101" charset="-122"/>
              </a:endParaRPr>
            </a:p>
          </p:txBody>
        </p:sp>
        <p:sp>
          <p:nvSpPr>
            <p:cNvPr id="5" name="左大括号 4"/>
            <p:cNvSpPr/>
            <p:nvPr/>
          </p:nvSpPr>
          <p:spPr>
            <a:xfrm>
              <a:off x="3407" y="4002"/>
              <a:ext cx="805" cy="2294"/>
            </a:xfrm>
            <a:prstGeom prst="leftBrace">
              <a:avLst>
                <a:gd name="adj1" fmla="val 8333"/>
                <a:gd name="adj2" fmla="val 50599"/>
              </a:avLst>
            </a:prstGeom>
            <a:ln w="31750" cap="rnd">
              <a:solidFill>
                <a:srgbClr val="75BD42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42995" y="3483610"/>
            <a:ext cx="6096000" cy="2178050"/>
            <a:chOff x="9220" y="3137"/>
            <a:chExt cx="9600" cy="3430"/>
          </a:xfrm>
        </p:grpSpPr>
        <p:grpSp>
          <p:nvGrpSpPr>
            <p:cNvPr id="7" name="组合 6"/>
            <p:cNvGrpSpPr/>
            <p:nvPr/>
          </p:nvGrpSpPr>
          <p:grpSpPr>
            <a:xfrm>
              <a:off x="9836" y="3137"/>
              <a:ext cx="6560" cy="2280"/>
              <a:chOff x="10378" y="4260"/>
              <a:chExt cx="6560" cy="2280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14754" y="4260"/>
                <a:ext cx="2184" cy="228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EAF0F8">
                      <a:alpha val="100000"/>
                    </a:srgbClr>
                  </a:clrFrom>
                  <a:clrTo>
                    <a:srgbClr val="EAF0F8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378" y="4651"/>
                <a:ext cx="683" cy="1499"/>
              </a:xfrm>
              <a:prstGeom prst="rect">
                <a:avLst/>
              </a:prstGeom>
            </p:spPr>
          </p:pic>
          <p:cxnSp>
            <p:nvCxnSpPr>
              <p:cNvPr id="9" name="直接箭头连接符 8"/>
              <p:cNvCxnSpPr/>
              <p:nvPr/>
            </p:nvCxnSpPr>
            <p:spPr>
              <a:xfrm>
                <a:off x="11712" y="5369"/>
                <a:ext cx="2783" cy="0"/>
              </a:xfrm>
              <a:prstGeom prst="straightConnector1">
                <a:avLst/>
              </a:prstGeom>
              <a:ln w="38100" cap="rnd">
                <a:solidFill>
                  <a:srgbClr val="002DC5"/>
                </a:solidFill>
                <a:round/>
                <a:tailEnd type="arrow" w="med" len="med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1" name="文本框 10"/>
            <p:cNvSpPr txBox="1"/>
            <p:nvPr/>
          </p:nvSpPr>
          <p:spPr>
            <a:xfrm>
              <a:off x="9220" y="5417"/>
              <a:ext cx="9600" cy="11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3200" b="1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循环次数×旋转角度</a:t>
              </a:r>
              <a:r>
                <a:rPr lang="en-US" altLang="zh-CN" sz="3200" b="1">
                  <a:solidFill>
                    <a:srgbClr val="7030A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=360</a:t>
              </a:r>
              <a:endParaRPr lang="en-US" altLang="zh-CN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275" y="586105"/>
            <a:ext cx="7176135" cy="40366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966710" y="586105"/>
            <a:ext cx="37052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3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个讲解视频播放完后，有没有停止播放？</a:t>
            </a:r>
            <a:endParaRPr lang="zh-CN" sz="2800">
              <a:solidFill>
                <a:schemeClr val="accent4"/>
              </a:solidFill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66710" y="2791460"/>
            <a:ext cx="3705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它在滚动播放，</a:t>
            </a:r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循环播放</a:t>
            </a:r>
            <a:r>
              <a:rPr 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51455" y="5053330"/>
            <a:ext cx="66884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你能列举出生活中的循环的例子吗？</a:t>
            </a:r>
            <a:endParaRPr lang="zh-CN" sz="2800">
              <a:solidFill>
                <a:schemeClr val="accent4"/>
              </a:solidFill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4695" y="530860"/>
            <a:ext cx="3157220" cy="71442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t" anchorCtr="0" forceAA="0" compatLnSpc="1">
            <a:sp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生活中的循环结构</a:t>
            </a:r>
            <a:endParaRPr 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" name="图片 2" descr="太阳东升西落"/>
          <p:cNvPicPr>
            <a:picLocks noChangeAspect="1"/>
          </p:cNvPicPr>
          <p:nvPr/>
        </p:nvPicPr>
        <p:blipFill>
          <a:blip r:embed="rId1"/>
          <a:srcRect l="8056" t="19824" r="7549" b="13787"/>
          <a:stretch>
            <a:fillRect/>
          </a:stretch>
        </p:blipFill>
        <p:spPr>
          <a:xfrm>
            <a:off x="701040" y="1517650"/>
            <a:ext cx="3419475" cy="2018030"/>
          </a:xfrm>
          <a:prstGeom prst="rect">
            <a:avLst/>
          </a:prstGeom>
        </p:spPr>
      </p:pic>
      <p:pic>
        <p:nvPicPr>
          <p:cNvPr id="4" name="图片 3" descr="春夏秋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165" y="1517650"/>
            <a:ext cx="3590290" cy="2018665"/>
          </a:xfrm>
          <a:prstGeom prst="rect">
            <a:avLst/>
          </a:prstGeom>
        </p:spPr>
      </p:pic>
      <p:pic>
        <p:nvPicPr>
          <p:cNvPr id="5" name="图片 4" descr="Screenshot_20251118_0830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105" y="1428750"/>
            <a:ext cx="2614295" cy="3025775"/>
          </a:xfrm>
          <a:prstGeom prst="rect">
            <a:avLst/>
          </a:prstGeom>
        </p:spPr>
      </p:pic>
      <p:pic>
        <p:nvPicPr>
          <p:cNvPr id="6" name="图片 5" descr="595ffb910fb39_610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0205" y="3862705"/>
            <a:ext cx="1346200" cy="2500630"/>
          </a:xfrm>
          <a:prstGeom prst="rect">
            <a:avLst/>
          </a:prstGeom>
        </p:spPr>
      </p:pic>
      <p:pic>
        <p:nvPicPr>
          <p:cNvPr id="7" name="图片 6" descr="1763427401951"/>
          <p:cNvPicPr>
            <a:picLocks noChangeAspect="1"/>
          </p:cNvPicPr>
          <p:nvPr/>
        </p:nvPicPr>
        <p:blipFill>
          <a:blip r:embed="rId5"/>
          <a:srcRect r="18546"/>
          <a:stretch>
            <a:fillRect/>
          </a:stretch>
        </p:blipFill>
        <p:spPr>
          <a:xfrm>
            <a:off x="4622165" y="3862705"/>
            <a:ext cx="3565525" cy="2461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9310" y="1679575"/>
            <a:ext cx="1053465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PPT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之所以可以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循环播放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讲解视频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，是因为人们依据算法编写的程序控制计算机完成了这一操作。在该算法中，使用了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循环结构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箭头图。模板，方案，图表，图表，图表，演示。业务概念与4个步骤，选项，流程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5260" y="2903855"/>
            <a:ext cx="1682115" cy="1682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6090" y="606425"/>
            <a:ext cx="112604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在程序中，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PPT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是如何实现循环的？你能先用</a:t>
            </a:r>
            <a:r>
              <a:rPr lang="zh-CN" altLang="en-US" sz="28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自然语言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描述该算法吗？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0410" y="1323340"/>
            <a:ext cx="2851785" cy="5019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40375" y="1941195"/>
            <a:ext cx="5722620" cy="2270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8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循环结构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是指在算法中需要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重复执行某个过程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而设置的一种基本控制结构,它由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循环体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循环判断条件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两部分组成。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7715" y="559435"/>
            <a:ext cx="2777490" cy="71442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循环结构示意图</a:t>
            </a:r>
            <a:endParaRPr 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059805" y="455930"/>
            <a:ext cx="5661660" cy="3241675"/>
            <a:chOff x="4517" y="2215"/>
            <a:chExt cx="8916" cy="51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517" y="2215"/>
              <a:ext cx="8916" cy="452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016" y="6596"/>
              <a:ext cx="74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/>
                <a:t>①</a:t>
              </a:r>
              <a:endParaRPr lang="zh-CN" altLang="en-US" sz="240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723" y="6596"/>
              <a:ext cx="74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/>
                <a:t>②</a:t>
              </a:r>
              <a:endParaRPr lang="zh-CN" altLang="en-US" sz="2400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29895" y="2258695"/>
            <a:ext cx="579183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仔细观察，你能说出两者的不同吗？</a:t>
            </a:r>
            <a:endParaRPr lang="zh-CN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2765" y="3698240"/>
            <a:ext cx="824293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①</a:t>
            </a:r>
            <a:r>
              <a:rPr lang="en-US" altLang="zh-CN" sz="2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sz="2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满足条件时，退出循环，</a:t>
            </a:r>
            <a:r>
              <a:rPr lang="zh-CN" sz="2800" b="1" u="sng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循环体至少执行一次</a:t>
            </a:r>
            <a:r>
              <a:rPr lang="zh-CN" sz="2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sz="28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sz="2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en-US" altLang="zh-CN" sz="2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满足条件时，开始循环，</a:t>
            </a:r>
            <a:r>
              <a:rPr lang="zh-CN" altLang="en-US" sz="2800" b="1" u="sng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循环体不一定执行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7125" y="4994910"/>
            <a:ext cx="6800850" cy="664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循环播放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讲解视频，你认为是哪种结构？</a:t>
            </a:r>
            <a:endParaRPr lang="zh-CN" sz="2800">
              <a:solidFill>
                <a:schemeClr val="accent4"/>
              </a:solidFill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00" y="3655695"/>
            <a:ext cx="1614170" cy="2842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7695" y="464820"/>
            <a:ext cx="1126045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任务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1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：完善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“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循环播放讲解视频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—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算法流程图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”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，</a:t>
            </a:r>
            <a:r>
              <a:rPr lang="zh-CN" altLang="en-US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指出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该循环结构中的</a:t>
            </a:r>
            <a:r>
              <a:rPr lang="zh-CN" altLang="en-US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循环</a:t>
            </a:r>
            <a:r>
              <a:rPr lang="zh-CN" altLang="en-US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体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和</a:t>
            </a:r>
            <a:r>
              <a:rPr lang="zh-CN" altLang="en-US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循环</a:t>
            </a:r>
            <a:r>
              <a:rPr lang="zh-CN" altLang="en-US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判断条件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，并简单说说该循环结构的</a:t>
            </a:r>
            <a:r>
              <a:rPr lang="zh-CN" altLang="en-US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执行过程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。</a:t>
            </a:r>
            <a:endParaRPr lang="zh-CN" altLang="en-US" sz="2800"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4350" y="1831975"/>
            <a:ext cx="6082665" cy="428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05790" y="606425"/>
            <a:ext cx="112604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PPT</a:t>
            </a:r>
            <a:r>
              <a:rPr lang="zh-CN" sz="2800" b="1">
                <a:latin typeface="楷体" panose="02010609060101010101" charset="-122"/>
                <a:ea typeface="楷体" panose="02010609060101010101" charset="-122"/>
              </a:rPr>
              <a:t>放着放着，上课铃响了，需要把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PPT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立刻停止，准备上课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...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5455" y="2103120"/>
            <a:ext cx="1126045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请同学们打开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“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循环播放讲解视频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—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程序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”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，尝试</a:t>
            </a:r>
            <a:r>
              <a:rPr lang="zh-CN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按住空格键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  <a:sym typeface="+mn-ea"/>
              </a:rPr>
              <a:t>，程序是否立刻停止播放？并思考为什么？</a:t>
            </a:r>
            <a:endParaRPr lang="zh-CN" sz="2800">
              <a:solidFill>
                <a:schemeClr val="accent4"/>
              </a:solidFill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1780" y="3931920"/>
            <a:ext cx="8958580" cy="12934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在循环结构中，当循环体被执行时，循环体内的每一步操作都会被执行一次。</a:t>
            </a:r>
            <a:endParaRPr lang="zh-CN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07695" y="464820"/>
            <a:ext cx="1126045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>
                <a:solidFill>
                  <a:srgbClr val="FF0000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挑战：</a:t>
            </a:r>
            <a:r>
              <a:rPr 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那么要想让</a:t>
            </a:r>
            <a:r>
              <a:rPr lang="en-US" altLang="zh-CN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PPT</a:t>
            </a:r>
            <a:r>
              <a:rPr lang="zh-CN" altLang="en-US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播放可以</a:t>
            </a:r>
            <a:r>
              <a:rPr lang="zh-CN" altLang="en-US" sz="2800" u="sng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随时停止</a:t>
            </a:r>
            <a:r>
              <a:rPr lang="zh-CN" altLang="en-US" sz="2800">
                <a:solidFill>
                  <a:schemeClr val="accent4"/>
                </a:solidFill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，该怎么修改程序呢？</a:t>
            </a:r>
            <a:endParaRPr lang="zh-CN" altLang="en-US" sz="2800">
              <a:solidFill>
                <a:schemeClr val="accent4"/>
              </a:solidFill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任务</a:t>
            </a:r>
            <a:r>
              <a:rPr lang="en-US" altLang="zh-CN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2</a:t>
            </a:r>
            <a:r>
              <a:rPr lang="zh-CN" altLang="en-US" sz="2800">
                <a:latin typeface="汉仪舒圆黑简" panose="00020600040101010101" charset="-122"/>
                <a:ea typeface="汉仪舒圆黑简" panose="00020600040101010101" charset="-122"/>
                <a:cs typeface="汉仪舒圆黑简" panose="00020600040101010101" charset="-122"/>
              </a:rPr>
              <a:t>：小组讨论、合作，完善程序。</a:t>
            </a:r>
            <a:endParaRPr lang="zh-CN" altLang="en-US" sz="2800">
              <a:latin typeface="汉仪舒圆黑简" panose="00020600040101010101" charset="-122"/>
              <a:ea typeface="汉仪舒圆黑简" panose="00020600040101010101" charset="-122"/>
              <a:cs typeface="汉仪舒圆黑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92910" y="1861185"/>
            <a:ext cx="2346960" cy="41313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305" y="1063625"/>
            <a:ext cx="2133600" cy="541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192.85,&quot;left&quot;:57.8,&quot;top&quot;:44.05,&quot;width&quot;:273.5}"/>
</p:tagLst>
</file>

<file path=ppt/tags/tag11.xml><?xml version="1.0" encoding="utf-8"?>
<p:tagLst xmlns:p="http://schemas.openxmlformats.org/presentationml/2006/main">
  <p:tag name="KSO_WM_DIAGRAM_VIRTUALLY_FRAME" val="{&quot;height&quot;:192.85,&quot;left&quot;:57.8,&quot;top&quot;:44.05,&quot;width&quot;:273.5}"/>
</p:tagLst>
</file>

<file path=ppt/tags/tag12.xml><?xml version="1.0" encoding="utf-8"?>
<p:tagLst xmlns:p="http://schemas.openxmlformats.org/presentationml/2006/main">
  <p:tag name="KSO_WM_DIAGRAM_VIRTUALLY_FRAME" val="{&quot;height&quot;:192.85,&quot;left&quot;:57.8,&quot;top&quot;:44.05,&quot;width&quot;:273.5}"/>
</p:tagLst>
</file>

<file path=ppt/tags/tag13.xml><?xml version="1.0" encoding="utf-8"?>
<p:tagLst xmlns:p="http://schemas.openxmlformats.org/presentationml/2006/main">
  <p:tag name="TABLE_ENDDRAG_ORIGIN_RECT" val="436*192"/>
  <p:tag name="TABLE_ENDDRAG_RECT" val="379*137*436*192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commondata" val="eyJoZGlkIjoiMWZiNGYwN2UxZTI3OWQ0NGY0ZmQ4Njg5YzdlOTM3YmMifQ=="/>
  <p:tag name="resource_record_key" val="{&quot;29&quot;:[50053024,50053008,50053044]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192.85,&quot;left&quot;:57.8,&quot;top&quot;:44.05,&quot;width&quot;:273.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817</Words>
  <Application>WPS 演示</Application>
  <PresentationFormat>宽屏</PresentationFormat>
  <Paragraphs>94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等线</vt:lpstr>
      <vt:lpstr>经典趣体简</vt:lpstr>
      <vt:lpstr>汉仪颜楷简</vt:lpstr>
      <vt:lpstr>汉仪舒圆黑简</vt:lpstr>
      <vt:lpstr>楷体</vt:lpstr>
      <vt:lpstr>微软雅黑</vt:lpstr>
      <vt:lpstr>Arial Unicode MS</vt:lpstr>
      <vt:lpstr>Calibri</vt:lpstr>
      <vt:lpstr>汉仪趣黑简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XQXX13</dc:creator>
  <cp:lastModifiedBy>菲菲12138</cp:lastModifiedBy>
  <cp:revision>37</cp:revision>
  <dcterms:created xsi:type="dcterms:W3CDTF">2023-08-09T12:44:00Z</dcterms:created>
  <dcterms:modified xsi:type="dcterms:W3CDTF">2025-12-01T06:28:17Z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3A28F820A4084F6689E0EEE90B103A8E_12</vt:lpwstr>
  </property>
</Properties>
</file>