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.jpg"/>
  <Default Extension="png" ContentType="image/png"/>
  <Default Extension="rels" ContentType="application/vnd.openxmlformats-package.relationships+xml"/>
  <Override PartName="/customXml/itemProps17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media/image3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4"/>
  </p:notesMasterIdLst>
  <p:sldIdLst>
    <p:sldId id="256" r:id="rId3"/>
    <p:sldId id="281" r:id="rId5"/>
    <p:sldId id="278" r:id="rId6"/>
    <p:sldId id="279" r:id="rId7"/>
    <p:sldId id="280" r:id="rId8"/>
    <p:sldId id="271" r:id="rId9"/>
    <p:sldId id="276" r:id="rId10"/>
  </p:sldIdLst>
  <p:sldSz cx="12192000" cy="6858000"/>
  <p:notesSz cx="6858000" cy="12192000"/>
  <p:embeddedFontLst>
    <p:embeddedFont>
      <p:font typeface="汉仪粗圆简" panose="02010600000101010101" charset="-122"/>
      <p:regular r:id="rId16"/>
    </p:embeddedFont>
    <p:embeddedFont>
      <p:font typeface="MiSans" pitchFamily="34" charset="-122"/>
      <p:regular r:id="rId17"/>
    </p:embeddedFont>
    <p:embeddedFont>
      <p:font typeface="MiSans" pitchFamily="34" charset="-120"/>
      <p:regular r:id="rId18"/>
    </p:embeddedFont>
    <p:embeddedFont>
      <p:font typeface="微软雅黑" panose="020B0503020204020204" charset="-122"/>
      <p:regular r:id="rId19"/>
    </p:embeddedFont>
    <p:embeddedFont>
      <p:font typeface="Noto Sans SC" panose="020B0200000000000000" pitchFamily="34" charset="-120"/>
      <p:regular r:id="rId20"/>
    </p:embeddedFont>
    <p:embeddedFont>
      <p:font typeface="Noto Sans SC" panose="020B0200000000000000" pitchFamily="34" charset="-122"/>
      <p:regular r:id="rId21"/>
    </p:embeddedFont>
    <p:embeddedFont>
      <p:font typeface="Calibri" panose="020F0502020204030204" charset="0"/>
      <p:regular r:id="rId22"/>
      <p:bold r:id="rId23"/>
      <p:italic r:id="rId24"/>
      <p:boldItalic r:id="rId25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5" Type="http://schemas.openxmlformats.org/officeDocument/2006/relationships/font" Target="fonts/font10.fntdata"/><Relationship Id="rId24" Type="http://schemas.openxmlformats.org/officeDocument/2006/relationships/font" Target="fonts/font9.fntdata"/><Relationship Id="rId23" Type="http://schemas.openxmlformats.org/officeDocument/2006/relationships/font" Target="fonts/font8.fntdata"/><Relationship Id="rId22" Type="http://schemas.openxmlformats.org/officeDocument/2006/relationships/font" Target="fonts/font7.fntdata"/><Relationship Id="rId21" Type="http://schemas.openxmlformats.org/officeDocument/2006/relationships/font" Target="fonts/font6.fntdata"/><Relationship Id="rId20" Type="http://schemas.openxmlformats.org/officeDocument/2006/relationships/font" Target="fonts/font5.fntdata"/><Relationship Id="rId2" Type="http://schemas.openxmlformats.org/officeDocument/2006/relationships/theme" Target="theme/theme1.xml"/><Relationship Id="rId19" Type="http://schemas.openxmlformats.org/officeDocument/2006/relationships/font" Target="fonts/font4.fntdata"/><Relationship Id="rId18" Type="http://schemas.openxmlformats.org/officeDocument/2006/relationships/font" Target="fonts/font3.fntdata"/><Relationship Id="rId17" Type="http://schemas.openxmlformats.org/officeDocument/2006/relationships/font" Target="fonts/font2.fntdata"/><Relationship Id="rId16" Type="http://schemas.openxmlformats.org/officeDocument/2006/relationships/font" Target="fonts/font1.fntdata"/><Relationship Id="rId15" Type="http://schemas.openxmlformats.org/officeDocument/2006/relationships/customXml" Target="../customXml/item1.xml"/><Relationship Id="rId14" Type="http://schemas.openxmlformats.org/officeDocument/2006/relationships/customXmlProps" Target="../customXml/itemProps17.xml"/><Relationship Id="rId13" Type="http://schemas.openxmlformats.org/officeDocument/2006/relationships/tableStyles" Target="tableStyles.xml"/><Relationship Id="rId12" Type="http://schemas.openxmlformats.org/officeDocument/2006/relationships/viewProps" Target="viewProps.xml"/><Relationship Id="rId11" Type="http://schemas.openxmlformats.org/officeDocument/2006/relationships/presProps" Target="presProps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PTIST_MAST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1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1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8.xml"/><Relationship Id="rId8" Type="http://schemas.openxmlformats.org/officeDocument/2006/relationships/tags" Target="../tags/tag7.xml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3" Type="http://schemas.openxmlformats.org/officeDocument/2006/relationships/notesSlide" Target="../notesSlides/notesSlide6.xml"/><Relationship Id="rId12" Type="http://schemas.openxmlformats.org/officeDocument/2006/relationships/slideLayout" Target="../slideLayouts/slideLayout1.xml"/><Relationship Id="rId11" Type="http://schemas.openxmlformats.org/officeDocument/2006/relationships/tags" Target="../tags/tag10.xml"/><Relationship Id="rId10" Type="http://schemas.openxmlformats.org/officeDocument/2006/relationships/tags" Target="../tags/tag9.xml"/><Relationship Id="rId1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7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16.xml"/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5958000"/>
            <a:ext cx="12192000" cy="90000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3" name="Text 1"/>
          <p:cNvSpPr/>
          <p:nvPr/>
        </p:nvSpPr>
        <p:spPr>
          <a:xfrm>
            <a:off x="0" y="5958000"/>
            <a:ext cx="12192000" cy="900000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 rot="5400000" flipH="1">
            <a:off x="-180000" y="6138000"/>
            <a:ext cx="900000" cy="540000"/>
          </a:xfrm>
          <a:prstGeom prst="round2SameRect">
            <a:avLst>
              <a:gd name="adj1" fmla="val 27924"/>
              <a:gd name="adj2" fmla="val 0"/>
            </a:avLst>
          </a:prstGeom>
          <a:gradFill flip="none" rotWithShape="1">
            <a:gsLst>
              <a:gs pos="0">
                <a:srgbClr val="2C53FC"/>
              </a:gs>
              <a:gs pos="51000">
                <a:srgbClr val="2C53FC"/>
              </a:gs>
              <a:gs pos="97000">
                <a:srgbClr val="766BFD"/>
              </a:gs>
              <a:gs pos="100000">
                <a:srgbClr val="766BFD"/>
              </a:gs>
            </a:gsLst>
            <a:lin ang="16200000" scaled="1"/>
          </a:gradFill>
        </p:spPr>
      </p:sp>
      <p:sp>
        <p:nvSpPr>
          <p:cNvPr id="5" name="Text 3"/>
          <p:cNvSpPr/>
          <p:nvPr/>
        </p:nvSpPr>
        <p:spPr>
          <a:xfrm rot="5400000">
            <a:off x="-180000" y="6138000"/>
            <a:ext cx="900000" cy="540000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pic>
        <p:nvPicPr>
          <p:cNvPr id="6" name="Image 0" descr="https://kimi-img.moonshot.cn/pub/slides/slides_tmpl/image/25-10-09-17:04:53-d3jnld8s8jdo4os5djag.sv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0367" y="6306662"/>
            <a:ext cx="202678" cy="202678"/>
          </a:xfrm>
          <a:prstGeom prst="rect">
            <a:avLst/>
          </a:prstGeom>
        </p:spPr>
      </p:pic>
      <p:sp>
        <p:nvSpPr>
          <p:cNvPr id="7" name="Shape 4"/>
          <p:cNvSpPr/>
          <p:nvPr/>
        </p:nvSpPr>
        <p:spPr>
          <a:xfrm>
            <a:off x="3263900" y="6422513"/>
            <a:ext cx="5664200" cy="0"/>
          </a:xfrm>
          <a:prstGeom prst="line">
            <a:avLst/>
          </a:prstGeom>
          <a:noFill/>
          <a:ln w="19050">
            <a:solidFill>
              <a:srgbClr val="E3E1FF">
                <a:alpha val="70196"/>
              </a:srgbClr>
            </a:solidFill>
            <a:prstDash val="solid"/>
            <a:headEnd type="none"/>
            <a:tailEnd type="none"/>
          </a:ln>
        </p:spPr>
      </p:sp>
      <p:sp>
        <p:nvSpPr>
          <p:cNvPr id="8" name="Shape 5"/>
          <p:cNvSpPr/>
          <p:nvPr/>
        </p:nvSpPr>
        <p:spPr>
          <a:xfrm rot="17760000">
            <a:off x="10877550" y="88265"/>
            <a:ext cx="1242695" cy="1242695"/>
          </a:xfrm>
          <a:prstGeom prst="ellipse">
            <a:avLst/>
          </a:prstGeom>
          <a:gradFill flip="none" rotWithShape="1">
            <a:gsLst>
              <a:gs pos="0">
                <a:srgbClr val="766BFD">
                  <a:alpha val="34000"/>
                </a:srgbClr>
              </a:gs>
              <a:gs pos="76000">
                <a:srgbClr val="766BFD">
                  <a:alpha val="3000"/>
                </a:srgbClr>
              </a:gs>
              <a:gs pos="100000">
                <a:srgbClr val="766BFD">
                  <a:alpha val="3000"/>
                </a:srgbClr>
              </a:gs>
            </a:gsLst>
            <a:lin ang="0" scaled="1"/>
          </a:gradFill>
        </p:spPr>
      </p:sp>
      <p:sp>
        <p:nvSpPr>
          <p:cNvPr id="9" name="Text 6"/>
          <p:cNvSpPr/>
          <p:nvPr/>
        </p:nvSpPr>
        <p:spPr>
          <a:xfrm rot="17760000">
            <a:off x="10877550" y="88265"/>
            <a:ext cx="1242695" cy="1242695"/>
          </a:xfrm>
          <a:prstGeom prst="rect">
            <a:avLst/>
          </a:prstGeom>
          <a:noFill/>
        </p:spPr>
        <p:txBody>
          <a:bodyPr wrap="square" lIns="45720" tIns="91440" rIns="91440" bIns="45720" rtlCol="0" anchor="t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pic>
        <p:nvPicPr>
          <p:cNvPr id="10" name="Image 1" descr="https://kimi-img.moonshot.cn/pub/slides/slides_tmpl/image/25-10-09-17:04:53-d3jnld8s8jdo4os5djc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" y="830580"/>
            <a:ext cx="12191365" cy="5150485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657860" y="1053465"/>
            <a:ext cx="7491730" cy="2265045"/>
          </a:xfrm>
          <a:prstGeom prst="rect">
            <a:avLst/>
          </a:prstGeom>
          <a:noFill/>
        </p:spPr>
        <p:txBody>
          <a:bodyPr wrap="square" lIns="91440" tIns="45720" rIns="91440" bIns="45720" rtlCol="0" anchor="b"/>
          <a:lstStyle/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5400" dirty="0">
                <a:solidFill>
                  <a:srgbClr val="000000"/>
                </a:solidFill>
                <a:latin typeface="汉仪粗圆简" panose="02010600000101010101" charset="-122"/>
                <a:ea typeface="汉仪粗圆简" panose="02010600000101010101" charset="-122"/>
                <a:cs typeface="汉仪粗圆简" panose="02010600000101010101" charset="-122"/>
              </a:rPr>
              <a:t>迷宫</a:t>
            </a:r>
            <a:r>
              <a:rPr lang="zh-CN" altLang="en-US" sz="5400" dirty="0">
                <a:solidFill>
                  <a:srgbClr val="000000"/>
                </a:solidFill>
                <a:latin typeface="汉仪粗圆简" panose="02010600000101010101" charset="-122"/>
                <a:ea typeface="汉仪粗圆简" panose="02010600000101010101" charset="-122"/>
                <a:cs typeface="汉仪粗圆简" panose="02010600000101010101" charset="-122"/>
              </a:rPr>
              <a:t>设计师</a:t>
            </a:r>
            <a:r>
              <a:rPr lang="en-US" sz="5400" dirty="0">
                <a:solidFill>
                  <a:srgbClr val="000000"/>
                </a:solidFill>
                <a:latin typeface="汉仪粗圆简" panose="02010600000101010101" charset="-122"/>
                <a:ea typeface="汉仪粗圆简" panose="02010600000101010101" charset="-122"/>
                <a:cs typeface="汉仪粗圆简" panose="02010600000101010101" charset="-122"/>
              </a:rPr>
              <a:t>——</a:t>
            </a:r>
            <a:endParaRPr lang="en-US" sz="5400" dirty="0">
              <a:solidFill>
                <a:srgbClr val="000000"/>
              </a:solidFill>
              <a:latin typeface="汉仪粗圆简" panose="02010600000101010101" charset="-122"/>
              <a:ea typeface="汉仪粗圆简" panose="02010600000101010101" charset="-122"/>
              <a:cs typeface="汉仪粗圆简" panose="02010600000101010101" charset="-122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5400" dirty="0">
                <a:solidFill>
                  <a:srgbClr val="000000"/>
                </a:solidFill>
                <a:latin typeface="汉仪粗圆简" panose="02010600000101010101" charset="-122"/>
                <a:ea typeface="汉仪粗圆简" panose="02010600000101010101" charset="-122"/>
                <a:cs typeface="汉仪粗圆简" panose="02010600000101010101" charset="-122"/>
              </a:rPr>
              <a:t>组合运用控制结构</a:t>
            </a:r>
            <a:endParaRPr lang="zh-CN" altLang="en-US" sz="5400" dirty="0">
              <a:solidFill>
                <a:srgbClr val="000000"/>
              </a:solidFill>
              <a:latin typeface="汉仪粗圆简" panose="02010600000101010101" charset="-122"/>
              <a:ea typeface="汉仪粗圆简" panose="02010600000101010101" charset="-122"/>
              <a:cs typeface="汉仪粗圆简" panose="02010600000101010101" charset="-122"/>
            </a:endParaRPr>
          </a:p>
        </p:txBody>
      </p:sp>
      <p:sp>
        <p:nvSpPr>
          <p:cNvPr id="12" name="Shape 8"/>
          <p:cNvSpPr/>
          <p:nvPr/>
        </p:nvSpPr>
        <p:spPr>
          <a:xfrm>
            <a:off x="858453" y="6156000"/>
            <a:ext cx="2880000" cy="504000"/>
          </a:xfrm>
          <a:custGeom>
            <a:avLst/>
            <a:gdLst/>
            <a:ahLst/>
            <a:cxnLst/>
            <a:rect l="l" t="t" r="r" b="b"/>
            <a:pathLst>
              <a:path w="2880000" h="504000">
                <a:moveTo>
                  <a:pt x="0" y="0"/>
                </a:moveTo>
                <a:lnTo>
                  <a:pt x="2880000" y="0"/>
                </a:lnTo>
                <a:lnTo>
                  <a:pt x="2880000" y="504000"/>
                </a:lnTo>
                <a:lnTo>
                  <a:pt x="0" y="504000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</p:spPr>
      </p:sp>
      <p:sp>
        <p:nvSpPr>
          <p:cNvPr id="13" name="Text 9"/>
          <p:cNvSpPr/>
          <p:nvPr/>
        </p:nvSpPr>
        <p:spPr>
          <a:xfrm>
            <a:off x="858453" y="6156000"/>
            <a:ext cx="2880000" cy="504000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r>
              <a:rPr lang="en-US" sz="18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日期：2025/12/05</a:t>
            </a:r>
            <a:endParaRPr lang="en-US" sz="1600" dirty="0"/>
          </a:p>
        </p:txBody>
      </p:sp>
      <p:sp>
        <p:nvSpPr>
          <p:cNvPr id="14" name="Shape 10"/>
          <p:cNvSpPr/>
          <p:nvPr/>
        </p:nvSpPr>
        <p:spPr>
          <a:xfrm>
            <a:off x="832841" y="3906498"/>
            <a:ext cx="2880000" cy="54539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2C53FC"/>
              </a:gs>
              <a:gs pos="87000">
                <a:srgbClr val="36BFE6"/>
              </a:gs>
              <a:gs pos="100000">
                <a:srgbClr val="36BFE6"/>
              </a:gs>
            </a:gsLst>
            <a:lin ang="0" scaled="1"/>
          </a:gradFill>
        </p:spPr>
      </p:sp>
      <p:sp>
        <p:nvSpPr>
          <p:cNvPr id="15" name="Text 11"/>
          <p:cNvSpPr/>
          <p:nvPr/>
        </p:nvSpPr>
        <p:spPr>
          <a:xfrm>
            <a:off x="832841" y="3906498"/>
            <a:ext cx="2880000" cy="545393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 algn="ctr">
              <a:lnSpc>
                <a:spcPct val="100000"/>
              </a:lnSpc>
            </a:pPr>
            <a:r>
              <a:rPr lang="zh-CN" altLang="en-US" sz="180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MiSans" pitchFamily="34" charset="-120"/>
              </a:rPr>
              <a:t>授课教师：赵梦露</a:t>
            </a:r>
            <a:endParaRPr lang="zh-CN" altLang="en-US" sz="1800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MiSans" pitchFamily="34" charset="-120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clrChange>
              <a:clrFrom>
                <a:srgbClr val="FDEFEE">
                  <a:alpha val="100000"/>
                </a:srgbClr>
              </a:clrFrom>
              <a:clrTo>
                <a:srgbClr val="FDEFE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08720" y="830580"/>
            <a:ext cx="3014345" cy="228219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>
            <a:clrChange>
              <a:clrFrom>
                <a:srgbClr val="FDEFEE">
                  <a:alpha val="100000"/>
                </a:srgbClr>
              </a:clrFrom>
              <a:clrTo>
                <a:srgbClr val="FDEFE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36080" y="2511425"/>
            <a:ext cx="2977515" cy="215201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>
            <a:clrChange>
              <a:clrFrom>
                <a:srgbClr val="FDEFEE">
                  <a:alpha val="100000"/>
                </a:srgbClr>
              </a:clrFrom>
              <a:clrTo>
                <a:srgbClr val="FDEFE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802495" y="3429000"/>
            <a:ext cx="2020570" cy="2073275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7:05:01-d3jnlf8s8jdo4os5djug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70" y="635"/>
            <a:ext cx="12190730" cy="685736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4040505" y="654050"/>
            <a:ext cx="3864610" cy="5420995"/>
            <a:chOff x="12799" y="542"/>
            <a:chExt cx="3800" cy="8780"/>
          </a:xfrm>
        </p:grpSpPr>
        <p:pic>
          <p:nvPicPr>
            <p:cNvPr id="7" name="F360BE8B-6686-4F3D-AEAF-501FE73E4058-2" descr="C:/Users/87257/AppData/Local/Temp/绘图1(2).png绘图1(2)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3138" y="542"/>
              <a:ext cx="2943" cy="8781"/>
            </a:xfrm>
            <a:prstGeom prst="rect">
              <a:avLst/>
            </a:prstGeom>
          </p:spPr>
        </p:pic>
        <p:sp>
          <p:nvSpPr>
            <p:cNvPr id="12" name="矩形 11"/>
            <p:cNvSpPr/>
            <p:nvPr/>
          </p:nvSpPr>
          <p:spPr>
            <a:xfrm>
              <a:off x="12799" y="5536"/>
              <a:ext cx="3800" cy="1492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prstDash val="sys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判断胜负条件</a:t>
              </a:r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7:05:01-d3jnlf8s8jdo4os5djug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5"/>
            <a:ext cx="12190730" cy="6857365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1915795" y="153035"/>
            <a:ext cx="7516495" cy="184531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pitchFamily="34" charset="-120"/>
              </a:rPr>
              <a:t>任务一：让角色动起来</a:t>
            </a:r>
            <a:endParaRPr lang="zh-CN" altLang="en-US" sz="24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Noto Sans SC" panose="020B0200000000000000" pitchFamily="34" charset="-120"/>
            </a:endParaRPr>
          </a:p>
          <a:p>
            <a:pPr algn="l">
              <a:lnSpc>
                <a:spcPct val="150000"/>
              </a:lnSpc>
            </a:pPr>
            <a:r>
              <a:rPr lang="zh-CN" altLang="en-US" sz="2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pitchFamily="34" charset="-120"/>
              </a:rPr>
              <a:t>设置起点，让角色能够跟随鼠标移动到终点。</a:t>
            </a:r>
            <a:endParaRPr lang="zh-CN" altLang="en-US" sz="24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Noto Sans SC" panose="020B0200000000000000" pitchFamily="34" charset="-120"/>
            </a:endParaRPr>
          </a:p>
        </p:txBody>
      </p:sp>
      <p:pic>
        <p:nvPicPr>
          <p:cNvPr id="6" name="F360BE8B-6686-4F3D-AEAF-501FE73E4058-3" descr="C:/Users/87257/AppData/Local/Temp/绘图1(2).png绘图1(2)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b="48974"/>
          <a:stretch>
            <a:fillRect/>
          </a:stretch>
        </p:blipFill>
        <p:spPr>
          <a:xfrm>
            <a:off x="2682875" y="2133600"/>
            <a:ext cx="3132455" cy="338074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clrChange>
              <a:clrFrom>
                <a:srgbClr val="F9F9F9">
                  <a:alpha val="100000"/>
                </a:srgbClr>
              </a:clrFrom>
              <a:clrTo>
                <a:srgbClr val="F9F9F9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25540" y="4459605"/>
            <a:ext cx="2399665" cy="156591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>
            <a:clrChange>
              <a:clrFrom>
                <a:srgbClr val="F9F9F9">
                  <a:alpha val="100000"/>
                </a:srgbClr>
              </a:clrFrom>
              <a:clrTo>
                <a:srgbClr val="F9F9F9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34400" y="4303395"/>
            <a:ext cx="2400935" cy="166878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7:05:01-d3jnlf8s8jdo4os5djug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70" y="635"/>
            <a:ext cx="12190730" cy="6857365"/>
          </a:xfrm>
          <a:prstGeom prst="rect">
            <a:avLst/>
          </a:prstGeom>
        </p:spPr>
      </p:pic>
      <p:sp>
        <p:nvSpPr>
          <p:cNvPr id="8" name="Text 0"/>
          <p:cNvSpPr/>
          <p:nvPr/>
        </p:nvSpPr>
        <p:spPr>
          <a:xfrm>
            <a:off x="1662430" y="403860"/>
            <a:ext cx="9701530" cy="152146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pitchFamily="34" charset="-120"/>
              </a:rPr>
              <a:t>任务二：设定胜负条件</a:t>
            </a:r>
            <a:endParaRPr lang="zh-CN" altLang="en-US" sz="24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Noto Sans SC" panose="020B0200000000000000" pitchFamily="34" charset="-120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pitchFamily="34" charset="-120"/>
              </a:rPr>
              <a:t>如果碰到黑色，那么回到起点；如果碰到红旗，那么说</a:t>
            </a:r>
            <a:r>
              <a:rPr lang="en-US" altLang="zh-CN" sz="2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pitchFamily="34" charset="-120"/>
              </a:rPr>
              <a:t>“</a:t>
            </a:r>
            <a:r>
              <a:rPr lang="zh-CN" altLang="en-US" sz="2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pitchFamily="34" charset="-120"/>
              </a:rPr>
              <a:t>我赢了！</a:t>
            </a:r>
            <a:r>
              <a:rPr lang="en-US" altLang="zh-CN" sz="2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pitchFamily="34" charset="-120"/>
              </a:rPr>
              <a:t>”</a:t>
            </a:r>
            <a:r>
              <a:rPr lang="zh-CN" altLang="en-US" sz="2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pitchFamily="34" charset="-120"/>
              </a:rPr>
              <a:t>。</a:t>
            </a:r>
            <a:endParaRPr lang="zh-CN" altLang="en-US" sz="24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Noto Sans SC" panose="020B0200000000000000" pitchFamily="34" charset="-120"/>
            </a:endParaRPr>
          </a:p>
        </p:txBody>
      </p:sp>
      <p:pic>
        <p:nvPicPr>
          <p:cNvPr id="3" name="F360BE8B-6686-4F3D-AEAF-501FE73E4058-4" descr="绘图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25465" y="1708785"/>
            <a:ext cx="2985135" cy="4741545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745490" y="3576320"/>
            <a:ext cx="2907030" cy="802640"/>
          </a:xfrm>
          <a:prstGeom prst="rect">
            <a:avLst/>
          </a:prstGeom>
          <a:noFill/>
          <a:ln w="38100">
            <a:solidFill>
              <a:schemeClr val="tx1"/>
            </a:solidFill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判断胜负条件</a:t>
            </a: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4" name="直接箭头连接符 3"/>
          <p:cNvCxnSpPr/>
          <p:nvPr/>
        </p:nvCxnSpPr>
        <p:spPr>
          <a:xfrm>
            <a:off x="4084955" y="3950335"/>
            <a:ext cx="1108710" cy="0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21" name="图片 20"/>
          <p:cNvPicPr>
            <a:picLocks noChangeAspect="1"/>
          </p:cNvPicPr>
          <p:nvPr/>
        </p:nvPicPr>
        <p:blipFill>
          <a:blip r:embed="rId3">
            <a:clrChange>
              <a:clrFrom>
                <a:srgbClr val="F9F9F9">
                  <a:alpha val="100000"/>
                </a:srgbClr>
              </a:clrFrom>
              <a:clrTo>
                <a:srgbClr val="F9F9F9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38895" y="2590800"/>
            <a:ext cx="2538730" cy="178816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7:05:01-d3jnlf8s8jdo4os5djug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70" y="635"/>
            <a:ext cx="12190730" cy="68573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6159401" y="1076325"/>
            <a:ext cx="3770524" cy="5486421"/>
            <a:chOff x="5800" y="1573"/>
            <a:chExt cx="7125" cy="9199"/>
          </a:xfrm>
        </p:grpSpPr>
        <p:pic>
          <p:nvPicPr>
            <p:cNvPr id="5" name="F360BE8B-6686-4F3D-AEAF-501FE73E4058-1" descr="C:/Users/87257/AppData/Local/Temp/判断1(1).png判断1(1)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021" y="1573"/>
              <a:ext cx="4683" cy="9199"/>
            </a:xfrm>
            <a:prstGeom prst="rect">
              <a:avLst/>
            </a:prstGeom>
          </p:spPr>
        </p:pic>
        <p:sp>
          <p:nvSpPr>
            <p:cNvPr id="6" name="矩形 5"/>
            <p:cNvSpPr/>
            <p:nvPr/>
          </p:nvSpPr>
          <p:spPr>
            <a:xfrm>
              <a:off x="6452" y="5267"/>
              <a:ext cx="5379" cy="2360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sys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5800" y="3930"/>
              <a:ext cx="7125" cy="6155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sys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8" name="Text 0"/>
          <p:cNvSpPr/>
          <p:nvPr/>
        </p:nvSpPr>
        <p:spPr>
          <a:xfrm>
            <a:off x="1640840" y="528955"/>
            <a:ext cx="7516495" cy="85598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pitchFamily="34" charset="-120"/>
              </a:rPr>
              <a:t>任务三：完善并调试程序</a:t>
            </a:r>
            <a:endParaRPr lang="en-US" altLang="zh-CN" sz="24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Noto Sans SC" panose="020B0200000000000000" pitchFamily="34" charset="-120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pitchFamily="34" charset="-120"/>
              </a:rPr>
              <a:t>根据流程图完善游戏程序，试玩并调试。</a:t>
            </a:r>
            <a:endParaRPr lang="zh-CN" altLang="en-US" sz="24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Noto Sans SC" panose="020B0200000000000000" pitchFamily="34" charset="-12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7:05:01-d3jnlf8s8jdo4os5djug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0730" cy="685736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058795" y="950595"/>
            <a:ext cx="5866130" cy="59372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4000" b="1" dirty="0">
                <a:solidFill>
                  <a:srgbClr val="4A90E2"/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pitchFamily="34" charset="-120"/>
              </a:rPr>
              <a:t>控制结构三重奏</a:t>
            </a:r>
            <a:endParaRPr lang="en-US" sz="4000" b="1" dirty="0">
              <a:solidFill>
                <a:srgbClr val="4A90E2"/>
              </a:solidFill>
              <a:latin typeface="微软雅黑" panose="020B0503020204020204" charset="-122"/>
              <a:ea typeface="微软雅黑" panose="020B0503020204020204" charset="-122"/>
              <a:cs typeface="Noto Sans SC" panose="020B0200000000000000" pitchFamily="34" charset="-12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1230048" y="2362200"/>
            <a:ext cx="1219200" cy="1219200"/>
          </a:xfrm>
          <a:custGeom>
            <a:avLst/>
            <a:gdLst/>
            <a:ahLst/>
            <a:cxnLst/>
            <a:rect l="l" t="t" r="r" b="b"/>
            <a:pathLst>
              <a:path w="1219200" h="1219200">
                <a:moveTo>
                  <a:pt x="609600" y="0"/>
                </a:moveTo>
                <a:lnTo>
                  <a:pt x="609600" y="0"/>
                </a:lnTo>
                <a:cubicBezTo>
                  <a:pt x="946047" y="0"/>
                  <a:pt x="1219200" y="273153"/>
                  <a:pt x="1219200" y="609600"/>
                </a:cubicBezTo>
                <a:lnTo>
                  <a:pt x="1219200" y="609600"/>
                </a:lnTo>
                <a:cubicBezTo>
                  <a:pt x="1219200" y="946047"/>
                  <a:pt x="946047" y="1219200"/>
                  <a:pt x="609600" y="1219200"/>
                </a:cubicBezTo>
                <a:lnTo>
                  <a:pt x="609600" y="1219200"/>
                </a:lnTo>
                <a:cubicBezTo>
                  <a:pt x="273153" y="1219200"/>
                  <a:pt x="0" y="946047"/>
                  <a:pt x="0" y="609600"/>
                </a:cubicBezTo>
                <a:lnTo>
                  <a:pt x="0" y="609600"/>
                </a:lnTo>
                <a:cubicBezTo>
                  <a:pt x="0" y="273153"/>
                  <a:pt x="273153" y="0"/>
                  <a:pt x="609600" y="0"/>
                </a:cubicBezTo>
                <a:close/>
              </a:path>
            </a:pathLst>
          </a:custGeom>
          <a:solidFill>
            <a:srgbClr val="4A90E2"/>
          </a:solidFill>
        </p:spPr>
      </p:sp>
      <p:sp>
        <p:nvSpPr>
          <p:cNvPr id="5" name="Shape 2"/>
          <p:cNvSpPr/>
          <p:nvPr/>
        </p:nvSpPr>
        <p:spPr>
          <a:xfrm>
            <a:off x="1534848" y="2667000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0" y="85725"/>
                </a:moveTo>
                <a:cubicBezTo>
                  <a:pt x="0" y="70009"/>
                  <a:pt x="12740" y="57150"/>
                  <a:pt x="28575" y="57150"/>
                </a:cubicBezTo>
                <a:lnTo>
                  <a:pt x="85725" y="57150"/>
                </a:lnTo>
                <a:cubicBezTo>
                  <a:pt x="101560" y="57150"/>
                  <a:pt x="114300" y="69890"/>
                  <a:pt x="114300" y="85725"/>
                </a:cubicBezTo>
                <a:lnTo>
                  <a:pt x="114300" y="209550"/>
                </a:lnTo>
                <a:lnTo>
                  <a:pt x="142875" y="209550"/>
                </a:lnTo>
                <a:cubicBezTo>
                  <a:pt x="158710" y="209550"/>
                  <a:pt x="171450" y="222290"/>
                  <a:pt x="171450" y="238125"/>
                </a:cubicBezTo>
                <a:cubicBezTo>
                  <a:pt x="171450" y="253960"/>
                  <a:pt x="158710" y="266700"/>
                  <a:pt x="142875" y="266700"/>
                </a:cubicBezTo>
                <a:lnTo>
                  <a:pt x="28575" y="266700"/>
                </a:lnTo>
                <a:cubicBezTo>
                  <a:pt x="12740" y="266700"/>
                  <a:pt x="0" y="253960"/>
                  <a:pt x="0" y="238125"/>
                </a:cubicBezTo>
                <a:cubicBezTo>
                  <a:pt x="0" y="222290"/>
                  <a:pt x="12740" y="209550"/>
                  <a:pt x="28575" y="209550"/>
                </a:cubicBezTo>
                <a:lnTo>
                  <a:pt x="57150" y="209550"/>
                </a:lnTo>
                <a:lnTo>
                  <a:pt x="57150" y="114300"/>
                </a:lnTo>
                <a:lnTo>
                  <a:pt x="28575" y="114300"/>
                </a:lnTo>
                <a:cubicBezTo>
                  <a:pt x="12740" y="114300"/>
                  <a:pt x="0" y="101560"/>
                  <a:pt x="0" y="85725"/>
                </a:cubicBezTo>
                <a:close/>
                <a:moveTo>
                  <a:pt x="36195" y="358616"/>
                </a:moveTo>
                <a:cubicBezTo>
                  <a:pt x="49768" y="348377"/>
                  <a:pt x="66318" y="342900"/>
                  <a:pt x="83344" y="342900"/>
                </a:cubicBezTo>
                <a:lnTo>
                  <a:pt x="89178" y="342900"/>
                </a:lnTo>
                <a:cubicBezTo>
                  <a:pt x="129302" y="342900"/>
                  <a:pt x="161925" y="375523"/>
                  <a:pt x="161925" y="415647"/>
                </a:cubicBezTo>
                <a:cubicBezTo>
                  <a:pt x="161925" y="438983"/>
                  <a:pt x="150733" y="460772"/>
                  <a:pt x="131921" y="474464"/>
                </a:cubicBezTo>
                <a:lnTo>
                  <a:pt x="103346" y="495300"/>
                </a:lnTo>
                <a:lnTo>
                  <a:pt x="142875" y="495300"/>
                </a:lnTo>
                <a:cubicBezTo>
                  <a:pt x="158710" y="495300"/>
                  <a:pt x="171450" y="508040"/>
                  <a:pt x="171450" y="523875"/>
                </a:cubicBezTo>
                <a:cubicBezTo>
                  <a:pt x="171450" y="539710"/>
                  <a:pt x="158710" y="552450"/>
                  <a:pt x="142875" y="552450"/>
                </a:cubicBezTo>
                <a:lnTo>
                  <a:pt x="34885" y="552450"/>
                </a:lnTo>
                <a:cubicBezTo>
                  <a:pt x="15597" y="552450"/>
                  <a:pt x="0" y="536853"/>
                  <a:pt x="0" y="517565"/>
                </a:cubicBezTo>
                <a:cubicBezTo>
                  <a:pt x="0" y="506373"/>
                  <a:pt x="5358" y="495895"/>
                  <a:pt x="14407" y="489347"/>
                </a:cubicBezTo>
                <a:lnTo>
                  <a:pt x="98346" y="428268"/>
                </a:lnTo>
                <a:cubicBezTo>
                  <a:pt x="102394" y="425291"/>
                  <a:pt x="104775" y="420648"/>
                  <a:pt x="104775" y="415647"/>
                </a:cubicBezTo>
                <a:cubicBezTo>
                  <a:pt x="104775" y="407075"/>
                  <a:pt x="97750" y="400050"/>
                  <a:pt x="89178" y="400050"/>
                </a:cubicBezTo>
                <a:lnTo>
                  <a:pt x="83344" y="400050"/>
                </a:lnTo>
                <a:cubicBezTo>
                  <a:pt x="78700" y="400050"/>
                  <a:pt x="74176" y="401598"/>
                  <a:pt x="70485" y="404336"/>
                </a:cubicBezTo>
                <a:lnTo>
                  <a:pt x="45720" y="422910"/>
                </a:lnTo>
                <a:cubicBezTo>
                  <a:pt x="33099" y="432435"/>
                  <a:pt x="15240" y="429816"/>
                  <a:pt x="5715" y="417195"/>
                </a:cubicBezTo>
                <a:cubicBezTo>
                  <a:pt x="-3810" y="404574"/>
                  <a:pt x="-1191" y="386715"/>
                  <a:pt x="11430" y="377190"/>
                </a:cubicBezTo>
                <a:lnTo>
                  <a:pt x="36195" y="358616"/>
                </a:lnTo>
                <a:close/>
                <a:moveTo>
                  <a:pt x="266700" y="76200"/>
                </a:moveTo>
                <a:lnTo>
                  <a:pt x="571500" y="76200"/>
                </a:lnTo>
                <a:cubicBezTo>
                  <a:pt x="592574" y="76200"/>
                  <a:pt x="609600" y="93226"/>
                  <a:pt x="609600" y="114300"/>
                </a:cubicBezTo>
                <a:cubicBezTo>
                  <a:pt x="609600" y="135374"/>
                  <a:pt x="592574" y="152400"/>
                  <a:pt x="571500" y="152400"/>
                </a:cubicBezTo>
                <a:lnTo>
                  <a:pt x="266700" y="152400"/>
                </a:lnTo>
                <a:cubicBezTo>
                  <a:pt x="245626" y="152400"/>
                  <a:pt x="228600" y="135374"/>
                  <a:pt x="228600" y="114300"/>
                </a:cubicBezTo>
                <a:cubicBezTo>
                  <a:pt x="228600" y="93226"/>
                  <a:pt x="245626" y="76200"/>
                  <a:pt x="266700" y="76200"/>
                </a:cubicBezTo>
                <a:close/>
                <a:moveTo>
                  <a:pt x="266700" y="266700"/>
                </a:moveTo>
                <a:lnTo>
                  <a:pt x="571500" y="266700"/>
                </a:lnTo>
                <a:cubicBezTo>
                  <a:pt x="592574" y="266700"/>
                  <a:pt x="609600" y="283726"/>
                  <a:pt x="609600" y="304800"/>
                </a:cubicBezTo>
                <a:cubicBezTo>
                  <a:pt x="609600" y="325874"/>
                  <a:pt x="592574" y="342900"/>
                  <a:pt x="571500" y="342900"/>
                </a:cubicBezTo>
                <a:lnTo>
                  <a:pt x="266700" y="342900"/>
                </a:lnTo>
                <a:cubicBezTo>
                  <a:pt x="245626" y="342900"/>
                  <a:pt x="228600" y="325874"/>
                  <a:pt x="228600" y="304800"/>
                </a:cubicBezTo>
                <a:cubicBezTo>
                  <a:pt x="228600" y="283726"/>
                  <a:pt x="245626" y="266700"/>
                  <a:pt x="266700" y="266700"/>
                </a:cubicBezTo>
                <a:close/>
                <a:moveTo>
                  <a:pt x="266700" y="457200"/>
                </a:moveTo>
                <a:lnTo>
                  <a:pt x="571500" y="457200"/>
                </a:lnTo>
                <a:cubicBezTo>
                  <a:pt x="592574" y="457200"/>
                  <a:pt x="609600" y="474226"/>
                  <a:pt x="609600" y="495300"/>
                </a:cubicBezTo>
                <a:cubicBezTo>
                  <a:pt x="609600" y="516374"/>
                  <a:pt x="592574" y="533400"/>
                  <a:pt x="571500" y="533400"/>
                </a:cubicBezTo>
                <a:lnTo>
                  <a:pt x="266700" y="533400"/>
                </a:lnTo>
                <a:cubicBezTo>
                  <a:pt x="245626" y="533400"/>
                  <a:pt x="228600" y="516374"/>
                  <a:pt x="228600" y="495300"/>
                </a:cubicBezTo>
                <a:cubicBezTo>
                  <a:pt x="228600" y="474226"/>
                  <a:pt x="245626" y="457200"/>
                  <a:pt x="266700" y="457200"/>
                </a:cubicBezTo>
                <a:close/>
              </a:path>
            </a:pathLst>
          </a:custGeom>
          <a:solidFill>
            <a:srgbClr val="FFFFFF"/>
          </a:solidFill>
        </p:spPr>
      </p:sp>
      <p:sp>
        <p:nvSpPr>
          <p:cNvPr id="6" name="Text 3"/>
          <p:cNvSpPr/>
          <p:nvPr/>
        </p:nvSpPr>
        <p:spPr>
          <a:xfrm>
            <a:off x="1280848" y="3733800"/>
            <a:ext cx="1117600" cy="4064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400" b="1" dirty="0">
                <a:solidFill>
                  <a:srgbClr val="4A90E2"/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pitchFamily="34" charset="-120"/>
              </a:rPr>
              <a:t>顺序</a:t>
            </a:r>
            <a:endParaRPr lang="en-US" sz="2400" b="1" dirty="0">
              <a:solidFill>
                <a:srgbClr val="4A90E2"/>
              </a:solidFill>
              <a:latin typeface="微软雅黑" panose="020B0503020204020204" charset="-122"/>
              <a:ea typeface="微软雅黑" panose="020B0503020204020204" charset="-122"/>
              <a:cs typeface="Noto Sans SC" panose="020B0200000000000000" pitchFamily="34" charset="-120"/>
            </a:endParaRPr>
          </a:p>
        </p:txBody>
      </p:sp>
      <p:sp>
        <p:nvSpPr>
          <p:cNvPr id="7" name="Text 4"/>
          <p:cNvSpPr/>
          <p:nvPr/>
        </p:nvSpPr>
        <p:spPr>
          <a:xfrm>
            <a:off x="620448" y="4241800"/>
            <a:ext cx="2438400" cy="3048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zh-CN" altLang="en-US" sz="1600" dirty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cs typeface="MiSans" pitchFamily="34" charset="-120"/>
              </a:rPr>
              <a:t>骨架，确保程序有序执行</a:t>
            </a:r>
            <a:endParaRPr lang="en-US" sz="16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Text 5"/>
          <p:cNvSpPr/>
          <p:nvPr>
            <p:custDataLst>
              <p:tags r:id="rId2"/>
            </p:custDataLst>
          </p:nvPr>
        </p:nvSpPr>
        <p:spPr>
          <a:xfrm>
            <a:off x="3753776" y="3149600"/>
            <a:ext cx="939800" cy="609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80000"/>
              </a:lnSpc>
            </a:pPr>
            <a:r>
              <a:rPr lang="en-US" sz="4800" dirty="0">
                <a:solidFill>
                  <a:srgbClr val="80C2EE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+</a:t>
            </a:r>
            <a:endParaRPr lang="en-US" sz="1600" dirty="0"/>
          </a:p>
        </p:txBody>
      </p:sp>
      <p:sp>
        <p:nvSpPr>
          <p:cNvPr id="9" name="Shape 6"/>
          <p:cNvSpPr/>
          <p:nvPr>
            <p:custDataLst>
              <p:tags r:id="rId3"/>
            </p:custDataLst>
          </p:nvPr>
        </p:nvSpPr>
        <p:spPr>
          <a:xfrm>
            <a:off x="5486136" y="2362200"/>
            <a:ext cx="1219200" cy="1219200"/>
          </a:xfrm>
          <a:custGeom>
            <a:avLst/>
            <a:gdLst/>
            <a:ahLst/>
            <a:cxnLst/>
            <a:rect l="l" t="t" r="r" b="b"/>
            <a:pathLst>
              <a:path w="1219200" h="1219200">
                <a:moveTo>
                  <a:pt x="609600" y="0"/>
                </a:moveTo>
                <a:lnTo>
                  <a:pt x="609600" y="0"/>
                </a:lnTo>
                <a:cubicBezTo>
                  <a:pt x="946047" y="0"/>
                  <a:pt x="1219200" y="273153"/>
                  <a:pt x="1219200" y="609600"/>
                </a:cubicBezTo>
                <a:lnTo>
                  <a:pt x="1219200" y="609600"/>
                </a:lnTo>
                <a:cubicBezTo>
                  <a:pt x="1219200" y="946047"/>
                  <a:pt x="946047" y="1219200"/>
                  <a:pt x="609600" y="1219200"/>
                </a:cubicBezTo>
                <a:lnTo>
                  <a:pt x="609600" y="1219200"/>
                </a:lnTo>
                <a:cubicBezTo>
                  <a:pt x="273153" y="1219200"/>
                  <a:pt x="0" y="946047"/>
                  <a:pt x="0" y="609600"/>
                </a:cubicBezTo>
                <a:lnTo>
                  <a:pt x="0" y="609600"/>
                </a:lnTo>
                <a:cubicBezTo>
                  <a:pt x="0" y="273153"/>
                  <a:pt x="273153" y="0"/>
                  <a:pt x="609600" y="0"/>
                </a:cubicBezTo>
                <a:close/>
              </a:path>
            </a:pathLst>
          </a:custGeom>
          <a:solidFill>
            <a:srgbClr val="007BFF"/>
          </a:solidFill>
        </p:spPr>
      </p:sp>
      <p:sp>
        <p:nvSpPr>
          <p:cNvPr id="10" name="Shape 7"/>
          <p:cNvSpPr/>
          <p:nvPr>
            <p:custDataLst>
              <p:tags r:id="rId4"/>
            </p:custDataLst>
          </p:nvPr>
        </p:nvSpPr>
        <p:spPr>
          <a:xfrm>
            <a:off x="5790936" y="2667000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571619" y="228600"/>
                </a:moveTo>
                <a:lnTo>
                  <a:pt x="581025" y="228600"/>
                </a:lnTo>
                <a:cubicBezTo>
                  <a:pt x="596860" y="228600"/>
                  <a:pt x="609600" y="215860"/>
                  <a:pt x="609600" y="200025"/>
                </a:cubicBezTo>
                <a:lnTo>
                  <a:pt x="609600" y="28575"/>
                </a:lnTo>
                <a:cubicBezTo>
                  <a:pt x="609600" y="17026"/>
                  <a:pt x="602694" y="6548"/>
                  <a:pt x="591979" y="2143"/>
                </a:cubicBezTo>
                <a:cubicBezTo>
                  <a:pt x="581263" y="-2262"/>
                  <a:pt x="569000" y="238"/>
                  <a:pt x="560784" y="8334"/>
                </a:cubicBezTo>
                <a:lnTo>
                  <a:pt x="499229" y="70009"/>
                </a:lnTo>
                <a:cubicBezTo>
                  <a:pt x="446484" y="26313"/>
                  <a:pt x="378619" y="0"/>
                  <a:pt x="304800" y="0"/>
                </a:cubicBezTo>
                <a:cubicBezTo>
                  <a:pt x="151209" y="0"/>
                  <a:pt x="24170" y="113586"/>
                  <a:pt x="3096" y="261342"/>
                </a:cubicBezTo>
                <a:cubicBezTo>
                  <a:pt x="119" y="282178"/>
                  <a:pt x="14526" y="301466"/>
                  <a:pt x="35362" y="304443"/>
                </a:cubicBezTo>
                <a:cubicBezTo>
                  <a:pt x="56198" y="307419"/>
                  <a:pt x="75486" y="292894"/>
                  <a:pt x="78462" y="272177"/>
                </a:cubicBezTo>
                <a:cubicBezTo>
                  <a:pt x="94298" y="161330"/>
                  <a:pt x="189667" y="76200"/>
                  <a:pt x="304800" y="76200"/>
                </a:cubicBezTo>
                <a:cubicBezTo>
                  <a:pt x="357664" y="76200"/>
                  <a:pt x="406241" y="94059"/>
                  <a:pt x="444937" y="124182"/>
                </a:cubicBezTo>
                <a:lnTo>
                  <a:pt x="389334" y="179784"/>
                </a:lnTo>
                <a:cubicBezTo>
                  <a:pt x="381119" y="188000"/>
                  <a:pt x="378738" y="200263"/>
                  <a:pt x="383143" y="210979"/>
                </a:cubicBezTo>
                <a:cubicBezTo>
                  <a:pt x="387548" y="221694"/>
                  <a:pt x="398026" y="228600"/>
                  <a:pt x="409575" y="228600"/>
                </a:cubicBezTo>
                <a:lnTo>
                  <a:pt x="571619" y="228600"/>
                </a:lnTo>
                <a:close/>
                <a:moveTo>
                  <a:pt x="606623" y="348258"/>
                </a:moveTo>
                <a:cubicBezTo>
                  <a:pt x="609600" y="327422"/>
                  <a:pt x="595074" y="308134"/>
                  <a:pt x="574357" y="305157"/>
                </a:cubicBezTo>
                <a:cubicBezTo>
                  <a:pt x="553641" y="302181"/>
                  <a:pt x="534233" y="316706"/>
                  <a:pt x="531257" y="337423"/>
                </a:cubicBezTo>
                <a:cubicBezTo>
                  <a:pt x="515422" y="448151"/>
                  <a:pt x="420053" y="533281"/>
                  <a:pt x="304919" y="533281"/>
                </a:cubicBezTo>
                <a:cubicBezTo>
                  <a:pt x="252055" y="533281"/>
                  <a:pt x="203478" y="515422"/>
                  <a:pt x="164783" y="485299"/>
                </a:cubicBezTo>
                <a:lnTo>
                  <a:pt x="220266" y="429816"/>
                </a:lnTo>
                <a:cubicBezTo>
                  <a:pt x="228481" y="421600"/>
                  <a:pt x="230862" y="409337"/>
                  <a:pt x="226457" y="398621"/>
                </a:cubicBezTo>
                <a:cubicBezTo>
                  <a:pt x="222052" y="387906"/>
                  <a:pt x="211574" y="381000"/>
                  <a:pt x="200025" y="381000"/>
                </a:cubicBezTo>
                <a:lnTo>
                  <a:pt x="28575" y="381000"/>
                </a:lnTo>
                <a:cubicBezTo>
                  <a:pt x="12740" y="381000"/>
                  <a:pt x="0" y="393740"/>
                  <a:pt x="0" y="409575"/>
                </a:cubicBezTo>
                <a:lnTo>
                  <a:pt x="0" y="581025"/>
                </a:lnTo>
                <a:cubicBezTo>
                  <a:pt x="0" y="592574"/>
                  <a:pt x="6906" y="603052"/>
                  <a:pt x="17621" y="607457"/>
                </a:cubicBezTo>
                <a:cubicBezTo>
                  <a:pt x="28337" y="611862"/>
                  <a:pt x="40600" y="609362"/>
                  <a:pt x="48816" y="601266"/>
                </a:cubicBezTo>
                <a:lnTo>
                  <a:pt x="110490" y="539591"/>
                </a:lnTo>
                <a:cubicBezTo>
                  <a:pt x="163116" y="583287"/>
                  <a:pt x="230981" y="609600"/>
                  <a:pt x="304800" y="609600"/>
                </a:cubicBezTo>
                <a:cubicBezTo>
                  <a:pt x="458391" y="609600"/>
                  <a:pt x="585430" y="496014"/>
                  <a:pt x="606504" y="348258"/>
                </a:cubicBezTo>
                <a:close/>
              </a:path>
            </a:pathLst>
          </a:custGeom>
          <a:solidFill>
            <a:srgbClr val="FFFFFF"/>
          </a:solidFill>
        </p:spPr>
      </p:sp>
      <p:sp>
        <p:nvSpPr>
          <p:cNvPr id="11" name="Text 8"/>
          <p:cNvSpPr/>
          <p:nvPr>
            <p:custDataLst>
              <p:tags r:id="rId5"/>
            </p:custDataLst>
          </p:nvPr>
        </p:nvSpPr>
        <p:spPr>
          <a:xfrm>
            <a:off x="5536936" y="3733800"/>
            <a:ext cx="1117600" cy="4064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400" b="1" dirty="0">
                <a:solidFill>
                  <a:srgbClr val="007BFF"/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pitchFamily="34" charset="-120"/>
              </a:rPr>
              <a:t>循环</a:t>
            </a:r>
            <a:endParaRPr lang="en-US" sz="2400" b="1" dirty="0">
              <a:solidFill>
                <a:srgbClr val="007BFF"/>
              </a:solidFill>
              <a:latin typeface="微软雅黑" panose="020B0503020204020204" charset="-122"/>
              <a:ea typeface="微软雅黑" panose="020B0503020204020204" charset="-122"/>
              <a:cs typeface="Noto Sans SC" panose="020B0200000000000000" pitchFamily="34" charset="-120"/>
            </a:endParaRPr>
          </a:p>
        </p:txBody>
      </p:sp>
      <p:sp>
        <p:nvSpPr>
          <p:cNvPr id="12" name="Text 9"/>
          <p:cNvSpPr/>
          <p:nvPr>
            <p:custDataLst>
              <p:tags r:id="rId6"/>
            </p:custDataLst>
          </p:nvPr>
        </p:nvSpPr>
        <p:spPr>
          <a:xfrm>
            <a:off x="5079736" y="4241800"/>
            <a:ext cx="2032000" cy="3048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</a:rPr>
              <a:t>心脏，让动作持续进行</a:t>
            </a:r>
            <a:endParaRPr lang="zh-CN" altLang="en-US" sz="16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Text 10"/>
          <p:cNvSpPr/>
          <p:nvPr>
            <p:custDataLst>
              <p:tags r:id="rId7"/>
            </p:custDataLst>
          </p:nvPr>
        </p:nvSpPr>
        <p:spPr>
          <a:xfrm>
            <a:off x="8009864" y="3149600"/>
            <a:ext cx="939800" cy="609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80000"/>
              </a:lnSpc>
            </a:pPr>
            <a:r>
              <a:rPr lang="en-US" sz="4800" dirty="0">
                <a:solidFill>
                  <a:srgbClr val="80C2EE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+</a:t>
            </a:r>
            <a:endParaRPr lang="en-US" sz="1600" dirty="0"/>
          </a:p>
        </p:txBody>
      </p:sp>
      <p:sp>
        <p:nvSpPr>
          <p:cNvPr id="14" name="Shape 11"/>
          <p:cNvSpPr/>
          <p:nvPr>
            <p:custDataLst>
              <p:tags r:id="rId8"/>
            </p:custDataLst>
          </p:nvPr>
        </p:nvSpPr>
        <p:spPr>
          <a:xfrm>
            <a:off x="9742223" y="2362200"/>
            <a:ext cx="1219200" cy="1219200"/>
          </a:xfrm>
          <a:custGeom>
            <a:avLst/>
            <a:gdLst/>
            <a:ahLst/>
            <a:cxnLst/>
            <a:rect l="l" t="t" r="r" b="b"/>
            <a:pathLst>
              <a:path w="1219200" h="1219200">
                <a:moveTo>
                  <a:pt x="609600" y="0"/>
                </a:moveTo>
                <a:lnTo>
                  <a:pt x="609600" y="0"/>
                </a:lnTo>
                <a:cubicBezTo>
                  <a:pt x="946047" y="0"/>
                  <a:pt x="1219200" y="273153"/>
                  <a:pt x="1219200" y="609600"/>
                </a:cubicBezTo>
                <a:lnTo>
                  <a:pt x="1219200" y="609600"/>
                </a:lnTo>
                <a:cubicBezTo>
                  <a:pt x="1219200" y="946047"/>
                  <a:pt x="946047" y="1219200"/>
                  <a:pt x="609600" y="1219200"/>
                </a:cubicBezTo>
                <a:lnTo>
                  <a:pt x="609600" y="1219200"/>
                </a:lnTo>
                <a:cubicBezTo>
                  <a:pt x="273153" y="1219200"/>
                  <a:pt x="0" y="946047"/>
                  <a:pt x="0" y="609600"/>
                </a:cubicBezTo>
                <a:lnTo>
                  <a:pt x="0" y="609600"/>
                </a:lnTo>
                <a:cubicBezTo>
                  <a:pt x="0" y="273153"/>
                  <a:pt x="273153" y="0"/>
                  <a:pt x="609600" y="0"/>
                </a:cubicBezTo>
                <a:close/>
              </a:path>
            </a:pathLst>
          </a:custGeom>
          <a:solidFill>
            <a:srgbClr val="80C2EE"/>
          </a:solidFill>
        </p:spPr>
      </p:sp>
      <p:sp>
        <p:nvSpPr>
          <p:cNvPr id="15" name="Shape 12"/>
          <p:cNvSpPr/>
          <p:nvPr>
            <p:custDataLst>
              <p:tags r:id="rId9"/>
            </p:custDataLst>
          </p:nvPr>
        </p:nvSpPr>
        <p:spPr>
          <a:xfrm>
            <a:off x="10085123" y="2667000"/>
            <a:ext cx="533400" cy="609600"/>
          </a:xfrm>
          <a:custGeom>
            <a:avLst/>
            <a:gdLst/>
            <a:ahLst/>
            <a:cxnLst/>
            <a:rect l="l" t="t" r="r" b="b"/>
            <a:pathLst>
              <a:path w="533400" h="609600">
                <a:moveTo>
                  <a:pt x="95250" y="123825"/>
                </a:moveTo>
                <a:cubicBezTo>
                  <a:pt x="111021" y="123825"/>
                  <a:pt x="123825" y="111021"/>
                  <a:pt x="123825" y="95250"/>
                </a:cubicBezTo>
                <a:cubicBezTo>
                  <a:pt x="123825" y="79479"/>
                  <a:pt x="111021" y="66675"/>
                  <a:pt x="95250" y="66675"/>
                </a:cubicBezTo>
                <a:cubicBezTo>
                  <a:pt x="79479" y="66675"/>
                  <a:pt x="66675" y="79479"/>
                  <a:pt x="66675" y="95250"/>
                </a:cubicBezTo>
                <a:cubicBezTo>
                  <a:pt x="66675" y="111021"/>
                  <a:pt x="79479" y="123825"/>
                  <a:pt x="95250" y="123825"/>
                </a:cubicBezTo>
                <a:close/>
                <a:moveTo>
                  <a:pt x="190500" y="95250"/>
                </a:moveTo>
                <a:cubicBezTo>
                  <a:pt x="190500" y="134303"/>
                  <a:pt x="167045" y="167878"/>
                  <a:pt x="133350" y="182523"/>
                </a:cubicBezTo>
                <a:lnTo>
                  <a:pt x="133350" y="266700"/>
                </a:lnTo>
                <a:lnTo>
                  <a:pt x="342900" y="266700"/>
                </a:lnTo>
                <a:cubicBezTo>
                  <a:pt x="374452" y="266700"/>
                  <a:pt x="400050" y="241102"/>
                  <a:pt x="400050" y="209550"/>
                </a:cubicBezTo>
                <a:lnTo>
                  <a:pt x="400050" y="182523"/>
                </a:lnTo>
                <a:cubicBezTo>
                  <a:pt x="366355" y="167878"/>
                  <a:pt x="342900" y="134303"/>
                  <a:pt x="342900" y="95250"/>
                </a:cubicBezTo>
                <a:cubicBezTo>
                  <a:pt x="342900" y="42624"/>
                  <a:pt x="385524" y="0"/>
                  <a:pt x="438150" y="0"/>
                </a:cubicBezTo>
                <a:cubicBezTo>
                  <a:pt x="490776" y="0"/>
                  <a:pt x="533400" y="42624"/>
                  <a:pt x="533400" y="95250"/>
                </a:cubicBezTo>
                <a:cubicBezTo>
                  <a:pt x="533400" y="134303"/>
                  <a:pt x="509945" y="167878"/>
                  <a:pt x="476250" y="182523"/>
                </a:cubicBezTo>
                <a:lnTo>
                  <a:pt x="476250" y="209550"/>
                </a:lnTo>
                <a:cubicBezTo>
                  <a:pt x="476250" y="283250"/>
                  <a:pt x="416600" y="342900"/>
                  <a:pt x="342900" y="342900"/>
                </a:cubicBezTo>
                <a:lnTo>
                  <a:pt x="133350" y="342900"/>
                </a:lnTo>
                <a:lnTo>
                  <a:pt x="133350" y="427077"/>
                </a:lnTo>
                <a:cubicBezTo>
                  <a:pt x="167045" y="441722"/>
                  <a:pt x="190500" y="475298"/>
                  <a:pt x="190500" y="514350"/>
                </a:cubicBezTo>
                <a:cubicBezTo>
                  <a:pt x="190500" y="566976"/>
                  <a:pt x="147876" y="609600"/>
                  <a:pt x="95250" y="609600"/>
                </a:cubicBezTo>
                <a:cubicBezTo>
                  <a:pt x="42624" y="609600"/>
                  <a:pt x="0" y="566976"/>
                  <a:pt x="0" y="514350"/>
                </a:cubicBezTo>
                <a:cubicBezTo>
                  <a:pt x="0" y="475298"/>
                  <a:pt x="23455" y="441722"/>
                  <a:pt x="57150" y="427077"/>
                </a:cubicBezTo>
                <a:lnTo>
                  <a:pt x="57150" y="182642"/>
                </a:lnTo>
                <a:cubicBezTo>
                  <a:pt x="23455" y="167878"/>
                  <a:pt x="0" y="134303"/>
                  <a:pt x="0" y="95250"/>
                </a:cubicBezTo>
                <a:cubicBezTo>
                  <a:pt x="0" y="42624"/>
                  <a:pt x="42624" y="0"/>
                  <a:pt x="95250" y="0"/>
                </a:cubicBezTo>
                <a:cubicBezTo>
                  <a:pt x="147876" y="0"/>
                  <a:pt x="190500" y="42624"/>
                  <a:pt x="190500" y="95250"/>
                </a:cubicBezTo>
                <a:close/>
                <a:moveTo>
                  <a:pt x="466725" y="95250"/>
                </a:moveTo>
                <a:cubicBezTo>
                  <a:pt x="466725" y="79479"/>
                  <a:pt x="453921" y="66675"/>
                  <a:pt x="438150" y="66675"/>
                </a:cubicBezTo>
                <a:cubicBezTo>
                  <a:pt x="422379" y="66675"/>
                  <a:pt x="409575" y="79479"/>
                  <a:pt x="409575" y="95250"/>
                </a:cubicBezTo>
                <a:cubicBezTo>
                  <a:pt x="409575" y="111021"/>
                  <a:pt x="422379" y="123825"/>
                  <a:pt x="438150" y="123825"/>
                </a:cubicBezTo>
                <a:cubicBezTo>
                  <a:pt x="453921" y="123825"/>
                  <a:pt x="466725" y="111021"/>
                  <a:pt x="466725" y="95250"/>
                </a:cubicBezTo>
                <a:close/>
                <a:moveTo>
                  <a:pt x="95250" y="542925"/>
                </a:moveTo>
                <a:cubicBezTo>
                  <a:pt x="111021" y="542925"/>
                  <a:pt x="123825" y="530121"/>
                  <a:pt x="123825" y="514350"/>
                </a:cubicBezTo>
                <a:cubicBezTo>
                  <a:pt x="123825" y="498579"/>
                  <a:pt x="111021" y="485775"/>
                  <a:pt x="95250" y="485775"/>
                </a:cubicBezTo>
                <a:cubicBezTo>
                  <a:pt x="79479" y="485775"/>
                  <a:pt x="66675" y="498579"/>
                  <a:pt x="66675" y="514350"/>
                </a:cubicBezTo>
                <a:cubicBezTo>
                  <a:pt x="66675" y="530121"/>
                  <a:pt x="79479" y="542925"/>
                  <a:pt x="95250" y="542925"/>
                </a:cubicBezTo>
                <a:close/>
              </a:path>
            </a:pathLst>
          </a:custGeom>
          <a:solidFill>
            <a:srgbClr val="FFFFFF"/>
          </a:solidFill>
        </p:spPr>
      </p:sp>
      <p:sp>
        <p:nvSpPr>
          <p:cNvPr id="16" name="Text 13"/>
          <p:cNvSpPr/>
          <p:nvPr>
            <p:custDataLst>
              <p:tags r:id="rId10"/>
            </p:custDataLst>
          </p:nvPr>
        </p:nvSpPr>
        <p:spPr>
          <a:xfrm>
            <a:off x="9793023" y="3733800"/>
            <a:ext cx="1117600" cy="4064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zh-CN" altLang="en-US" sz="2400" b="1" dirty="0">
                <a:solidFill>
                  <a:srgbClr val="80C2EE"/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pitchFamily="34" charset="-120"/>
              </a:rPr>
              <a:t>分支</a:t>
            </a:r>
            <a:endParaRPr lang="zh-CN" altLang="en-US" sz="2400" b="1" dirty="0">
              <a:solidFill>
                <a:srgbClr val="80C2EE"/>
              </a:solidFill>
              <a:latin typeface="微软雅黑" panose="020B0503020204020204" charset="-122"/>
              <a:ea typeface="微软雅黑" panose="020B0503020204020204" charset="-122"/>
              <a:cs typeface="Noto Sans SC" panose="020B0200000000000000" pitchFamily="34" charset="-120"/>
            </a:endParaRPr>
          </a:p>
        </p:txBody>
      </p:sp>
      <p:sp>
        <p:nvSpPr>
          <p:cNvPr id="17" name="Text 14"/>
          <p:cNvSpPr/>
          <p:nvPr>
            <p:custDataLst>
              <p:tags r:id="rId11"/>
            </p:custDataLst>
          </p:nvPr>
        </p:nvSpPr>
        <p:spPr>
          <a:xfrm>
            <a:off x="9335823" y="4241800"/>
            <a:ext cx="2032000" cy="3048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</a:rPr>
              <a:t>大脑，让程序智能判断</a:t>
            </a:r>
            <a:endParaRPr lang="zh-CN" altLang="en-US" sz="16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7:05:01-d3jnlf8s8jdo4os5djug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0730" cy="685736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28905" y="559435"/>
            <a:ext cx="12192000" cy="457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3200" b="1" dirty="0">
                <a:solidFill>
                  <a:srgbClr val="007BFF"/>
                </a:solidFill>
                <a:latin typeface="微软雅黑" panose="020B0503020204020204" charset="-122"/>
                <a:ea typeface="微软雅黑" panose="020B0503020204020204" charset="-122"/>
                <a:cs typeface="Noto Sans SC" panose="020B0200000000000000" pitchFamily="34" charset="-120"/>
              </a:rPr>
              <a:t>创意升级：让游戏更好玩！</a:t>
            </a:r>
            <a:endParaRPr lang="en-US" sz="3200" b="1" dirty="0">
              <a:solidFill>
                <a:srgbClr val="007BFF"/>
              </a:solidFill>
              <a:latin typeface="微软雅黑" panose="020B0503020204020204" charset="-122"/>
              <a:ea typeface="微软雅黑" panose="020B0503020204020204" charset="-122"/>
              <a:cs typeface="Noto Sans SC" panose="020B0200000000000000" pitchFamily="34" charset="-120"/>
            </a:endParaRPr>
          </a:p>
        </p:txBody>
      </p:sp>
      <p:sp>
        <p:nvSpPr>
          <p:cNvPr id="4" name="Text 1"/>
          <p:cNvSpPr/>
          <p:nvPr/>
        </p:nvSpPr>
        <p:spPr>
          <a:xfrm>
            <a:off x="128905" y="1094740"/>
            <a:ext cx="12192000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800" dirty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cs typeface="MiSans" pitchFamily="34" charset="-120"/>
              </a:rPr>
              <a:t>一个出色的游戏设计师总在想：如何让它更好玩？</a:t>
            </a:r>
            <a:endParaRPr lang="en-US" sz="1800" dirty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  <a:cs typeface="MiSans" pitchFamily="34" charset="-120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874395" y="1529080"/>
            <a:ext cx="9973310" cy="1524635"/>
            <a:chOff x="1585" y="2975"/>
            <a:chExt cx="15706" cy="2401"/>
          </a:xfrm>
        </p:grpSpPr>
        <p:sp>
          <p:nvSpPr>
            <p:cNvPr id="5" name="Shape 2"/>
            <p:cNvSpPr/>
            <p:nvPr>
              <p:custDataLst>
                <p:tags r:id="rId2"/>
              </p:custDataLst>
            </p:nvPr>
          </p:nvSpPr>
          <p:spPr>
            <a:xfrm>
              <a:off x="1585" y="2975"/>
              <a:ext cx="15706" cy="2293"/>
            </a:xfrm>
            <a:custGeom>
              <a:avLst/>
              <a:gdLst/>
              <a:ahLst/>
              <a:cxnLst/>
              <a:rect l="l" t="t" r="r" b="b"/>
              <a:pathLst>
                <a:path w="3721100" h="2235200">
                  <a:moveTo>
                    <a:pt x="101590" y="0"/>
                  </a:moveTo>
                  <a:lnTo>
                    <a:pt x="3619510" y="0"/>
                  </a:lnTo>
                  <a:cubicBezTo>
                    <a:pt x="3675617" y="0"/>
                    <a:pt x="3721100" y="45483"/>
                    <a:pt x="3721100" y="101590"/>
                  </a:cubicBezTo>
                  <a:lnTo>
                    <a:pt x="3721100" y="2133610"/>
                  </a:lnTo>
                  <a:cubicBezTo>
                    <a:pt x="3721100" y="2189717"/>
                    <a:pt x="3675617" y="2235200"/>
                    <a:pt x="3619510" y="2235200"/>
                  </a:cubicBezTo>
                  <a:lnTo>
                    <a:pt x="101590" y="2235200"/>
                  </a:lnTo>
                  <a:cubicBezTo>
                    <a:pt x="45483" y="2235200"/>
                    <a:pt x="0" y="2189717"/>
                    <a:pt x="0" y="2133610"/>
                  </a:cubicBezTo>
                  <a:lnTo>
                    <a:pt x="0" y="101590"/>
                  </a:lnTo>
                  <a:cubicBezTo>
                    <a:pt x="0" y="45521"/>
                    <a:pt x="45521" y="0"/>
                    <a:pt x="101590" y="0"/>
                  </a:cubicBezTo>
                  <a:close/>
                </a:path>
              </a:pathLst>
            </a:custGeom>
            <a:solidFill>
              <a:srgbClr val="4A90E2">
                <a:alpha val="10196"/>
              </a:srgbClr>
            </a:solidFill>
            <a:effectLst>
              <a:outerShdw blurRad="76200" dist="50800" dir="5400000" algn="bl" rotWithShape="0">
                <a:srgbClr val="000000">
                  <a:alpha val="10196"/>
                </a:srgbClr>
              </a:outerShdw>
            </a:effectLst>
          </p:spPr>
        </p:sp>
        <p:sp>
          <p:nvSpPr>
            <p:cNvPr id="7" name="Text 4"/>
            <p:cNvSpPr/>
            <p:nvPr>
              <p:custDataLst>
                <p:tags r:id="rId3"/>
              </p:custDataLst>
            </p:nvPr>
          </p:nvSpPr>
          <p:spPr>
            <a:xfrm>
              <a:off x="2091" y="3222"/>
              <a:ext cx="15018" cy="2154"/>
            </a:xfrm>
            <a:prstGeom prst="rect">
              <a:avLst/>
            </a:prstGeom>
            <a:noFill/>
          </p:spPr>
          <p:txBody>
            <a:bodyPr wrap="square" lIns="0" tIns="0" rIns="0" bIns="0" rtlCol="0" anchor="ctr"/>
            <a:lstStyle/>
            <a:p>
              <a:pPr algn="l">
                <a:lnSpc>
                  <a:spcPct val="130000"/>
                </a:lnSpc>
              </a:pPr>
              <a:r>
                <a:rPr lang="zh-CN" altLang="en-US" sz="1800" b="1" dirty="0">
                  <a:solidFill>
                    <a:srgbClr val="333333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挑战一：复杂路线</a:t>
              </a:r>
              <a:endParaRPr lang="zh-CN" altLang="en-US" sz="1800" b="1" dirty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indent="457200" algn="l" fontAlgn="auto">
                <a:lnSpc>
                  <a:spcPct val="130000"/>
                </a:lnSpc>
              </a:pPr>
              <a:r>
                <a:rPr lang="zh-CN" altLang="en-US" sz="1800" dirty="0">
                  <a:solidFill>
                    <a:srgbClr val="333333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我的想法：</a:t>
              </a:r>
              <a:r>
                <a:rPr lang="en-US" altLang="zh-CN" sz="1800" dirty="0">
                  <a:solidFill>
                    <a:srgbClr val="333333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</a:t>
              </a:r>
              <a:r>
                <a:rPr lang="zh-CN" altLang="en-US" sz="1800" dirty="0">
                  <a:solidFill>
                    <a:srgbClr val="333333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将迷宫路线修改得更加</a:t>
              </a:r>
              <a:r>
                <a:rPr lang="en-US" altLang="zh-CN" sz="1800" dirty="0">
                  <a:solidFill>
                    <a:srgbClr val="333333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__________</a:t>
              </a:r>
              <a:r>
                <a:rPr lang="zh-CN" altLang="en-US" sz="1800" dirty="0">
                  <a:solidFill>
                    <a:srgbClr val="333333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（例如：设计成螺旋形或更多岔路）。这样可以让玩家需要更</a:t>
              </a:r>
              <a:r>
                <a:rPr lang="en-US" altLang="zh-CN" sz="1800" dirty="0">
                  <a:solidFill>
                    <a:srgbClr val="333333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__________ </a:t>
              </a:r>
              <a:r>
                <a:rPr lang="zh-CN" altLang="en-US" sz="1800" dirty="0">
                  <a:solidFill>
                    <a:srgbClr val="333333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的控制和更</a:t>
              </a:r>
              <a:r>
                <a:rPr lang="en-US" altLang="zh-CN" sz="1800" dirty="0">
                  <a:solidFill>
                    <a:srgbClr val="333333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__________ </a:t>
              </a:r>
              <a:r>
                <a:rPr lang="zh-CN" altLang="en-US" sz="1800" dirty="0">
                  <a:solidFill>
                    <a:srgbClr val="333333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的时间才能到达终点。</a:t>
              </a:r>
              <a:endParaRPr lang="zh-CN" altLang="en-US" sz="1800" dirty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algn="l">
                <a:lnSpc>
                  <a:spcPct val="130000"/>
                </a:lnSpc>
              </a:pPr>
              <a:endParaRPr lang="zh-CN" altLang="en-US" sz="1800" dirty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874395" y="3053715"/>
            <a:ext cx="9989820" cy="1464945"/>
            <a:chOff x="1585" y="5500"/>
            <a:chExt cx="15732" cy="2307"/>
          </a:xfrm>
        </p:grpSpPr>
        <p:sp>
          <p:nvSpPr>
            <p:cNvPr id="25" name="Shape 2"/>
            <p:cNvSpPr/>
            <p:nvPr>
              <p:custDataLst>
                <p:tags r:id="rId4"/>
              </p:custDataLst>
            </p:nvPr>
          </p:nvSpPr>
          <p:spPr>
            <a:xfrm>
              <a:off x="1585" y="5514"/>
              <a:ext cx="15732" cy="2293"/>
            </a:xfrm>
            <a:custGeom>
              <a:avLst/>
              <a:gdLst/>
              <a:ahLst/>
              <a:cxnLst/>
              <a:rect l="l" t="t" r="r" b="b"/>
              <a:pathLst>
                <a:path w="3721100" h="2235200">
                  <a:moveTo>
                    <a:pt x="101590" y="0"/>
                  </a:moveTo>
                  <a:lnTo>
                    <a:pt x="3619510" y="0"/>
                  </a:lnTo>
                  <a:cubicBezTo>
                    <a:pt x="3675617" y="0"/>
                    <a:pt x="3721100" y="45483"/>
                    <a:pt x="3721100" y="101590"/>
                  </a:cubicBezTo>
                  <a:lnTo>
                    <a:pt x="3721100" y="2133610"/>
                  </a:lnTo>
                  <a:cubicBezTo>
                    <a:pt x="3721100" y="2189717"/>
                    <a:pt x="3675617" y="2235200"/>
                    <a:pt x="3619510" y="2235200"/>
                  </a:cubicBezTo>
                  <a:lnTo>
                    <a:pt x="101590" y="2235200"/>
                  </a:lnTo>
                  <a:cubicBezTo>
                    <a:pt x="45483" y="2235200"/>
                    <a:pt x="0" y="2189717"/>
                    <a:pt x="0" y="2133610"/>
                  </a:cubicBezTo>
                  <a:lnTo>
                    <a:pt x="0" y="101590"/>
                  </a:lnTo>
                  <a:cubicBezTo>
                    <a:pt x="0" y="45521"/>
                    <a:pt x="45521" y="0"/>
                    <a:pt x="101590" y="0"/>
                  </a:cubicBezTo>
                  <a:close/>
                </a:path>
              </a:pathLst>
            </a:custGeom>
            <a:solidFill>
              <a:srgbClr val="4A90E2">
                <a:alpha val="10196"/>
              </a:srgbClr>
            </a:solidFill>
            <a:effectLst>
              <a:outerShdw blurRad="76200" dist="50800" dir="5400000" algn="bl" rotWithShape="0">
                <a:srgbClr val="000000">
                  <a:alpha val="10196"/>
                </a:srgbClr>
              </a:outerShdw>
            </a:effectLst>
          </p:spPr>
        </p:sp>
        <p:sp>
          <p:nvSpPr>
            <p:cNvPr id="26" name="Text 4"/>
            <p:cNvSpPr/>
            <p:nvPr>
              <p:custDataLst>
                <p:tags r:id="rId5"/>
              </p:custDataLst>
            </p:nvPr>
          </p:nvSpPr>
          <p:spPr>
            <a:xfrm>
              <a:off x="2091" y="5500"/>
              <a:ext cx="15018" cy="2154"/>
            </a:xfrm>
            <a:prstGeom prst="rect">
              <a:avLst/>
            </a:prstGeom>
            <a:noFill/>
          </p:spPr>
          <p:txBody>
            <a:bodyPr wrap="square" lIns="0" tIns="0" rIns="0" bIns="0" rtlCol="0" anchor="ctr"/>
            <a:lstStyle/>
            <a:p>
              <a:pPr algn="l">
                <a:lnSpc>
                  <a:spcPct val="130000"/>
                </a:lnSpc>
              </a:pPr>
              <a:r>
                <a:rPr lang="zh-CN" altLang="en-US" sz="1800" b="1" dirty="0">
                  <a:solidFill>
                    <a:srgbClr val="333333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挑战二：新增障碍</a:t>
              </a:r>
              <a:endParaRPr lang="zh-CN" altLang="en-US" sz="1800" b="1" dirty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indent="457200" algn="l" fontAlgn="auto">
                <a:lnSpc>
                  <a:spcPct val="130000"/>
                </a:lnSpc>
              </a:pPr>
              <a:r>
                <a:rPr lang="zh-CN" altLang="en-US" sz="1800" dirty="0">
                  <a:solidFill>
                    <a:srgbClr val="333333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我的想法：</a:t>
              </a:r>
              <a:r>
                <a:rPr lang="en-US" altLang="zh-CN" sz="1800" dirty="0">
                  <a:solidFill>
                    <a:srgbClr val="333333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</a:t>
              </a:r>
              <a:r>
                <a:rPr lang="zh-CN" altLang="en-US" sz="1800" dirty="0">
                  <a:solidFill>
                    <a:srgbClr val="333333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在迷宫中添加一种新的</a:t>
              </a:r>
              <a:r>
                <a:rPr lang="en-US" altLang="zh-CN" sz="1800" dirty="0">
                  <a:solidFill>
                    <a:srgbClr val="333333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__________ </a:t>
              </a:r>
              <a:r>
                <a:rPr lang="zh-CN" altLang="en-US" sz="1800" dirty="0">
                  <a:solidFill>
                    <a:srgbClr val="333333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（例如：陷阱、沼泽）。当角色碰到它时，它会</a:t>
              </a:r>
              <a:r>
                <a:rPr lang="en-US" altLang="zh-CN" sz="1800" dirty="0">
                  <a:solidFill>
                    <a:srgbClr val="333333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__________</a:t>
              </a:r>
              <a:r>
                <a:rPr lang="zh-CN" altLang="en-US" sz="1800" dirty="0">
                  <a:solidFill>
                    <a:srgbClr val="333333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（例如：被弹回起点、后退）。</a:t>
              </a:r>
              <a:endParaRPr lang="zh-CN" altLang="en-US" sz="1800" dirty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sp>
        <p:nvSpPr>
          <p:cNvPr id="29" name="Shape 2"/>
          <p:cNvSpPr/>
          <p:nvPr>
            <p:custDataLst>
              <p:tags r:id="rId6"/>
            </p:custDataLst>
          </p:nvPr>
        </p:nvSpPr>
        <p:spPr>
          <a:xfrm>
            <a:off x="874395" y="4596130"/>
            <a:ext cx="9989820" cy="1456055"/>
          </a:xfrm>
          <a:custGeom>
            <a:avLst/>
            <a:gdLst/>
            <a:ahLst/>
            <a:cxnLst/>
            <a:rect l="l" t="t" r="r" b="b"/>
            <a:pathLst>
              <a:path w="3721100" h="2235200">
                <a:moveTo>
                  <a:pt x="101590" y="0"/>
                </a:moveTo>
                <a:lnTo>
                  <a:pt x="3619510" y="0"/>
                </a:lnTo>
                <a:cubicBezTo>
                  <a:pt x="3675617" y="0"/>
                  <a:pt x="3721100" y="45483"/>
                  <a:pt x="3721100" y="101590"/>
                </a:cubicBezTo>
                <a:lnTo>
                  <a:pt x="3721100" y="2133610"/>
                </a:lnTo>
                <a:cubicBezTo>
                  <a:pt x="3721100" y="2189717"/>
                  <a:pt x="3675617" y="2235200"/>
                  <a:pt x="3619510" y="2235200"/>
                </a:cubicBezTo>
                <a:lnTo>
                  <a:pt x="101590" y="2235200"/>
                </a:lnTo>
                <a:cubicBezTo>
                  <a:pt x="45483" y="2235200"/>
                  <a:pt x="0" y="2189717"/>
                  <a:pt x="0" y="2133610"/>
                </a:cubicBezTo>
                <a:lnTo>
                  <a:pt x="0" y="101590"/>
                </a:lnTo>
                <a:cubicBezTo>
                  <a:pt x="0" y="45521"/>
                  <a:pt x="45521" y="0"/>
                  <a:pt x="101590" y="0"/>
                </a:cubicBezTo>
                <a:close/>
              </a:path>
            </a:pathLst>
          </a:custGeom>
          <a:solidFill>
            <a:srgbClr val="4A90E2">
              <a:alpha val="10196"/>
            </a:srgbClr>
          </a:solidFill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30" name="Text 4"/>
          <p:cNvSpPr/>
          <p:nvPr>
            <p:custDataLst>
              <p:tags r:id="rId7"/>
            </p:custDataLst>
          </p:nvPr>
        </p:nvSpPr>
        <p:spPr>
          <a:xfrm>
            <a:off x="1195705" y="4596130"/>
            <a:ext cx="9536430" cy="136779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lang="zh-CN" altLang="en-US" sz="1800" b="1" dirty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挑战三：速度之王</a:t>
            </a:r>
            <a:endParaRPr lang="zh-CN" altLang="en-US" sz="1800" b="1" dirty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457200" algn="l" fontAlgn="auto">
              <a:lnSpc>
                <a:spcPct val="130000"/>
              </a:lnSpc>
            </a:pPr>
            <a:r>
              <a:rPr lang="zh-CN" altLang="en-US" sz="1800" dirty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我的想法：</a:t>
            </a:r>
            <a:r>
              <a:rPr lang="en-US" altLang="zh-CN" sz="1800" dirty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altLang="en-US" sz="1800" dirty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增加一个</a:t>
            </a:r>
            <a:r>
              <a:rPr lang="en-US" altLang="zh-CN" sz="1800" dirty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__________</a:t>
            </a:r>
            <a:r>
              <a:rPr lang="zh-CN" altLang="en-US" sz="1800" dirty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，在游戏开始时</a:t>
            </a:r>
            <a:r>
              <a:rPr lang="en-US" altLang="zh-CN" sz="1800" dirty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__________</a:t>
            </a:r>
            <a:r>
              <a:rPr lang="zh-CN" altLang="en-US" sz="1800" dirty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，在胜利时</a:t>
            </a:r>
            <a:r>
              <a:rPr lang="en-US" altLang="zh-CN" sz="1800" dirty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__________</a:t>
            </a:r>
            <a:r>
              <a:rPr lang="zh-CN" altLang="en-US" sz="1800" dirty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，这样就可以记录通关时间。</a:t>
            </a:r>
            <a:endParaRPr lang="zh-CN" altLang="en-US" sz="1800" dirty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>
    <p:fade/>
  </p:transition>
</p:sld>
</file>

<file path=ppt/tags/tag1.xml><?xml version="1.0" encoding="utf-8"?>
<p:tagLst xmlns:p="http://schemas.openxmlformats.org/presentationml/2006/main">
  <p:tag name="KSO_WM_DIAGRAM_VIRTUALLY_FRAME" val="{&quot;height&quot;:172,&quot;left&quot;:295.5729133858268,&quot;top&quot;:186,&quot;width&quot;:599.5312598425198}"/>
</p:tagLst>
</file>

<file path=ppt/tags/tag10.xml><?xml version="1.0" encoding="utf-8"?>
<p:tagLst xmlns:p="http://schemas.openxmlformats.org/presentationml/2006/main">
  <p:tag name="KSO_WM_DIAGRAM_VIRTUALLY_FRAME" val="{&quot;height&quot;:172,&quot;left&quot;:295.5729133858268,&quot;top&quot;:186,&quot;width&quot;:599.5312598425198}"/>
</p:tagLst>
</file>

<file path=ppt/tags/tag11.xml><?xml version="1.0" encoding="utf-8"?>
<p:tagLst xmlns:p="http://schemas.openxmlformats.org/presentationml/2006/main">
  <p:tag name="KSO_WM_DIAGRAM_VIRTUALLY_FRAME" val="{&quot;height&quot;:235.3,&quot;left&quot;:20,&quot;top&quot;:170.7,&quot;width&quot;:919.6666929133859}"/>
</p:tagLst>
</file>

<file path=ppt/tags/tag12.xml><?xml version="1.0" encoding="utf-8"?>
<p:tagLst xmlns:p="http://schemas.openxmlformats.org/presentationml/2006/main">
  <p:tag name="KSO_WM_DIAGRAM_VIRTUALLY_FRAME" val="{&quot;height&quot;:235.3,&quot;left&quot;:20,&quot;top&quot;:170.7,&quot;width&quot;:919.6666929133859}"/>
</p:tagLst>
</file>

<file path=ppt/tags/tag13.xml><?xml version="1.0" encoding="utf-8"?>
<p:tagLst xmlns:p="http://schemas.openxmlformats.org/presentationml/2006/main">
  <p:tag name="KSO_WM_DIAGRAM_VIRTUALLY_FRAME" val="{&quot;height&quot;:235.3,&quot;left&quot;:20,&quot;top&quot;:170.7,&quot;width&quot;:919.6666929133859}"/>
</p:tagLst>
</file>

<file path=ppt/tags/tag14.xml><?xml version="1.0" encoding="utf-8"?>
<p:tagLst xmlns:p="http://schemas.openxmlformats.org/presentationml/2006/main">
  <p:tag name="KSO_WM_DIAGRAM_VIRTUALLY_FRAME" val="{&quot;height&quot;:235.3,&quot;left&quot;:20,&quot;top&quot;:170.7,&quot;width&quot;:919.6666929133859}"/>
</p:tagLst>
</file>

<file path=ppt/tags/tag15.xml><?xml version="1.0" encoding="utf-8"?>
<p:tagLst xmlns:p="http://schemas.openxmlformats.org/presentationml/2006/main">
  <p:tag name="KSO_WM_DIAGRAM_VIRTUALLY_FRAME" val="{&quot;height&quot;:235.3,&quot;left&quot;:20,&quot;top&quot;:170.7,&quot;width&quot;:919.6666929133859}"/>
</p:tagLst>
</file>

<file path=ppt/tags/tag16.xml><?xml version="1.0" encoding="utf-8"?>
<p:tagLst xmlns:p="http://schemas.openxmlformats.org/presentationml/2006/main">
  <p:tag name="KSO_WM_DIAGRAM_VIRTUALLY_FRAME" val="{&quot;height&quot;:235.3,&quot;left&quot;:20,&quot;top&quot;:170.7,&quot;width&quot;:919.6666929133859}"/>
</p:tagLst>
</file>

<file path=ppt/tags/tag2.xml><?xml version="1.0" encoding="utf-8"?>
<p:tagLst xmlns:p="http://schemas.openxmlformats.org/presentationml/2006/main">
  <p:tag name="KSO_WM_DIAGRAM_VIRTUALLY_FRAME" val="{&quot;height&quot;:172,&quot;left&quot;:295.5729133858268,&quot;top&quot;:186,&quot;width&quot;:599.5312598425198}"/>
</p:tagLst>
</file>

<file path=ppt/tags/tag3.xml><?xml version="1.0" encoding="utf-8"?>
<p:tagLst xmlns:p="http://schemas.openxmlformats.org/presentationml/2006/main">
  <p:tag name="KSO_WM_DIAGRAM_VIRTUALLY_FRAME" val="{&quot;height&quot;:172,&quot;left&quot;:295.5729133858268,&quot;top&quot;:186,&quot;width&quot;:599.5312598425198}"/>
</p:tagLst>
</file>

<file path=ppt/tags/tag4.xml><?xml version="1.0" encoding="utf-8"?>
<p:tagLst xmlns:p="http://schemas.openxmlformats.org/presentationml/2006/main">
  <p:tag name="KSO_WM_DIAGRAM_VIRTUALLY_FRAME" val="{&quot;height&quot;:172,&quot;left&quot;:295.5729133858268,&quot;top&quot;:186,&quot;width&quot;:599.5312598425198}"/>
</p:tagLst>
</file>

<file path=ppt/tags/tag5.xml><?xml version="1.0" encoding="utf-8"?>
<p:tagLst xmlns:p="http://schemas.openxmlformats.org/presentationml/2006/main">
  <p:tag name="KSO_WM_DIAGRAM_VIRTUALLY_FRAME" val="{&quot;height&quot;:172,&quot;left&quot;:295.5729133858268,&quot;top&quot;:186,&quot;width&quot;:599.5312598425198}"/>
</p:tagLst>
</file>

<file path=ppt/tags/tag6.xml><?xml version="1.0" encoding="utf-8"?>
<p:tagLst xmlns:p="http://schemas.openxmlformats.org/presentationml/2006/main">
  <p:tag name="KSO_WM_DIAGRAM_VIRTUALLY_FRAME" val="{&quot;height&quot;:172,&quot;left&quot;:295.5729133858268,&quot;top&quot;:186,&quot;width&quot;:599.5312598425198}"/>
</p:tagLst>
</file>

<file path=ppt/tags/tag7.xml><?xml version="1.0" encoding="utf-8"?>
<p:tagLst xmlns:p="http://schemas.openxmlformats.org/presentationml/2006/main">
  <p:tag name="KSO_WM_DIAGRAM_VIRTUALLY_FRAME" val="{&quot;height&quot;:172,&quot;left&quot;:295.5729133858268,&quot;top&quot;:186,&quot;width&quot;:599.5312598425198}"/>
</p:tagLst>
</file>

<file path=ppt/tags/tag8.xml><?xml version="1.0" encoding="utf-8"?>
<p:tagLst xmlns:p="http://schemas.openxmlformats.org/presentationml/2006/main">
  <p:tag name="KSO_WM_DIAGRAM_VIRTUALLY_FRAME" val="{&quot;height&quot;:172,&quot;left&quot;:295.5729133858268,&quot;top&quot;:186,&quot;width&quot;:599.5312598425198}"/>
</p:tagLst>
</file>

<file path=ppt/tags/tag9.xml><?xml version="1.0" encoding="utf-8"?>
<p:tagLst xmlns:p="http://schemas.openxmlformats.org/presentationml/2006/main">
  <p:tag name="KSO_WM_DIAGRAM_VIRTUALLY_FRAME" val="{&quot;height&quot;:172,&quot;left&quot;:295.5729133858268,&quot;top&quot;:186,&quot;width&quot;:599.5312598425198}"/>
</p:tagLst>
</file>

<file path=ppt/theme/theme1.xml><?xml version="1.0" encoding="utf-8"?>
<a:theme xmlns:a="http://schemas.openxmlformats.org/drawingml/2006/main" name="Custom Theme">
  <a:themeElements>
    <a:clrScheme name="Custom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Theme">
  <a:themeElements>
    <a:clrScheme name="Custom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item1.xml><?xml version="1.0" encoding="utf-8"?>
<s:customData xmlns="http://www.wps.cn/officeDocument/2013/wpsCustomData" xmlns:s="http://www.wps.cn/officeDocument/2013/wpsCustomData">
  <extobjs>
    <extobj name="F360BE8B-6686-4F3D-AEAF-501FE73E4058-1">
      <extobjdata type="F360BE8B-6686-4F3D-AEAF-501FE73E4058" data="ewoJIkZpbGVDb250ZW50IiA6ICJVRXNEQkJRQUFBQUlBSGlqZTF0Mm1GWmRzUUVBQU9vREFBQU1BQUFBWkc5amRXMWxiblF1ZUcxc2haTmZiNXN3Rk1YZkorMDdXSDRuTlM0RUVzR3FqTFJkcFhTdFN2ODhPL2hDcklCZEdkTzFxdmJkWjlNcGFVaWk4b0RFK1IwZm0zdXZrN1BYcGtZdm9GdWhaSXI5RWNFSVpLRzRrRldLTzFONk1UNzc4ZjFiTWxkRjE0QTA2Q1pQOFpPUUdEMXVGdEVSR1Uwd3NwYkxUdkFVdnk5NUhJMTl3cjFvT1daZU1DWkxMNDRLNmtYc05Jb25TeHFVcC9GZmJHT1JmVngwcG1RcHF2OUNMK2FxN295TlI0OHBEb21QVHdid21yVnJ4OGd1ZVhqbXpNQXRxK0EzYThBWkxtYUwvSHl3ZktYK1hHckJIYjYvZXpoQTc3b2E5SEhzZmhOcUllRzR4UjNocHdhMlBteTUwZFdzTTJyQjNsUm5EbHVhNW12SFFoWHI3S05JKy9pcWtrckRITXBNbXR5ODFjZktzZkZkS0dtT2VNNXJLSXdXQmFzenJkcDJFN2N0ZjNJeTdHT1NHenRLb201M2F2T2hvVnRtVm5aMGdrSGxkbWp3S1h5UWxjd0tJMTc2Umw5SkRxK0Rzemk5ZGRwMmNKTDVzK2lWVWJqVjhrSUR5Q2ZCemFwbkUwcUc4QmVJYXRXWHhTZng1eTFxWmtxbEcwYzR0T3N0eVd6YkRmQzVmVGxJQ1EwOTMvZDhna2c4RGVrMGlBZGUxWTlhSE5FdzJwSnJld2RMc1I5REkwVEpsRWJUWUxKbkh1VDBMZWx2cmYzNEIxQkxBd1FVQUFBQUNBQjRvM3RicEI4RVpZNFdBQURwTkFFQUR3QUFBSEJoWjJWekwzQmhaMlV4TG5odGJPMWRXNU1ieDNWK1QxWCtBMnBabFNJZExqRDNHVGpMS0hzblhkd1ZzZ3RTM0xqOE1Od2Q3bzRKWUdCZ2xpYnpaRXNQWmlLNzdNUktsQ2gyZklrVE1TK1VrZ3BMY21UbjEyUXYvQmZ1eTl5bnU2Y0hNd0NCWmE4ZVJFeWY3dE8zT2YyZGI3cFByN3p6dE45clBIRkdZOWNiM0ZxU205SlN3eGtjZWtmdTRQalcwcjN1MXJLMTlNNmYvL0VmclhUc1k2ZHhad09JU0VDaysyem8zRnFDejVZYXUzWWYvUHYxcjE0dHkwdU52L0s4UHBCWmF0d2J1UDZ0cFg1L3FkRVpPUjE3Nkl4dUxRRUJVRlFEL0tIaU9pTnZPQTRlb0lmdnVVZitTZU0reUM4clNsTlhsbHJKMU51T2Uzeml3MlN6clRaTlNVNG5RNFZSQVlvczVWUGpBcFMybVU2RzFWa2JPZlpqZGhVaXNZSzZkTHlSUDdKZEpMQzFlbmQvTTUyOGV1cDcrKzVmT3pDNXUzZHZrNkxrcnZNSWxTQlIwcnZla0pXOEYxWXhXN2xRWU0zemZhOVBrTmcvSEhtOTNnTlVlRk5yV3pvcCtRQW5HNXJhTnRXMHdQYklQVnB6anQzQkEwTDlvc1FEUXVLN28rTU5kK1FjK21BMnBpdTIwc3BPbVpXNzlqUHYxRTltLzhacGY3ampIVG1FTnNHa2ZmOVp6eUZvUlduQmVCanBwTjNUL3NPN3poT25SOGpXNysvWTMvWkdhRUxsazl3QlRzck9STkRFKzg1b3d4MzdwSXdnOWJaWGtMbzZIc05FSy9ONkRQY1BiZHc4WGNvbWdYZndFSlFaOUtyVXpBa0FqVkhQU1lsT1QvVXgxTC9sT3IwaktOMnpuelgyVDd6dmRrNDgzd3VuZVdNWFRlem9KMHJzZUdOWWFBTzlXNkJEUUtzYStBVUMzUzBGUW5mZGdSTUtkcDJuUHVnajN3VU5Db3ZLZEFPcUJ0SWZ2RUxZTm9YVzZPelRuNTc5NUVmNDE3MWJTL0IvUzQydG5uMk15M2Y5bmtNb0dCViszKzZkb200QU51elcwbjUzTDlWVlNHVExHL2lOTGJ2djlwN2RXdHB4d2VzdzlzQ3JlbUNEVmkwMWNBZUFZVytzZXowUG1MMXJHdnBMZDNrcmJBUlh3NVNvWWIvNW44dGZmUlExRExWa29WdG1SQXZJQnk5ZWYvd2lhdG1HTTdSSGZ0OForQXZZdkdEMncvYVpZZnMyKzdiYmk1b1gvRnJrbGxuUm5QemkzLy8vOXorNytPalY1V2MvanhyNEhuaXJCL00rTmVNSGdVWExHcnB4WkFtMzNGNXZ5eHYxYlQ4QVA3dXdlVkh5MnZiV3lPdDNUNXgrWnZGWjZZemNnYi92K0tmRHhwWUxGdHo5RThmeG80NE04SklVbTBjSVhTTHpDSUZLQWtwQlJMQmpqOERpaWR1S2x2amtBd0FKa2oveENwOTRFdFVLMkhXQStaSjlnNTRFSTNyNXdRL1AvL216eUtiZUdUeHh4KzdEZVBnYWQ3M0R4K0ZiakJvWS9sZ0ZTL2VUV0c3TlBueDhQUEpPQjBlaHdQN0FIcEpRVDFMOTJYKzlEN0ZrWVBobzJzTWxocVFlLzBwcUQ2UUo2dEVpRjNmR0NoNUVxRnlOamRQM1BybjQ2RVZxRVVKaWFMS2h4VGdEZ1ZEcTVxTkhBTXJBWk5VZ0pNTmxEaVVTMHRhOXdRRGt4WVhyV3FLeUtEbjh0Yk1UMTFhREU4SjJCdy9oZXlxRk5iL3YrbmJQOVo4eDZxNlp6THByRXFQdXhNVDlFNEQzTTZrcnJhQ3U0VzhzaE44bDlPOWd1c0Y1aXdZa1d2V2dSZkRCWXRBQTFlMDZvNzQ3c0VISFJOYm5kOTg3Ky9URDgrZi9lUEhWVDg5Ly9vdDBPMGYyWVB3SXZMVlpZeExCZkZQSlc1cWtuNUJQWFIwY2swQWtTdHZ1QkpqWFVDbXBDUFRLcHRuVUpDTXZBU1oyV0FLY2Uzc1FxdWxMalowc21rMEk0d0kxS0pZUUo3UnFxK2NPQ1hnOFNpUEI4UmFwQTFjUUh0NndmVHRYSS9maG5TTTA3Z1FWd0R4UzBzRUxTQ2h4WmIzamdUZDduQzBJUHc0R3YrUExrWlhDVTBuS3JpMG9FNlhoS0kyN0IxdFlkVUdGbE1od0ZWYW9jSXpqK2hFR2phODZLcTZPeWxFZDhDN0E2c2lGbGFtdnN6UmNPNjNlemdLdmJkd1FycnFGajFJckl2VDkwb3RrNGpHMW5yaHp0Z0JHdWJON0hadVNsbklUR1p5V2NxUFVFS08wVlViYUdtMXE1T29ZUGtvMWNNY2RIMmF6dnZ2dzI4RHV3OUZBUFpsNVVUTTVzQkVQWU5GZm5ycUhqM2ZzTVZpYWRUbUg4SEw0YWQvcnVVZkU0WTRXcG11UGdqOUNDK1B5OGxabzRCQlRvdFQzSERJMWtoSmF0eEc3QXZDclR4ZnEyTDd2akFhQkNTS1BFZVE2Vmtjajc3dElTZ3F4YXQ1R0l2SE53UkcvTUdvcTZJaWlMczExcXl6SmxnWnRRZ1FFd0tBQlpTZjJFU2luRFpHRTh3aUNhRm5YRC9NTEZSNkNVSHR1YktnanNJSlJCWDEwWUFWQTJ5RVRRWjdZbEFKV1dvbVptRUlBQUtmazNtQUVYbEo4UVJmOGEvT3A3d3lPUXRXazJ0SGdSQ1FRd1FyZERJd0Flckljdkh2TkIrUTVndkttVUFmTGZFVTVHRWdra3RubXhoT3BMQXlEaEdRU1FFV3htaVp1Syt6V1psZHVvalovRFdvcXlGK2twZnZVeDc0bnl6RkVra1NnRXBjREtyYldBMDVENC81cXp6MEdydEM2TXdEdkxXYWE4S1RCaGd1NlVQYkRmZDhEVG9KRm5BU293TlNyMUliLzBSdXhmbUtQN0VPZ3JYSG5BVkpRd29jdEtyc0RpajRlMmNPVHNPejlJWHozQW9jeWFDdGNZd2RIVys1bzdDTVo4QVA2a2VHLzk3Q25pVExiaDg2YUEzclJpWCt2UHZJaEZHZU1Fbll2eHcxY3FCWjRwWGhSaC8yb2hYNG96WXhGWTBSSlErbkRZYU9EMjdqK2dQSitwdVQ5WVNpSUhZU1ZsajlrbGQ4YTBwTEI1Q0xYRFNlZ2laV3pVNWtzK0VGcThkMTJ2TDdqajF3blo1NkNsR2NrbGJzZXN2ZDBTTENMbUZTR3dIclBHenRIak1WdjE0TlVEMU1GOUtJWkpleDRUNXl1Uit2T05FcmlNWTA4b0E0SnRxaWEwVkpaVUtjSmpEWi96YWo2VnpaN3dQc2FPNnVqdzY2blRLV0NISGc5eXJCYWVuVFd5cXBZaHhuYURJdXlBUVdXWllzeS8xcEZQY1l6Mk9Vbm9JVEVhWFdxWTN6TDEya2VSM1o1V2tPNzBpSll4dWhoYkVnRE1GaElOTWtFb3FrejhnNmQ4VGpFaGVldnZuL3g0c09TbkJKY2ZHZFBLaW1LWGtncTZaSWdsYTQ2cVZRNHhuSDlaa0VxSVNRNnY2eFNpZDZxaVZXcVRycHNQbkVJVXhnOTNSaUZlMEx5YXhVd3J0bU1ncjhSL0kzZ2IyS0IxQkplWkxWUWppbXpObHptS2NwU0doSm1vTUhFSEU2RUtzUHN1RnZZK1FXN0k5aWRNSDF5ZHVmeTVmOWQvUDdsNWFzdkx0Ny9yZUI0QW9FNTRYaDRqZWlNK0oxeTlTbnY2SE5VZ2ZHaXZUbWxGZm1yMm50Kzh2clV6UkFvQklZQWVwUVJQZkFQbjUvLzZHVlpla0JsN2psUkNTNThIZlNBcFRYYkJmU0FVV3JQaVNYSWdTTHZNa3UySGNoVVNMVEMyYW0xOHdXRmd4N1hiaVo4Z1VJbXVXZldkU1hJZ3hKZEYzeCtmVE5iVWxnY1ZUdXpWd1h2VkxrQk9sdWg5UFpjYjBpcGtSdUJaMDNnSVlROGVJTXBhUnVnaFN2Q3VqZjI0YUx4ME9rRlAwamRGQkFwME1XNGVlM2FOYWtKMTBlV0J4VHRqNmIwZTdSSE5tNWcvdHhSSkEwM0ZFUEJlL3NiOVAzV0xkaEthc3NqeTZLR0xkODRIZG53Z0VuVSt1Z0J1d2UrZWZLdHIzK3ozLzlXNDArK2MrcjVmK2FjZk4zcDQzL09xRXNLV3Bvd1drRkw5NXl4ZHpvNmRNWlJVK01uN0xiK0JXZVQyR0tUdHd3L3lFMXFRUU1LR2xEUWdMRkE0aENvUm9ZaURFNHRoZVRyWndTNU1FZVVwY1ErTHQwVW03Z0V6VGV2Tk4vWnkzODcrL0tEOHkrL1BILytZN0doS3lWUUo5bEhFZUFoK3hTVmFDb0x1QjRPRzFtVjlWT0xqelhFOVprS0FkZk9rQUR6U0FKeURjUk1TRGYxNnBCdXFtWUswaTFXSTBpM0NaZ2pRYnBOM0hXQ2RCT2tXMXlBSU4wRTZjWnFraURkQk9uR3hSVUkwazJRYnF3c2duUVRwTnVWSU4wdXYvakY2MDkrL1BwM3Z6ei81US9PZi9pRDEzLy8vT0xUcjg3KzlvV2czZ0lCUWIyeEt5YW90OFdpM3JTclE3MFpoa1ZZUmdYeEZqOFZ4SnNnM2dUeEpvZzMvRWdRYjRKNEU4UmJkbEVWeEpzZzNnVHhKb2kzaGlEZUJQRkdHaU5LR2txdlo3ZmI1UWMvTzN2K240SnlDd1FFNWNhdW1LRGNGb3R5MDY5OHRITVRYcVRFWk9KRXJQT3JINVpLeERvWHNjN2pXb3RZNTRHb29BMEViYkRndElHSWRTNklnMUJXRUFkdmxqakFYb0VnQ3dLQk9ZbURKV0tkaDBraTFubFdRTVE2WCtTUm5lZFk1OEVWZ25Dd1FyTEpJSkJOS2JId3MzNzhLTVZTZUFNeVR4RmY5Z3lwSU5qbG5kM3VnK3RneVFiWW8zbjMzWFh3OHpxcW15eEx6YzdxWHVwMzRJNDJIMmczYzg4T3RCczM4bzdrU255Qk5BQU42SWhsb1BSZ2lrcUJ1OExaUmptalRvN1ZLVGR6enc0VW1qcHNja0hOaWx0WVZlVktpelM2SEp3aTdndllOOHQ0R3JBb1Jya2RTaDlnNlFNbTVRaGx0Kyt0N20xY2x3Z2RsT0lmb2VoMVhJRS9oWlc1UVFUbGlYaDRrb3pDNWNmNURtQytBMHEraEJOUUpvWit1eFJYR1RjWDdYQWdORGxCWGhZTG8xWjE3V09NWHFCOE5OTWZvSEVsempsU0JwbVVnY0tZUXRva0pVYmhUZHJ0WXQ0a2RjZHUzTCtMUVhxb1pQRVU2YUVWQ0U5T2VtQnZLa1Y2UUpvVzNaVXJoNVNIUkxpcEFoVzFFSHhIVmErQzZoTndleFYwcDJINlhzV2tvV1FydVExRlNpa09mTVZ2YWVoeGRDTXlRRERlcVE5bWNBLzlJNzZUL0hnQXZQbHZuUGFIOFczUC9qTjRiWFJzZGN2QkpYTU80QkpqWGRjSTYzb1JYRkxVZGpVd3dhK1VIeTRwR1hVS0Fic28zSERKTURoYVdGWGxiT0NTWXM0TlhOTFZHY0FsV1oxTHZFU0VQK0drSTJWUUJGNFNlQ21SSVBDU3dFdEVwY0RBWHlHOFpNMEJYbUlzN0JwaFlTL0NTNnFrVkVNVC9FcjU4WkthVWFjU3dJdktpNWRVaFFjUlZsWDV0dUVsVlRiZVhyeEVoRC9ocENObFVBVmVFbmdwa1NEd2tzQkxSS1ZYQ3krMTV3QXZhWm1GWFNOQUY0MGZMeG1XRVh4MHBXT0pXbFR5b3lVOW8wNG5RQmVkRnkyWmtsWFF1cXJxWm9TVTVHQ1k1Z0FyR1cwVEhyK2ZNbFNTME5hOXVjTktXbG1zcEF1c0pMQlNJa0ZnSllHVmlFcVJpYjg2YUVtUjVnQXRNV2dRalVDREZMSkxobDZOZStGWHlvMlhwTXpIUDRtd2swamkzcnlrdGpsYVdGbmxiRENUQ2lQWFNNcTh3Q2JWaXZlRlRSRTM2YkRSOGh3aUp5SnBGRTQrUWdaSjdHSVN5Q21aSUpDVFFFNUVwYUdoWDFUd3REM3lUb2NoYkVyZVlWMXVjU1R0WEU5U0NEcGhsZUdLRjZBVGRzM0g2NXF1cUFYclY3dlVBb1pETE00cVlBRHZ3aUdPRGNkaWMzbHNXRlhnZnd1OHNOQkNqa0F3RjFnRUtZN3k2eHk2WXhUUE1JZ3o4dnczWnk4L3lVMVI1dEhUMkhBWVd2REN0V1g0aDk0NkNqYUk3WWtoTldVcjR1Z1UxWkRnWWJNZDZzZ1dIQW1Pelkyc2h2YkNWT0FmcXpveHVnN3p5TEpwYUNhcklnbkxaQ2s4Z1JzUzFna3VOVzIxS0pncnlzV3dVVkU2Tlg0RzFkclRBcHpnUkhxUUU2eVNIdWdFcTZXR1Q3bHZqMXc3NzR3bjA4TGo2azk5ZkZyOWRoajloUGIyUmdFbEE5Uy8yYjIvZXZjNmpxNkpweG4rOTgzdzhEWisrRFc1cVJ1S1RnbFgwUXBxazJzYXBRV1VVQzZKcEhMaFhGQkdidFRDT1pYSUFVdElkZVNLOEJMWGtXdit4MVdtb1R2dTZuRkZmSW1yRnhvbXZ1aFlVK2xRcmlnd0UzZG8wb2F5eitpU1E5WVFRc09nNTRUb0tlZzVLNElLTHBBVWQ0VVl0amhPWVlVdXhvV1M0eDV6SXkwa3pZKzJrRGdINHNKMW82SXVsTXhFWHBGRUVmcUtCSXNRV0NSWWpNS1FhRGtraHJLVVFXTnhGM0FpTXBTaDVtQXVxRXdhZ2tza1VzZXdBTWtobVFJMGg5VXdDcUtoT3BSR0N2UVNKVXdRN0FYbkxRajRnb1FTc1dMQnFobmFKc01xTUU0b2I0Skl0Uko1dFlLRDFpZ3ZSL2dYSkxkZENvaWxzcFUwK1ZIZVpGQlp2V2thSmNQREpNb0lUbEExbFhRWkFVb3BMSVE3Z2d5U1prYVJ3ZVhWSEVrR0ZWb2ltZ3lXbjE1RUdWVCtQRVNWUVJXcEpiSk1ORzZNZENSVE1zSU15cE9JTXZQcno4K2VmLzc2cTcrNy9Kdi9Mb2cxZzNMUzQ4M2daRWFONlhGbnFGbno4V2ZRVXlyUG1rd2xjYTBvdlNnV1RTREU1bHlSVUZGTW1xQWtOdmNhQ2pINVZ5VEU1R0NSeEFUMnNoVFdSRG5vaEMxS1pwSzJjUzE1OFh0Y3lYSUduUkhhcEV3MUoraE14akRYVTZjQzg3TlFuVlZ1NXRHajFaQTQrMVFDNGFNTWdtV0lqTSsvZUdsS1BoWW5rWEFLZ1lUcmpMeERaenlPYnR0NjlmMkxGeDlPeXNGSkVVa08vd3crRHE0RTZ6VmQrazJXMmtFbVRURTFYZWJrMy9TaUx3T0pETUhuN2JlT2VudGpCQlZmWDArTm0rS2FHM0Z0Wjg1TkJTOHNIemRWZDErV3BLVks5cVVxQ1VaS01GSnBRY0ZJcGNzVWpGUXViemxHaXROK29sdzV4Rk1FSTFHdTBpd1V0NW1Nc3ZFYjl5aGJCdjVVWTU5MFFUMUY4b0o2bWovcTZleGYvdlhzK2VlWHI3NjRlUCszZ25wS0NpMHM5VlRLY1BQQ1NTUmNFK2xVdW41elFlYk1SU1c0UjZxV0drMXhKdFZHSWhWd1JQbHpMNUpLWUlyNHo3MGdEYlN6THlneFB2OGlWemtib2hFT2FoQ1Bvc1JLUXpJUGs0NlRuaEFwcHpnOEIxUGMxa3hRRjRrUUlrNHFpa29YcXNUQllMV0NSdGFoa1h3VUJxWHdFWWZGUjJLUWZBSkJxL0FZaWxwNExBWmw0ejBhZzRUVEZDTFg4WmdvSHo2dGJUWWx6V2h6SHBGQmVVc2NrMG5JWS9Cc05OdTZXblJVQnVVcWMxd215c0I3WkFabG9CMmJJWitDaWJKUmpzN1FJN3JRNmMzc1RtajBrUHNZRFc0MTExRWFQQTZMU1dPUWVYQ1VwY3dSbTdnTEpxWXhLaDIxUWNXOXJReUdVaE9Eb2NpSmQ3dTcrYUQ3M3AyTjd1M3JnVE5PV1YyaVluSlJzT0p5Ym0vZTJiN2Q1UzJvTk1zaEYzaUZrVG0ybW9xcUUyNlpURWtuRExBc05jdmV0cFFvSWhFaFMxQWFnWHgxU3FPeDlqaDh3aUNkSTQyQzVKaUE1RGovcDgvZU9tNkR5VWlVNGpiWXRNVnN1WTJxam5vdEJBYVhvODY0d0s3bUhSVDAwNC9kdlh1Y2h4K3hEdjdkRnZyMGp6eUZuSDFiTmd6RGZQTkhucUpEajZhaTgyMjVzRUxYeFpUYWxxUnhIM25LSEs4VWg1N0VvYWRjMHRVKzlNVDFCc1NWbnYyeEo3M0UxcEw1T1BaVXNrdkZ3U2V4ellRb0tMYVpwTXQ4VzBtYStnNCtLYzI1UHZmRWJUaWpqSFdjZkRLYXNqajROR2RValNCbThqSjFISHk2K045Zm4zLzg4VnZIMEZ6TjNTZGxEZWFiTy9yRWgrSGpTcjZoMHp3VGRPZWNiRlZabE81YTBPTlBoSzB0eGh4dGJXRnN2dEFJbXk5NHRyYklTb1VkSCtXVUpyYTF4UEgzS1MzTlJLaVhDQkhxcGFLQStLSFNZTmN3eHczVnRhaXR2cnNsRG52UHU3OUZNV2F4dnlVZEFaOS9pNHVzbWsxTlZ5ZmQ0b0xVbHR2bG9rSjk4NzdMaGJwaEJXV2o3SEloaHRaSEdjUXVGN0hMSlNodW9Ra1U4YldXL0xkZ1gydVZJb0p2NGI3V0VzQ2hOVXR3V0FVMGFRVDB3Z01QRlZrR0xrY1JSS3hOY1dybk0rZDUvT2hTYlQzcGJwQStlbGJFWmN0Z0JJRFoxY3FDTTIwbW00OG5CV2VLcWpZbHpad1FuQzFEdmVqQ2dWSUFUWkVYWVJ1eXdGbzBRWUcxb3VJV0dtdUpIY1ZoUWRQYlVTejJFaS95QnlxeGwxanNKVTQrRmQ0cCtXL0J2RlB0U3V3bFJwZW9kRWJlTVA4TnhPa0JuWENsSmc4c3pocGdpL3VoNHJTNlhPbmw3c0pUcDM0WG5xNVpCUjR4NDBpdVREaVNLeGZjaGFjcEZXNko0MWZJZncrZTBkemVmSGZuN3AzZFRmaFFhbXE2ck9qTXkrNkExOVUwVmFXZ0dWemxUbnlqbmFVVXV0QUpZQWY5c0xER05WOXBwMXR0VHA4NWhuT2FhVFV0WTVJcjdUUzV3RXRPQWpsZGdWcVVBZy81RGR4cFJ6K2NTL3RrWVlnNzdjU2Rkb21FK2JoNmlJanVKblI3QzEzZUd0emRXbHhkSGpjM05vL0x3SnVVVEkxQjVFZFdjVmxtU0ZWemNhdTZ0L3l1TGR1dHJkMmxMZVBPenRhVm5RczN0aDRYdHNoOUxldTZKdU44L2VRL0N0eFdoc3RLZFZmcHJtb3VTOTVGRlRkMTB0S25kMVBuc21KTnFKYnVaOWFpRmg0cG5ZSmlpN0dUYnhLOU5WMUx5dTlNbDNOanRhbTdzYWFzVHY1aFZ5VjhYMVVMM0ZqZE5DZi9vTXV2a051TmxhMnN1NmtwYXB0OVo3dXNOUzFkTHJpVm5xdmNpZDNZWlVzdDQ4Y3VLNGJTbExYMlZPNW1OK1VtNytmZmhDdXI2YzEyNnJNeHJ5dTdyTW1GbTRLVHVBMGdTUmxBeVRKMzNNN0tuYVYvNUkzZFdTbDVwN3NsM0ZuaHppWVNoRHU3SU82c3FqWU5TektGTjR2TEVkNnM4R2FGTnl1ODJiUlNuV0VmcCtmTUZtcU53UE0wUEdtTHNiMXNZdTAxdWJXQkV6dUJYeHVVU2RMVGdQR0JrSEFRdkJuK0JsYlNoN3VWMEErTUZxQnBpc1JnT0J3UEM4a1NzbHB4NEpSV09TV3lRdFdpSkxVb1NTMEtoeGFEcnlsS3BhWVluRTNSS3pYRjRtdUtYcVVwTWw5L3dkVzNMaVgwL3BMbEt2MGxtM3hOcVRTTDAwb1lUYWswaTJXK29aY3J6ZUswRWtaVDFFcE5hZk0xUmF2VWxEWm5VeXE5a0lyRTF4UzFTbFBTU2hpMmhmYXVjS2lZeE56THlYYklaWlV3Mm1IRVd2UlloL1FPK0E5dU91SFFwRTFnSjlWa2M5U3lTaGd6ekdJMVIwc3UxWW5WZWFYVnNZL2hzdjBIVUVzREJCUUFBQUFJQUhpamUxc2s4TnY0T2dBQUFEb0FBQUFPQUFBQWNtVnNjeTlmY21Wc2N5NTRiV3l6c2EvSXpWRW9TeTBxenN6UHMxVXkxRE5RVWtqTlM4NVB5Y3hMdDFVcUxVblR0VkN5dCtQbHNnbEt6VWtzQWFvcHpzZ3NLTllIaWdBQVVFc0RCQlFBQUFBSUFIaWplMXNrOE52NE9nQUFBRG9BQUFBVEFBQUFjbVZzY3k5d1lXZGxNVjl5Wld4ekxuaHRiTE94cjhqTlVTaExMU3JPek0relZUTFVNMUJTU00xTHprL0p6RXUzVlNvdFNkTzFVTEszNCtXeUNVck5TU3dCcWluT3lDd28xZ2VLQUFCUVN3TUVGQUFBQUFnQWVLTjdXOUpxcTR5ekF3QUFZeDhBQUFrQUFBQjBhR1Z0WlM1NGJXenRXVXR2MDBBUXZpUHhIMWJtM01hT1l6dVdZcXEyTkFLcFFhV0plQnlOdlU2c091dkljV25MaVFzL0FBbjFBRGZFZ1F1RkF6Y0UvNmFVL0F0bUgwN2laQk1TS2VwTDNyM1lrM2w1dnBsWloxemJPTzVHNkJWTyttRk1IRVZiVnhXRWlSZjdJV2s3eW1FYXJGV1ZqZnQzNzlSYUhkekZmYmhDc1BnZGV1eDJzYU1NM255NGVQOUZRWThlT0lwdUtvSmx4TFlkUjNFaWVQK2NmaDk4T2xWUXMrUDY4WkdqM0N0cktsdGN2S3FQaXpNVlRMcnBNWHVibm9kSnFvRllFRlN3YjNtR0ltZ21vMVY5VHcyQ2pHWXhtbVhiMm9oVzVyS201UWM0bzFVWURUaXhaV2MwUTlBOHo5QXpXcFhUc08xclZrYlR1VDdOTUR4VEtTM3FleENZVlZQUCs1NjNiMG5zYzk5VlZiZHRQKzk3L25tTWNaOXl2dWRqb1kvSGNkejNXbW1FMnhTYU94QUJMeFZ3RW55RUdGV1R3YytFQU9rZXJzZEoxMDNSazhQUU8yaTQvUU5IV2RNbU9SbDNQWXdpd2R3NjZZR0ZaaHlGdm94MUZHQTA4aFlTV0VGUFJlem9tc0tFUDkvSWpPem4zWkRnbWI4T09aN2hzTjFKcVRWdDNZUmxTVzBOMmJmZEh1V3RSMjQ2bjNIUFRWT2NFQlpQYlRickZtNkhaRE5KNGlQR0NRWFVERjlEd0NxelJYYUl2NXdBQ3dTRWFoRXNtTUEwSGxDaCt6Z0FSR3kyZU9XRExrUE5nRExabnUxRUtmTkNpdVJjckdvOFdlZGp5VnNSYXNUVUxYVkd3c3hSVkN1TnBmZ1ZaejlFdXhXU0ZCcXBPaGwzSG16TTl1VlVSVkVQY29RNEVnS1hJdTF2V2RyclJkcXZHQ0dtc2lpSCtlVncrUzg5Ulo0djhicGpEMTkzOURMZFJhS3Z0TytiTTdxS2orbStsSG9vcit0MEZWV3hSRlZZdzZvd0xMcUxxbGhSVlVpalhSMUd1MkxSWFJ3VFRPUTZGY1JDRURHZE43b2c2akZKSjZkTEU5SGlVZEJzdXVYV2J4TGZ2UGV5RmRxRjRwVkVWb3p6T0ZpUzZTd2hRQjlPYVBrMDkrTHM2L25uSDBpTTlZeUtaQ3dyeFBoNDh4YTFpamxIZUs1VlZCWVFXRUdyS0dmdk9GcldNOWkwL0wvNXd0UmQveTR4TzQrR1UyakJNSlc1TFh5Y3phSFBmNS85L2ZWdDhQSHQ0T2M3aUpmN3NwbkdQZDVPMlZnYTRyVVpoVzNpS051WVFISUFEd2h6bC9oaHJNby9QSWc0aTI4VTB3UCtqcHU0SGloRUFpMVI2MkQyT1V1cHV0c05veE5IYVlSZUV2ZmpJRVV2M0ljNHpGSkhrK2pjQTVYdHhPMTEwQ1BpNzlQaVlKcmdwaDRtZlhIRHRZdG5vcG5ZbzJCU2haeDFGd2VwREpGYXcwMGc3ZnVvUmVNRGdsdHhtc1pkZHNsbDRFSVluVDRDV2VQbVFPMzJwVWt6WWtEMGtxTXo5ZkNNS3dzQWdvcHVTd0JZQmdpZUx5UGpoV3VGYXpmS05TMXpUZnFmb0lqYUZibzIvbE8rNjRrVGloNGxnaW9vY0NldTZBZnpmMUJMQXdRVUFBQUFDQUI0bzN0YnZkQnkvbndTQUFCWkZBQUFEZ0FBQUhSb2RXMWlibUZwYkM1cWNHVm5wWmQ1VUZQWnRvY1BNaWxUR0dWUWlZcUFnQm9ISUNLWXROSkFBd0lDSWdoQ1NsQ210RVFFQkNVa0ttSUVoS2lBWEJISUJjUUlpQkVrb0tpSmtBVGFNVExJcUlRa2pRb1NPY2NobkRiVFRiOTM2NzUvWHI5NmRlOCt0WGJWcWIxcjFmbjIybXV0MzFHTnFhWUI0d0JmZjE5QVEwTUR1S1IrQU5VazRQM24yMzgwL25UeW4vclFVRDBCVEpZQ3FjQlZUWTIxd0JJVERVMFREUlVYUUFLQWh2Wi9id0QrT1RTV2FHcHA2K2d1WGFhbnI5N0FOQWFXYUdocUx0SFMxTmJXMGxLdjVxblhBUzBUYmRNMVczYnBtSVVlMGwyYmJyNzF6T1c2cFhhNzIzb3N3Z2JBZGR2aWo1OWRwcmZjMHNyYXh0N0JjYjJUczZ1Yk8zcTd4dzd2bjMxOC9YN3hEd2pmRjdFL011cEFkTUxoSTRsSnlTbXBHWmxaSjdKelRwN0tQMWR3bm5LaHNPaEtXWG5GMWNxL1hhdXFiN2pSZUpOK3E2bTUvVjRIczdQci9vUHVYZzZYMTlmLzI5Tm5nMFBEYjBaR3g4WW5oQ0x4N3pQdlAzeWNuWU8rZlAzMlhib0kvL0hqVHk0TlFQTmY2UDhybDRtYWE0bVdscWFXN3A5Y0drdXkvOXhnb3FXOVpvdU82YTVRM1VQcFptdTNubGxxdnZ0eVhWdlBNcnR0WWFCRi9QRUJ2ZVhyWElYMjBKOW8vMFgyL3dNNysyK1IvUXZzZjdnbUFBTk5EWFh3TkUwQUxLQlVycTh2QXY0ZGN5NmxOODEyYjdwK0M3L2pWVjNDalZtYm9KSXBldk5jZDgzYjVUWnAxMjZPN2JKL0k2MjdoWXYxdDJpdEtLbTRIZmIyM2J1M3oxY3VCLzNXRGYxeXVXSHpZOXhLMHJqQTVQdUNZVTZNTUx1SGJVQzBCVkY5aWd6cFEvaXlpRHJlanRJbUJzTXRJbVErRG9IMGVheW9ZWG5KRTZGV2ZqRXhYWWdxd0ZuTFExSU9uWnpHNXR1dUIyY3FTZ3VuWFdRdEVnSnVzS0Z5NzhEdC9RdmhuU01GVHBFdGV1a3hYd1Bpdm0rUE5pNnU4YytJcUhicXYxcDl4T1ZWZW1sVng1NGI5ZGRKL3NsVHJUY3FyaEQyRHc2Z201NU5xSUFlZit5UmQzNWM0eHo4enhScERZU3B5MTUrT1NzaGExb0ZqRzJUU2lBcUpXc2pHbmUzNjAxbVVFWUFsRjNBVHBUZ2Vxc1lGTGRZNTgrQ2lMdVFRMDFyYkRJNittQkRhSEVvZnZVUVk2eFdFL3FRejNLRVBUbHNZd3dTTGc2Q2NQbkV5SnVjbGh3eTEyWlBIMzdqN21meHp4OWtiOGlZZkR2Slh6bVNMYlc4SENPWXJaUXVScDlvd09QejhPa0V5NjlPVFhDU1VtKzJVVG00REVYcDROdU1KMk1OTXg4dUlBUkJhQ3JHR3Y0YUNyblRsMWNJYnhHZFRrNVRKNjczcVFEd3AxWkNuODNDK1VwTzl5YTJrRy9GRndXcWdKVTVmTjVFSDZNaFRrRDBBeCttV0xxSUNPT29NWG9menBpSUVwRXZrTnRSWEVIK2xENmNJQ0tmWlJ1UWpJbHAxSU9nbjhSU1RKNElSbDQ0Z2UxWTRCSW1nZzBUdUtSdFVDVVhkUnA3VDFDNEJxNXBJdnJDanBBdXJ4Yk5QOCtzUVVVOGdDcXVOaWEwOUxoV1Z2blNaa1hIek8zT1JWVzdCVVRZRkRnUGxuajFHeGFsY3lKU3E1cG5tNjBDUGxWMXpBNVI3WjB2aDBVME9EbjZQeFhxRFdWRmVQU0Zob1dIdm04TU0zeFYvc0M1TmJ3b3REcVJlWVVRaU50UHlnLzFzUkRYclBFeDM2dnhWNGFqWWJ2Y0h3ckoxajFDNnJoQWFlMHlYU2xoaW5maU9Dd1UvQ2tkekplZXJaMFFDSk1LSGlIQVZsZUY2WWUrSDQvSFlhVE1SMENuTWhuR3NHQVBtTjJMMVorbDZST1lncFh2WW5QbThoejNEWDJqYXNIZGM2UGZiTmoyNU9rYjJlVDJFc3BGbG1FSzJRS2JRQnY3SkcyRVo4UWxqcndCT0ZvRlNOdGVFM2NtQ05tYXhQV2dRVldlb0RCcmxaOG9UUGxLME1FdStaYnI0WFZJVEROSW5ySUNyeGFDbjc4TXhZNTZoVFRQWmNUTnVwOXlaeEk5TjY5a1I5T3o3VjFDeHA5dDNUdlQ4aFIxeE1sZmRJdzBuNVRpMnVaNnhMM2N6dlYzaG9WcjhWRW5YL2VhbnhjSVNicjhNTWx1dXZQZWk5Zkw4dmRHbHJWSDRpcE1sYzlyVjBNaC9Yd3QrZDVCRlRDZGp3V0RTM1I3c0FpTXVUd1UxTDFBTWhZa3g3a1B5dDBnZlM1dU9aTnhac29WN09lbU1QVUZzUDJKeXJwWXZBclFjeFdjMzdGd3J1TXdyWGZpRlozdXlDT3ZtcjA2d1NwNjJUbytSYW9sUGYweDlSQkVpUGk5cUFJYlI3bFp2blNqNHBKOG15d014ZDJJTy9CQVVjbGFDNWZ0Z1pnMTdCNkNYdHhjUGxkZ3dqTC9oTHpyTi85NGVVUDl4TnlQejJlbVAyME1XK1NOMnRTV2tTRjkvOXJuQWQxdGoxbUg1ZkV3VDJaUGRGUFVLVjJJRGhDL0Z6SE9WeTRkbDNubVpBdjdxRkNTc0w5SWpnUURSWTZjdkxRRlVXUXhhUTIyRjJINk1aSmtueTlteUUzMFJSODR2NlJoYkZOWUpyV0dwcm1NL0IrTXdsWmRidXdKampmRUtCZ0tIL25XbWp2RlRpQ1A5L2RqalVnN2lBNTM0UWd4ZnduUmFKQ2Q3TWt2cGhtNUlZcHBiZmFMY2pOOEpOUjU3U2lZejBGUHVVTDJsY1dQc05rcVFPY0g2Y1hXdVZvREtpOGFmZjdSbGx6cXFyY3JVT1o0NWNySGxKK0g0OC9IRk9OSUxSV25yUDdXQVcySmlxNDRpWG5nZ2pweXZuNm1jUFJDZXVxeHhyQjluM3IxRVFjOEFtcjBuNzdTODdwNnJIemRIeW1NdENiMGZCWFQzd25Wd3VzMlBsYVd1V1dqYjVpMHlMamxoYUN0dkVHeEx4UjNCY2xjNUNBbWNxWEhGV1hZVk9TRVpTOFNEQ05QNm5NeEcyQ0V6Sk9JaDE4Szh6VDdjRWJZNlpyc09PTlJMeCtRTFdRVVBpTFVKeXVkbWVDSGVXc2h6Zmd0VEFnZjd2REVienh1cU0rdFJZNGtEamwyVXdOSFhhKy9QNnNVZkdleDluN1dXMTkvK3E5c2ZXcDNUV2xoNDF6MHE2YnR6S0hNWXYyWElhRVB0anpmM05WMnQrdks1ODhaNWliUHZlcFg1TndvZTM3ZXlUN3ZZVUxKMjJaYUFUbUZVRUJ1U3lyRWVTdWFsQmhpQkVUcEdlT2Z6aVRvcUZQR3kwMldTQnFndFR0Y2E4bFp1eGpLZ2tqNVFvVVB5MFQrSzR5OUNSZmwxb1RFUEJ4Mm5keVo5angwOU1iOTdrRFBMQWVYM0tocnN2U1V5cmd0RUgzZUdxd2lXeEZEd01wOHpHYmxXTnc2a013OUIvdEQyU0xxRXhWZ0RsZjJUcTFTRktpQW80VGlIWkdVMzJFS2lPK3oxWVFMYnM1dWtlK0c4ZE1FMDlqeDVDbW5vYm8zaWVEM3h0TG1ydTU5WFZmUlh0cjk2cmdId0xsUXBOSnljVjRJNFE0TVlEYkh6RjZOam1BS0pKRTNwcFNUTmdsUlVlT1Q0OFdCSVlVNGE2OWdNaDYzYk9Qdis5czJTS2NNRlBSTW5GNkhSS3J3N3VsK0llMU03NWs4WGIwbStuanRwazdETDZpa3NPSW0zWTJIbThOcUFrS2J0dnMySDV0cHNvbXdRQWNIWkRZN0Z3NFdkYVVYbGJpaFgvd3hYQjE5Ny9mZnkrUC9pSmdlZmx0V3lYNXBGR25rSjhGWWpSQ3R3ZWRoc0JoY0ZDRk9aMUpobDRWQ2Nud2VRcGpOZTZ3djRwZTZFaWJ1S2ZYNk4xVDE4eGdtT2ZUcGtRWVExMGN5aEhPYlNhL2RWVUFIbVVvMEZDSjA0WEJ4NmJVV21DWU1PWk8xb0RGSGhYUTVFK1ZmY2dwK2xXTnZ6UW9hQk8yUkhOb1lOUm9LNHZmaHhwK0wyQ1VZTlB5Y0U2M3pZSHBGVGFRSUpTbVVCWkNHcGxiRENYUzRaUzhvYlJKUkRkajVLaUFaZDFFRm1LRklDSmh5a0FWU3pxc0E0YnAyRlhDTzNFdHlma2pkM1RiMC9kaElwK0FJNDVJODZSWXNlTUplS1hjREovdHdiVDZNWW5JcXRRUUJxUkhPRW8rQVg2WGQ4R3lHek9OVEZmcmNkNXphc2FIU1FiNEw0dlhDOFRLUlgrOVN1VWNlaEoyV3RPUjQ3NEZYaUJjTVp0MnIzdGRoQ3NRSDZnYVlOZnZGSDBzeWxNdFVnQWc1b1NsQ24yVnRWWTZ3emJ3ODBDV1BkSE9UeU1KVlNHa3NxRTNyTWZUKzZmeEl6cDJFZ1N6a1JMQjBnWWRscHQxTG8ycWxUNzFVbjIzbGt3VWp1QURJUzNoU0d0OFJHT0k5R2RCb3ZXRy9lNmUxNnl4L1BESHNSVU5ZZldOd1J2M3M3czBSaE9CR2UwbHpvTFovMC9FZGVwbDBTejR6T0NxczRPY3JWNDQzemgreGVuQy9OK1NhbS9hcERHSmIxdUhxOFBmcDVZZFBWY3JOVllBeXRGRUZhQ05Vd0QxclJTdjUreTdpVDR3SExVSWE3S1FDNUEyQlNqMmtDa2pjSmxOM2tMbXo4QmxjUnVTNXJBTHowSiswLzhLUTFTcWdpODhsVU5oTE1XdkpQUjRZUi9rQlNKQlBzbFNmTUVIQ0ZqMW5XTXE5NFVKUmlWa1BSZ2RzN2V4U0FWcGZGQ3d2cDRhRE9XVThsajFyeU5YUXlCREh3NngrVFhTN0dkUTB0N3hOOE9uSDFPV0c2STd1MHNZalI5SDlhdjlzdWJtTGRBUEVPSzhFL0VDeFZBQnZneXg3cG13VmZ6ZGlRNHZDRC9NOE5SQktRY01tSVM3R2JZVURCSUJ5Wnc3WmQwaU9oUnh3RTJKcHloWFBWWGJpVGpZWXlldVdVbzVDVkk1WmFqZWFna0xIZkpKS0YyMlJ3eXJnaE11WDYrSVBFZzVFN2lGYmVubURWVElPU1ZOeFVhNTVjODdwNWl5T1NaVVE2dUVGbmxvYXhsMHBMMTJoaHZBQlh5ZVRsOXhlUGZ6aTJzQlIwaGJTQ0Z1ZnRMcmZKYVo0SVg4eHpLSHBFRDE3WnZnVDM1Uk9LZkI0Vlg3RXZUa2dkU0E5ODYzWVptdXBRd1lGNjBXNjNSaHRHbkFzc21RazRxRDVVZmZCTXY4REc0ZUNIQ2FPK1RPVCtNbk1USDR2VFlNWUI2SWxscktES2FjYzV4ZEJUK2tRL0ZWTTBKYzd3TkF0R0IwTWg2aXA3M2ZCVGFLZGR0T2xMU0xhZU84b3Q0cGQ2a1dZcHNJYkNDWElKeE52dXJpQk9HQ2NQNTJIRXJIenZ5RUxkOFMrdS9NNGQ1cHZQVWREWk9abENCbmZOR1VHY2l6OFVJZ3N4aUdacmRsQ2lvUUFKazJmZUF5T1NrOE9LbTF6ZEtWc1JYTzlvdWxScWdxd0pPNFU0U1kyTFlpVExucTV0Skk1VWFUUjBUaFQ4T3BESWNKRXJqbVFNUGdCV3FURUQyY1I5RklqajhHWXFWODJaYlhpdVRIU1JMaEJKREQ3Uk83UVZnRkZLaUNWdXBKSUFPTXE3OERrNlM2SmoxclJsbUxiMlpTaldiU0MydFhxcEkzaDJreFZnQnpoY3Bvd2x6citZMVM0ZVBGN0NUcjRVU3hTbkgyV21DSUs3QURkaS9OYWN4U2IwcXFrSDJJNDZndUM3cU10bGZ2ZWhXT0UxaXhiY2svZzdZVFJoTmRldTlTNjBvWERXZ3RtYzNHVXRMTGJacFBFUGNPZlAwQ1Y4MWtxWUpuRnBjU3lTTnNOaWtaeVlzdjRLcXdvQ0p4TExwZ2VlbXdSWTFMU00xSkh5Y1I3ajRkSHhQb25YbXF4R3NwTXQ1M0tlSUh2VHFkdFNIbGRzeWZwM3AwM0hvUFM5RHZOQXV2anZ1M1Y1VTMzbjkzWWwyQVRVSmFCZjFkRVgvRnFDL3YreHdmaGtmaGEvNVR2dW4rWmRSQkh5b0lXSmJreVA5SXJkWTFVaTM2RXJuckNzSDlGR0QyRkJOTDk4RHZRanVPTzJRcVI1V2JuUjN0UG9iaUlJb3d1aER5WGlWd0Z0L0RpVmlsWXhDQ1JER2N3dTdHVlkvU1FuaHhuQmxsOFNXbkt1RFZiRmR6VXhOTzVuaVZENHJDRG0zNnc4UDB4ZlVQbFlWZXJXZC9pbS8wcW5oNFBkZzUyTXhjYWRUV2tMZ1pXUnVSNjltMU5pWFg4N0M1MHVWRXRkTFJjdi8yVnovK1I5dG9uay9xUUZ3VmFMSjJjblk4T1FlcWExOVhMenAvU1lBMnZCb2RndWhoUitzZ2VsUFVzVnQxcE9YcHlZK2ZwQ1VGSlZwQ2R6LzFoTnhmUGpidC9jVzNJWEVSZkhhbWtyalQxMFpyWkdjejJWQUVwS2tEZExwbVVDOWhrbEFaeFArd2hSSnl4OVFCUnB6RzY4aUF3c1NBRmNwRmVndk5sR0pqK2hHM0djazQ5RlVFdlZEcCt6TWpCU2ZjcUdqdUNFc0pleXpXRU5aNmNLWU0zV1RxdjZlQkh5SSs3UGkxVHNyLy9ZRkNOVmVxeGxzaXJSOWZmMmtkRE1SdDNSOWd2OWRoZDdoS1pXdUt4citxaStSd215bUVteGJYQjNoR1BQenhqUHZQYzZRdnZxWk4vbisyM0IvR1Q3VzhtUm1NWXowS0thV2JZNlV1bjZCSWFhTmJMV3FKb1VzdGFHc3RFVVVPTVZPdjVTM0N4ekJ2VzN3T3p3Y0JvUlNYSlRpMXorM25JY1hlQjhDaU55ejkvUW1Dc2p2QVo5VDlSdTVmM05NMkNORkFpNUp2Z3V5MUdDd2wyQkROOENQNDJMbVZIM2t1S2hOYURtMFJLaldCcWEwN3V0R0IrVnJaUCtkdVVGMlE4bEZZUDBuc1paOWtyMVkyMUlkckdsNUxncHBnbjJZTG9NOFRRUEtMck8rU2V6dnVQdTRQUWdiSk50QVNDMjR2ZUZUazFvMkJwQ0x3K3U1Q0lnaGk5QXAzUDZ2d2pqRjJQSFpHckd4S2hmem5KdmxLcFg5SVlLL2NFSy9nYzJVSkJsUTV0dWlRYnAvN1Vzd2xSbURJeHJqaGR2cXVTWjJzSThuaWxkRVJ4QjErZjZETzg1djdBcUIvNFRoMnd1WVVuREEzbElNNUthVWQ2U2JaaWJlYklzQWgxNTlTUnI0Rlc5TEVOdlNKQXF2UVdSSkdFM3BaSFF6UWUyU0JaaVFBclN4d2hveWJaZXVWTGpPa1FjVXVkZk5zSXk2N24wSjBjMGdjZVE0U0Q5OHhqK0lSREtVY3o4c2p6OFp1WmRnR00wWVRpeHFWOUVVMGhKbFhDZE5RbjA1N1hNdzE2QWNVdDI1dkNDNXgyVjljRjZBVXpYZi80TkV5OGUrVjlXT052azVtejkzMHJBbzVMSTZ0bjlxZWdBMHd2Tm0vSG5tcFVWMWZINEJJWDVmVUJINHV2SDZKQ2ZjeUJ2N0pJSnpGYkMwNFM0YzdJajREaXZtNkNsSjlQV3AwVHpvMWJCcVZkbGo2Y1JFaHdCakRqbDBldm1SSzBaT0lvcjdiaGlGVGlyUHc4S2psaGVhS3JVMG1vd2FkcnphNXNlVE1RaEY3ZXVGeTh2a084YmlLRm5qa1VmYk8ycVRWY3B5eklMZk5ieXZ4b0lvbEFsNXROOHU3S0E0ZEl6dXJHMjdPYm5PWkpOazNaRWhWeklPWXhiZDc3VmpJME52YnhSTzJxWEozMk55b2d2dFUzcVlzOUtJa2wxTng1T1RtRlM0MnVlUHltc3k3WGJVQVdJMFQwOGhGRUs1amNRUFFDWDc3dmFvNmFWVi9GRWVhcWJHNVg1NkxTRHZJcmt1TkZlVWw5U2crSWNtSFRobDg3WG03QWt6WkRqQXZmMWFvMXRYUEM5bko5em9sbkttRC8vWGJ3YzBIZHh4TS9TR1ZKcy92MmYwK1BhQWt2Y2VwT3JkNGcxc3RNRGkyYWVUL1QzUkJjSStHN1AyQWtlVEJ2MzNoN3k4ZWZIK2xRZnJMUnlmOUx5enFHdy95VmdLZkpaNHZXM3ptdW52Nis1SitHVUkzL0ExQkxBUUlVQXhRQUFBQUlBSGlqZTF0Mm1GWmRzUUVBQU9vREFBQU1BQWtBQUFBQUFBQUFBQUMyZ1FBQUFBQmtiMk4xYldWdWRDNTRiV3hWVkFVQUI4VkRLR2xRU3dFQ0ZBTVVBQUFBQ0FCNG8zdGJwQjhFWlk0V0FBRHBOQUVBRHdBSkFBQUFBQUFBQUFBQXRvSGJBUUFBY0dGblpYTXZjR0ZuWlRFdWVHMXNWVlFGQUFmRlF5aHBVRXNCQWhRREZBQUFBQWdBZUtON1d5VHcyL2c2QUFBQU9nQUFBQTRBQ1FBQUFBQUFBQUFBQUxhQmxoZ0FBSEpsYkhNdlgzSmxiSE11ZUcxc1ZWUUZBQWZGUXlocFVFc0JBaFFERkFBQUFBZ0FlS043V3lUdzIvZzZBQUFBT2dBQUFCTUFDUUFBQUFBQUFBQUFBTGFCL0JnQUFISmxiSE12Y0dGblpURmZjbVZzY3k1NGJXeFZWQVVBQjhWREtHbFFTd0VDRkFNVUFBQUFDQUI0bzN0YjBtcXJqTE1EQUFCakh3QUFDUUFKQUFBQUFBQUFBQUFBdG9GbkdRQUFkR2hsYldVdWVHMXNWVlFGQUFmRlF5aHBVRXNCQWhRREZBQUFBQWdBZUtON1c3M1FjdjU4RWdBQVdSUUFBQTRBQ1FBQUFBQUFBQUFBQUxhQlFSMEFBSFJvZFcxaWJtRnBiQzVxY0dWblZWUUZBQWZGUXlocFVFc0ZCZ0FBQUFBR0FBWUFuUUVBQU9rdkFBQUFBQT09IiwKCSJGaWxlTmFtZSIgOiAi5Yik5patMS5lZGR4Igp9Cg=="/>
    </extobj>
    <extobj name="F360BE8B-6686-4F3D-AEAF-501FE73E4058-2">
      <extobjdata type="F360BE8B-6686-4F3D-AEAF-501FE73E4058" data="ewoJIkZpbGVDb250ZW50IiA6ICJVRXNEQkJRQUFBQUlBT3BHYTFzWCtjL0NzQUVBQU9vREFBQU1BQUFBWkc5amRXMWxiblF1ZUcxc2haTmZiNXN3Rk1YZkorMDdXSDRuTlY1SW5BaFdaYVR0S3FWclZmcm5tZUVMc1FKMlpVelhhdHAzbjAycmtMaUp5Z01TNTNjNHR1KzlqazlmbWhvOWcyNkZrZ2tPUndRamtJWGlRbFlKN2t3Wk1IejYvZXVYZUttS3JnRnAwSFdXNEVjaE1iTEtSU2Q0Z3Y5T0dBZWczNllCcDNRU2pCa3ZndCtFVFlOd1VyS1NSUlBHQ1BtSDBjTjJGVG9pb3htMnNjZytManBWc2hUVnU5Q0xtYW83WTkzb0ljRVJDZkdKQjYveWR1TVkyU2YzVHp3M2NKTlg4Q3R2d0JuT0Y2dnN6UHQ5cmY1Y2FNRWR2cnU5UDBCdnV4cjBjZXpPRGJXUWNOeml0dkJEUTc0NWJMblcxYUl6YXBXL3FzNGN0alRONTQ2VktqYnBXNUUrNHN0S0tnMUxLRk5wTXZOYUh5dkgxbmV1cERuaU9hdWhNRm9VZVoxcTFiYmJ1S0g4OFluZnh6Z3pkcFJFM2U3VjVrMURON2xaMjBrWWU1WGJvK09kY0M4clhoUkdQUGVOdnBRY1hyeTlPTDExMmpBNDhmSko5TW9vR3JTczBBRHlVWEN6N3RtTUVoLytCRkd0KzdLRWhPMHVVZWVtVkxweGhFTzdHVWhxMjI2QUwrM0xRVXBvRklSaFFHYUlobk1hemNuWTg2cCsxTmlVUnRPQlhOazdXSXFQTVdHSUNKdEgwWHgzcSs5bUw2ZHZTWDlyN2NkL1VFc0RCQlFBQUFBSUFPcEdhMXRlaVVzSHFRNEFBQmJQQUFBUEFBQUFjR0ZuWlhNdmNHRm5aVEV1ZUcxczdWMWJieHZIRlg0djBQK3dvSUhDYmkxeGQ3bThwVlJUNmtMSGdhU3dJdTFJRGZLd0lrZlV4dVF1dTF3NlZwL1MrQ0ZHa3lCRms3Wm9rQ0FKMmlMdWk5TUNOZXdpbDE5VFNmYS82RngyWnkrY3ZaR1V0SlRIZVloMnpwazU1OHpsekRjZmg4dmF5L2NHZmVFdU1FZWFvYS9rcEdVeEp3QzlZM1ExdmJlU3U5VnVMRlZ5TC8vaXh6K3FOZFVlRUc2dVF4VVJxclNQaG1BbGg4cHl3clk2Z0g4Ly8rcnhrcFFUZm0wWUE5Uk1NU2ZjMGpWckpUY1k1SVNtQ1pycUVKZ3JPYWdDR3hQZ1A5eGcwelNHSTdzQUY3NnVkYTFENFRac1FaTGw1YUtjeTN1bHJ3Q3RkMmdoY2JsYVdDNkxrbCtNRE5JR1pFbWNsTG9OeU5XeVg0emNXVFdCZWlmYUJhb1c0MHZUTUMxVDFiQkNvNzdaMnZDTDYyUExhR20vQlVqYzNybTFFV0prRXh6Z0ZzUVFlZHNZUm9sM0hCZUR6amtLcTRabEdRT0dScXRqR3YzK0xtNGNqaVZEdG1mTHlvcFVDblRsRFZQcnJvS2VwdTh5bktQQ1BZYndOYk8zcnBtZ1k4SEo2UGVxbGcvT2w5cW1lbVNNTFcvMVY4ZUQ0WmJSQll5QWtLaGxIZlVCd3lxVzJZTlI4b3UyeDRQOVRYQVg5Qm5WQm9NdDlTM0R4TE5wVXFUcFJCU2NoakRFMjhCYzEwWVdxeUtVdm1MRVNPdWpFUkpXQW10ajJPcW9KTHlpR0JUQkJkaUJiZHE5S2k1UEtFQ0x0T2RFVDZmNytoalpiMmlnMzBYYWZmVklhQjBhYnpjUERjdHc1cml3aldjMWZjVENwakZDalFwNFljRU9nVkVKWlBYQTdoWnRwVTFOQjQ1aUc5eXpZQjlaR2d6SWFTclFEZGdOYk45ZVB5UTFPY25vK091UGovL3dJWG02dFpKRC84c0pqYjdhSSsxclZoOHdHc2FOMzFiN1k5d05NSUd0NUZydEhWOVhZWldHb1Z0Q1F4MW8vYU9WM0pZR2w4UElnT3QwVDRWUjVRVFNBWERZaFRXamI4Q2NkMFhCLy94ZG5uZUNTQlNZVEFQNyszK2VmZlVKRFF4SHN0Q1JsZWorY2YvaDg3ODhwSkd0ZzZGcVdnT2dXd3NZbmozN1VYeGxKNzZOZ2FyMWFYajIweUpIVnFGejhzay8vdmY5WjZlZlBINzJ6ZWMwd05maHF0YXpQalhkQWp1akJSUGRpR2JDaHRidk53eHpvRm8yOXRsRzRWSHg2bzJHYVF6YWgyQVEySHhxVFZQVHJSYXd4a09ob2NIZHRuVUlnRVU3MG9aTG9wc2VFVzZoNlJHaEZBK09RbkJnU3pYaDVrbGl4ZnU3dHdEaUFlOGoyZDQ5SmRRcm1OY2g1UFAyRFM2eFIvVFovUTlPL3ZvTnphazM5YnZhU050M2gwL1lORHAzbkZXTUEzUWU2bkRydnV2cXJhcWRPejNUR090ZFI2R2xxME1XNVBHYVAvNzN1d2hLMm9rdnpMcXp4YkRNa3lldmRWdWJZUjV2Y201bjFNZ2dJdU1GTnptOTgrbnBKdzk5bXhCV3c1TU5iOFlGZnpoWXVuRndBS0VNRWhkS0RESGE1ckNRSVZzemRCM1dKWTBYRlkreldPdzhiVzI1M2lwb1FxaWF2by9XcWVoNGZsdXoxTDVtSFVYNHJwUWpmVmZFQ04rWnd0WWhCUHNCYVMxdisrbzhFeVd5bHZEZjluU0RRRnJBQTBKM1BaUVJMTGdaQ05EZE5qQUhtcTdDanFIWjU3dDNqcjkrLytUQm4wKy8vZmprOHkvOGNacXFQanFBcXphWVRDakdMOHVUbWNaN1NKaVUxdlVlQzBSaTJZMm1qWG1MMVFKYnVrZU9KbklBVTVNbFlIU2MrbWptN1JEb0xXd0ZzYXhIR1RjbktVak5vODZJcWRIWGhndzBUbVVzTUo1bmRWOE5vK0YxMVZJblBOTDJiM2J4cUROTXdPUVlJb2ZMajlGaWJhMXB3SFU5Q2paRWl1MmhiMW9TelZGa0lvbkJuUVZYQ2drY3l4TDNZSjZZam5GSXBta3IxcUhZTVhiOVl3eGFNbmNLeEoxQ0FuZmdTa0R1U0xIT3pLK3pGT0tkTXQvT2dvdldEU1NSYjA2UmJ6OUVKei8vRnVrcER2V1RkRTRESXBTYjIxZEpJc25MMTNHNnljdlhVZzB4bHRValpLdGhVMlBDUjZmSUYrQ1dOdW9FcTc2Mi94Yk0rbWcwY0U4R0ZtcWdCa25oTmlqNjFWanIzTmxTUjNCakxrb1QrRzRDUGJXTXZ0WmxEamZkbHE0YzJQOFlFYnJ0VFdZaEhUQWxWUG82WUxNaVBxVTFGUk1yRUwxYTRVcE4xYktBcWRzcGlEMUdpT21vbTZieE50WVNIYVE2bVNPeCtvYmVUYTZNUTRVZEVkZWxFOTBLOTlpS2duSUNoUUZ3MEtDeFE3VUwyNmtpSEFFT0VJU1dpc1ZPaVcwODcxaWZHSnZRRWFnUlRCRStPc2dCR0R2aUlkZ1RPNlNCV3Q0ekUzMzdQMFFwRXlzWVF4Y2ZXOUNHZjIzY3M0RGVkVXl6dkFzREUxU0Jnb3BpMlU0Q3VHVEpYbnZMdSt3NWd1djZNRWRVK3FJMUluQUkxYm1SR0UvNHFrUWtKS3pqQVNweVpibE1Za1hkdXR5V2xuSE1QdzJTaG96NmNWYmE5eXh5OG93NkZtSk5KbEJ4MjRHT3JmYmhrVUc0WGU5clBYZ1FXZ002WExlRVp5S1RoaVF1ZElCUzkxdVdBWThJRmVZa3dBMzZsbElWL1JjZXhOcWhhcW9kYUUyNHVZc05wRGpCeHJYZGhFMzNUSFY0NkxUZEdxSzFaeDhuN1ZqUkhxdDNHNW81c3JBT2ZFQ25TT2Z2SFhMT3hKWFZEbGdGc0JlQisxdy9zQkFRanhnbGNyZ2NDYVJSeFQ2VGtrMGQ5YVBpbkVMRDBoZ2RveEFabGcrSFFwUEV1TFlic2o1OSt0YlFVU1RIZzFyZUdrYTFueCtHaWVIa1l2dEdCSGhpVGVTcFFCVlM0TnQ4YndCakFDeFRBeFBweVpZY3NVeHVHempmaDBPQ2JjeWpSaWlzOVkwUjZFWnNmdHNHSW5vaVRhQXpkRVFMVzhaZDBEYkN1dE9Qa3BLa3hpU2dEaXZtUXkzanJUTEdweW1TZG5MUFF1M1hOdnJ3OURVQ2RiUFROdVF6Y1RBQlhxY1Y2cWxIWnpXdGlUVlVvUnFSVWRhUndwSlVDWmwvK2JnZVN6TFk2U2VnaU5YRGZKckgrS2IzS1lzanUzUldRMXZMTXpJakxYUVRxUTBHWTJrbW1VRXpOVTJqQTBZakJ4ZWVQUDdkNmNQM1V6SkthUE85QUVxcHhFSmNYcVJXRkRtbGROa3BwZGd4ZHYwN0Qwb0o0OURzY2tvcGVtdE9uTkxzbE12R1hjQ1l3cmgwM1hRdWcwenVWREMxQml0eTlvYXpONXk5Y1JWOEczaGMxc0kxenBpelNaU2VhSlhVZ0RBQURhWm1jQ2ltZEtxVGJvbXV6N2tkenUwNDh1bTVuV2VQZmpqOS90R3p4MDlPMy8wdlozaHNoWXd3UEVtVDZEbXhPK244U1gvTVQrQkN4RUs3T0tNenNsZHo3L25wL1prM1AxQmk4QVBvUkVuSmdULzk2K1REUjJuSmdVTGtmWlBDSkZ5YkJ6bFFrQmwxUGZ0L0tkVnRrd29uQnVKT2xrR2FiVThLaFVPMWhKMDZkNjRnZHRCZDc4NkZLNURaOVBhNWRWMEs0aUJGMTlrZnZGN01aWlFvZnFvYXVLVkM3cWhjZzUwdGgvUjJwcStpekpFWFFkOHhRVjgrbUFSdVNPTFBBWXF6RzZ3Wkl3dHRHUHVnYnord3Vza21VZER4NHZxVksxZkVaYlEzUnAxKzZMM29rSDZuZDJQZEFDZS9iRVMxMFVWaXBIaXJ0UjUrenpxUG9neU5uR2FXZ2hQNSt0aFUwUmRMYVBTMElMb0gzamg4ODZVM0JvTTNoWi84Wm14WVB3ZUhMNEVCK2ZPY3VpUW1Vay9Tc2lQZEFTTmpiSGJBaUlicWxrVEgrc3VFSVVXclRSOFpLWmlZMUp3QzVCUWdwd0JkQmM4M1B4VTJGSW5nMDN3b2Z2NXNZQ0xNUWF1a3VNRlZMUFByVzV6aXl5ckZkL3pvYjhkUDc1ODhmWHJ5NENOK2xjdW5NRStpTDBRaENkRW5GNWlwTW9iblNaQWpaMlg4Q3ZGZmFIRDlPUlB5clJvZ0FiSklBQ1lhaUhNaDNNcVhpSENyTUtTY2NLT2xuSERqaEJzbjNEamhSb280NGNZSk4wNjRCVGRWVHJoeHdvMFRicHh3RXpqaHhnazMxaGlGeUxCOGhqdDFUNzU0L3VsSHo3Lzc4dVRMOTA0K2VPLzVIeCtjZnYzdDhlOGZjdHJOVnVDMFc3UmpuSFpiS05wTllyMXVhVUZwdHlLbU5EanhoczF3NG0wSzlvZ1RiMU4zSFNmZU9QSG1Oc0NKTjA2OFJZWEVpVGRPdkNYaUN6anh4b20zcUNxY2VPUEUyNlVnM3J3MzNaN2QvK3o0d1Q4NTVXWXJjTW90MmpGT3VTMFc1Y1o2OWRUbGVzTjVzU0x4TjV5N1psN1ExMUh4TjV6ek41eTdYdk0zbk51cW5EYmd0TUdDMHdiOERlZWNPSEIwT1hGd3NjUUJPUlZ3c3NCV3lNajdyL2diemgwUmY4TjVVSUcvNFh5UlJ6YkxiemkzZnpZUURaWkROaFVZWkpOUHpmbFkzeTN5c1JTR3p1WXAzQjk0UmxRUTZ2TG1kbnYzS3R5eUlmWlkzbnh0RFQ1ZXhiNUJNTDdjck8vNG51M2o2UEt1Y24yaWJFKzVkbTN5SUZsemZ6UmFsc3VPd2Iwek5BaVBLZ25qa3dQbVpOZWNmSDJpYkU4T00wZWlVMG94MGMxcXJwWm5qV29DTHBHa0NOUXZTMlQ0bzZoRnFlcG83eEh0dlVpcUVlbmV1RlhmV2I4cU1qckh4enNpMWF2RWdaOGhaNjR4d2JqbjVmaUZrcDBWU0swOVZHc3ZwSllIK3FkNVkzNDFGVVBwQm92dk5UQUM5bENXOGNvNHFyYmFjL1hwSE4vRm84cWNiYXdLTXF0Q0NFK0t5QktmV2doYlVxM0dzeVcrWDlOMSszY3hxSTVKSnR6cFlsZFppVkdlbnVvZ1p5Z2YxWUhJV2Z5cnVKSkRkSWlNWDZYQVRTMEV5ekhyV1NMMEpKRDRMQkYrVkRqN3M4UzBMNDZkNmJBUVp6VGsyRDdqSjJpNG1QNzJNY1F0eHRpQ003aVAvNkEvRzkvVDRSSCsxZkZnNlA2c3MzV0VmaC9hVGJycE1KS1NBWXdVc2FrcmpFMDlGaVBacE5WVUtDSzV3ZVFZcVJRd1YyS0FsbEpTakZSQVA5OFRHZDJzNXM0SEk5bEFOZ3NZcVZJNWM0d2tGVElKa3BpWXg1bHVyQW9sRHBJNFNQSUlPRWppSUlscEZLYjN5d09TaWhrQVNSRzd1c0xZMWVOQVVxRlFtUjVHSkRlWUhDU1ZBK2JLRE5SU1RneVNTbkVRY0Zaekx4cElLaFNsRnhVa01UR1BNOTFZRmNvY0pIR1E1QkZ3a01SQkV0UG9wUUpKbFlzSFNWTGd3eStKOGVHWGxPTFR0cUlTQXlQbVl6QXhTSklDeEpYRStQaExTdnhwVzdFVTgxbml6T2JPQ1NUSldRRkp4V0xwckNHU2xEMkFKS1g5cUUzaUg3VnhnT1FWY0lERUFSTFRxSHdtWDFiRHhlY09rR1R4NGdGU0ZPMmhNR2lQT0lDa2lOTDBQRXR5Z3k1QVl1eU9EcHhCdnN3RmZDekphZENIZURiZ1EwNE5QcHl4U0FjK2xxUVU2RVBNSHZqZ1pBdkhFajRCeHhJdktKWllpcmk5blA2cjl4bkhFcXhYVjNJc2tRNUxNRGJHdVdPSkxFQUo1WnlnQkVjU0hFazQ2aHhKY0NTeHNFamlSUUlTV2ZpT0ZBY1NIRWh3SUdFWGNDRGhVK2RBZ2dNSkRpUkljYWFCUkJhK1NMVG9RSUx4WGtFS0pBSnY3RCtucXhWS1ZxNVdLRkpoQ2lTUjZtcUZ6S0VFaHhLK1VEbVU0RkRDSjgzd1RZbVE5d2d1SkpZb1h6eVdpTHJaS1ROdWRyS3ZXbnF1a29yVjZhK1NKamVZREV0VTUwUktwTUlTUzFJbEsyQ2lLSXBuRENhV3F0a0RFK3g3bWpPQ2lWS3hWQ2hlVGp3UkJ4SFk3M1BsZUlMakNZL0NvdUlKbEswWENGRFlUYkxNQ09qOTlGalpmaWNjZW9ZN3NFVit1d0UrRURTQjNtbnFxS0dEZjlzZ1NwS0lYM2ZxdnRjOG44NElPbGVHV0pHOVZtU3ZGVG1CRlNWWktQSk1vU2dKUXluTkZFb3hXU2lsbVVJcEpneWxQRk1vbFVTaFNMTk5zRXF5VUtTWkpoaTZzSnhrVk1xemhJSnVNcDI5a1lTcmZqWWpDZGZqYkViS1UweXZrSUhIc04vSm1yVjhVKzJoZFBwL1VFc0RCQlFBQUFBSUFPcEdhMXNrOE52NE9nQUFBRG9BQUFBT0FBQUFjbVZzY3k5ZmNtVnNjeTU0Yld5enNhL0l6VkVvU3kwcXpzelBzMVV5MUROUVVrak5TODVQeWN4THQxVXFMVW5UdFZDeXQrUGxzZ2xLelVrc0Fhb3B6c2dzS05ZSGlnQUFVRXNEQkJRQUFBQUlBT3BHYTFzazhOdjRPZ0FBQURvQUFBQVRBQUFBY21Wc2N5OXdZV2RsTVY5eVpXeHpMbmh0YkxPeHI4ak5VU2hMTFNyT3pNK3pWVExVTTFCU1NNMUx6ay9KekV1M1ZTb3RTZE8xVUxLMzQrV3lDVXJOU1N3QnFpbk95Q3dvMWdlS0FBQlFTd01FRkFBQUFBZ0E2a1pyVzVjRGNOTzJBd0FBWXg4QUFBa0FBQUIwYUdWdFpTNTRiV3p0V2MxdTAwQVF2aVB4RHF2dHVZMGR4M1lzeFZSdGFVU2xCcFVtNHVkbzdIVmlOYkVqeDZVdEp5NDhBQkxxQVc2SUF4Y0tCMjRJM3FhVXZBV3pQM2JpMkxFQ2ltaGFlZmNRZXp4L085L01yTE51Yko0Tyt1Z0ZDVWRlNEp0WTNwQXdJcjRkT0o3Zk5mRng1SzdYOGVhOXUzY2FuUjRaa0JGY0lSajhEdTNkTjdHaVlmVFFHaEFUajErOXUzcjdDUXVXQ2R0TzBBOUMxTzVaVG5CaTRyV3FMTEdCbVhoZGljVi9uWDhkZnppZkZtY3FtSFRiWnZhMmJKdjRrUUpLWExjbXE2b050amxONWpUaTZMWWEwK3FNNWhMRGtmV1lWdVY4bXU2NEpLYlZPSityRTkySWFUcWo2WVlodTI1TVV3V2ZiYXRLVE5NWXJlN1lFdkJWRnZZOTVhY3M5R3AxVFVuN25yYlBmWmNreFRDY3RPL3A5ZWc1ZnFvNU1kT20xejN0ZTZNeXdTMkQ1aTVFMUk1bW9QZkpDV0pQNVF4K2dQdVFOSU53WUVYbzBiRm5IN1dzMFpHSjF6T2NqTHZwOWZ1Q3VYTTJCTTN0b084NWVheVRBS09KdDVEQUdEMFc2NklqZ3dsZjM4Uk0zdU45enlkem55WWNUNGpYN1VYVW1yeWh3ZEJ6YlNYc085YVE4amI3VmxUTWVHQkZFUWw5Rm1GNVB1czI2WHIrVmhnR0o0d1R5cW50dllTQTFlYUw3UHJPM3dtd1FFQ29Gc0dDQ1dUeGdDeW5sUS9TcWhSRG83R0owU0Z4NGQ1Z1k3NFRsZGlMWENRTHNXcndaQzNHa2pjbTFBcW9rOUtjaENsUTFLaE1wZmcxWjc4YWg1aXdpVkhIOHlOb3N0SUN3VjU2VlpUMVVJUlFtZllKOTYxS2U2Vk0reVVqeEZTVzVWQmNEdi8vcGFmTTg4TFhIU041M1ZHcWRKYUpuakd6dkw3dkVEcmpycUpkUjkrdmJpaDBsRlZSV0JWNlVoV3FUbWRaRlJrenk2Z0tFZTE2RXUyYVRtZjVMeUJINUhvTDRoOGdZanB2ZEVFMEF6K2FQVjJhaVJhUGlXelFtVy85SnZFVnZaY3QwUzRVYjA1a3hYRWVCeXZuZE5iM2dRNnFhZjZydGZScDd0WEY1OHVQMzFEMldDOFI0OGVidDZoVkZHemhxVlpSVzBCZ0NhMmlpdE9ZaTNjY09XNFU5Q1Q5Qm5lSitYbVVuRUlMaGt6bWRzaXBPSWVHRUczMXZhNXY0aDNpQS9ZUUpPdDVPd3FHdkwveWhMNzhlZkg3eDVmeCs5Zmo3MitBQVlTNVMzd3psdkkvUElqWWl5OFcyUVArbmhWYU5saEVUV3ZnOWM5TTNQTHNNQmdGYm9TZVdRK0loOUhlMDZuY2t1Rks0TG8ycHljMERrQmxON1NHUGRRZVVvU29GSWlKQmRZU2pYdStzMC9jS0w0K3BHVVUzelM5Y0JUbElkSm9XU0drL1FnSmRsRFhvV0dDMyswZ2lvSUJ1K1I2czFzZ2E5d2NxUDFSYnRKTUdCQVVhcGY1dzJqSjh1a2RCMlEyVkl2OHdaMERCTStYaWZIU3RkSzFsWEpOVHJrbXI1SnJLeHkxbFhCdCtsRzY2NGtkaW00bGdpb29jQ2V1NkFmelAxQkxBd1FVQUFBQUNBRHFSbXRiSDdESFl4Z01BQURERFFBQURnQUFBSFJvZFcxaWJtRnBiQzVxY0dWbnBaWjVVSk5KR3NZL0JBUURpdHdDU2tZUk9SUVlsWEJOSkNvQ0FnVXhYRkVROEVLT0dDTkhKR29raWtSdUhRRmhCa1Rra0ZPTVNvQUJJU0dHNEhoZ2hsdkNZcElQRVhFVXZpakVieVFrRzNlM1p2L1oyZHFkNmE2bnE3cjZyZTcrVmZmemRpdGVLa1RBYWw4dkh5OUFSVVVGK0Y1WkFjVTQ0UEcxOTVmSzEwbis2aHdxaW01QVZ4T0lCNHBVVlRZQXkzUlZWSFZWRkQwQUVnQlUxUDhaQVB5cnFDeFRWVk5mcnFHNUFxR2xER2haRFN4VFVWVmRwcWFxcnE2bXBodzlyeHdIMUhUVjlkWnYzYlZjSDNkWVkwT0N3YmFMMXlvMExYYmY1eGdHOWtNYnR4OUpURnVCTURKZVkySnF1Y25LMnNiV0VlWGs3T0xxNXJISDA4dDdyNDl2VUhCSUtINy9nYkNqeDZLUHg4VEd4U2NsazArblVNNmN2WlJPdjV5Um1aV2RYMUI0dmFqNGh4OUxLcXVxYjlmVTF0VTNQR2htdHJTMi9kVGU4WWpidyt0OS9QT1Rwd09EUThNam95L0hCR0p3OHZYVW0rbTNNKzhrSHovTkwwZy93Nzk5K2NxbEFxaitqdjRmdVhTVlhNdlUxRlRWTkw1eXFTeEwrUnFncTZhK2Z1dHl2VjA0amNNSitodTJYZFEwMkgydDRqNW5oY1gyUU1qd1NHSS93bWlqbzloUzhoWHRIMlQvRzFqYW55TDdIZXpmWEFKQVcxVkZlWGlxdWdBR2tNdXRLN09CUHllMktadUVGVGlBMDkxOTU4RGFIR3FDWkxQMEtid09DdTgyTWplUjZLU2p2UmMzeVB2Y2w4Tjk0Zzk0Y1d1NWFBZXBoMjNFMmlBN0JPZE5Zc2ZDcFE4SFpDdlBpSVI2Y1IwM0MxSnVFYjVZY2NvMDlrQlhDc1JzWXdYd0tBS3NvK0lZalBTVWl0MzdzM3kzNXVma25wa1FoMVdYVEtmYklTaG5ReHI5NzVKdHJJT0s3VnhlVkRkcCt0UVh0aFBmQ0ViMlpZZjYvMnJ6ZEd2NGdVaDhZcnlOMHdBbU9wYnhBdk9TRDFyMU9xeUJPL3pPTWRha0RrY1p5RmRob2RZZHBIQko4WWZpUlZTc3NObVpoOUdrSHFJWjNsYnVFNnNkSzhCM2s4YkluUW5pUlRhQzFaVUNFbmRTalF0OG9HRmhoc3pDL2FyRWdvZWR6TU42USt5M1UrZ0FjMHJZUUpYcjdzUzh1NktwWTBLdldzMEF1OU9GRnVTNHpiMjRndUIzdHZmeTl0WmJQOWxVV0x6bHprRDh6THViSGJVTktmNmJTaERXbGUzUGxNMkZQNVQ4SUp1SVRDczNQTUV5VEIxdzM3SjBPMVZQQVhEOHlDUVZTZ3lZOFNGSHNuMlMxcU9Ub1FCYTdVdEIydGc0aUhsUFM1RmdRWDVPcWhuOEhSZlpMRllBYWMzeUYvbVVKRDlvOUwwd1JVVFNpamZYdndkckVCcml6NzZpMDZxUW1uQ0hkS0ZsSGUwTHNIUjMxdDFwMTZJajlYaU9OQkdhYlFOcGVSMjFhUXdaQnZySTVicXhMekV4ZWpOZitGblJiZEE4YXpQMFFRSDBJQTFnQzQ1M0pPUlVXaStrakhvTnlyekJ1VlZ4SGIxVjRrWGlob2l3UGtZK1RpYVhKU3lWcGE2U21VTlJlZkt0QkNUa0ZTUnlTTU1zcDJxUkpWcVBPekx5YUVlRXNBV3BsNzFtbklxR0kwUjIzbmc0aXdHWDlnYWxDdkUzMFpMUnpJWDk4emxYamVMRGVzNDZNY0NtM2JHTTk0ZnZqNkxPQjI3dVdZQldlT2dFMXJha0pmWHNZMXBrMFJGUHhERUl5ZlVvT09TWkxWWWpNQ21kY0ZqQUUwdStwNGVob0FXYjN1QjNoL0Y0eTVqWmZZMGIyeTBkWXY4V0ZseVBPUnlteTNDUERBdXhzclV0bkRMcG1BOTV4eFc2STJWcVM3ZVk3ZTY2UEVnQmlEQXlRK3lqVnk3M1lBV3d1STJTUFFrKzdtWEExcWV2Z2V5TFozVTRHRzFxUEJ4eWg1b3lnTVpEK2FOeXhPQ2lmeGhsMUVkQzYxNHlBMC9TYTJac29LckhlZ2NKNWphRFJPYXYvb1oySnhZbUxMN29NOTRNS0FBcEdyb0hGZmRFT1BncHoyazFCUk11Q1doWExza3p4WEJMaFFhcFR6R1FGMFp0SnRJVXpxcUxjM1ppR1V1TXM5QStJdlk0bGxmQ1REVWFKSWN5MjRmQi9zNFZkd210MHBxUG4veGJodTJQTkE5RWZmNHNLdWFlSTEwcVgrNnVLMXZmM0U0WXg5SnAybWhWNk5XSXBMb285R0VyaEtFN2xtdnZTaHpnTC81bVNtRzJGRDV4bmp2SW1uRlBIRzVOQ0VSVjdHN3N3ZFVIQ1VLdVdtSmlYSzAvY2x3RFRqMVBrTjM3dk40MldBR1FkVjRGNTBmMmorUWVYWFhETWhDaGovTkh1Ym9tOWoxSmNsYTNEWjQ2Tm1VZDV1UHkwYnBYdDdwZU9GaFhtUTFkdVZXWmJRMzhnVlNua1lJNUVIdVZwWnZhaHpTUmZ5T3poZHF5Wk5FU1p3OG9SSWJVU2Nab1VveDVHSDN5dFVuL3MrRzBWWlNZY0JJQVcrMlJPT1IwaGxSUzhQdUg3OGlDd0RJcjdrM2tDUGxNcDBNVllXVjB6Y1R6SEMwRjRCYTFtbVVnNTUrU29TVjdoRXlORCtjVWdIcVV4Sm56MEVHZDhtQnVzbGwyZEtrSUl4SVJ0NHRuMmFKWXRNVWRaYjZKcXFOOHRPNmtpYTltUkpwQi9sMFAvVUNNVVJqL2xnQU9GSG9PempIZnRBMGttMncwRWc1UEpDRDE1R3NwVnBNNlhQWTZxaFZjY0dzY3JoWFA5YkExNFp6dW04N1F4REJ2NFlicE5KMktyNTZJTFpFV2ZlNklIcjVTZjRTVVBENytnOUxBZnF3SFEzZU9KVDhjbkxNanJiOE11cjkzdHplSURiNzlMRHUzb1QxcDZCRW9iN0xoOU5vNlRpOW1OelVRQS9ZVldnYmdHemVPTTRrM2JrMmhOblBHSEt2Y3FET3VYcWNLODk5a1A4eWRKenF2NkMzYjZ6S1Vmb3g5d3gvTG9hMUViNjhnbURMb0xGdGxxampPc296L1l2eElBWmlOd1VIaWlMWkhRdGlsVk55WjZnSVhkYUQ3b0hlT0VtR21mQ05YWEs0Mlp0K29YbE9RakJwbFFnMU5jOUxMak1iWWpvZ2JzK1g5Vmh3SExiaTJXd0VvTHhPOCtiSDdodUhPcUVtU0p2VmJTSWN1T3d4T25Bc3NQVENLeG9IbE9uQ1F6d0IxRjJnWHMvK25Ja0llUG5Sa2dlRFhoY1VOMVpZY1lERHNqM2NVSFRBUFRaclp4MTNadVRWOG5MZDI5UzVURDdYVmxUenRiM3NxTExLdGY3SDFYaHZia0psWmdkc1pBZ0MydnAzSEQyK0pjRXN1YjRzdjgyMXh2VzlZRVpuUzZPcmZ1NDJPV1B0OWJpMXFUWml2NDlMMU5ZbjkzUDVhZFlTdmZ0TG5vRlBwZHBvL2VRMkoxMWc5NjdQK2hGclQ3bU5wODZ3a0thbmVOY0RUQUJlWlVJZnpOQUQrUUNyZDFGRDRSekhtRWxJN2RUMDFRakx4ZXNSY0c0NFc4ZlhnVHp6ajBGOXlTbitlZDBETUdKOGRxVzQxS3Awa2ZQQWloTHV1SDd4alFTNlJmL0U3NTVMaytGYm50ZEs1Q21BOFF6bzJTTjBCT2l5TEUycXpEN0V2Q0UzUWZ1TEdDQWZPbkdTN2RBRCtEZXc2SjJia3lzaGlzN0lVVGhBODJPMXVyblIvMGtFSzZjREkvSGRIbHhpTkZEd1d6a21vakhoV0xYekpBMHViWE0xd0JRdmVrdzRjb1RMVkkxbG1sQUt4RmMvT0lXUUVyUVgyVnlzQTR2N1lTQWRKOFFWeWNjSHUwV1MrM295eFcweHVLcElnTjVLVVo4eWRRUFdaK1EvWnpURjFWc2NWNTFqV1pkVVN6bXpLeGo1aWpLdUtzTG4yeVh5QmxXanV2WGVOZktUa01hOWNoWkxpQzZIWit1Z2twV0dVcGttcmppdGhjOHN6a1lZczAxL043YUNvSHFRRzlSdm9haTR0TnJ3OE0zSWQ1RmsxWTFveEpMYzRBR3NwWDVzY2RCU3hIdGJZeTVLRVZvbjVoak9uVTYvb3Vmamc2ajhFbjJkYThnTnZVM2o3YWpPNmJFOU5OVzdoMjlQZENwcENPQjBOekpOdlAzcTJ1WFMrYm1oMzRmZ0dKRStiMmhvblNtZTNuU3FjYVRDTURpemNjdHZ0MUhXYkFOdUVrRGluQnUvMy90OUpSNWJ1dGVqb1VCaVJEMkQ5UmJWNENOYmlDSVI1c29NbkZBQkpLTUJnaTdnN0lWNkxUREJiYzRKTWdpM2Y2NFY3bkJSRWZNeTB0eThEWTBkY3JRNkZ4aXdad2FqSlBnK3cvSkVPSGFQZlF0UGlpL0x3b0RPWHBFcjVGQVJGakZSMmRJMm1vM1NNNGFOK0V2VTUraXo1MklQQm9PRHluZTFEMFFQSGg0SUM3b1dQMlpsT25XamFVNm1wQUN4U1Y4cWZzNWJCWldBMHJMNFlCR3RJcjBBWnVWUWk1RWJMVGtsRlFIeVpvUUtRSThJWFBhaE9veXp6U0VJcmE3a0VtODZ5b1pEQWxCNytKWUg4VWtvZC8rN1lBZWQwZERURUQ0T3dWNWoxMUtOVmNlNldFc2ViQ01sdGVzYUhwcTZ1cnR1ZFJxMzNQSWdFb25hb2RHUkVzdEZKS29VcUgydXY5akM5aytCaEVIK2ZaeEJmYjJwYmFiMFBHTng2MlRTTmpxQ1FzZm9tVDBQaXZlUXY5ZzN2ZGhROFQwSWs0VHR1VktIaUJrOFQvUWRyeTB4OHE2NTc0Z0p5aHlJc3lWWXhtcTFUS04vODZ4TlRKdFk4bDRETlJaTHBHME00enpQZU8vK0xkUUQ4SmRrUlpUSTk3aUF3bi9iclhMcUZpVUZlRUs2ZG5YZHg3NnVjb0I2QmQwR0xJUEhGVmVLYmczN1M4L1kwVS9oY2VESDJVbC9udzRLbnpOaWpuK3p2SWsvT1RObk5HWVFNMWdjV0RzMEVsOWswQ3BLbnJmMmp2T004YSs2Mk5ldjcrdlp0ZXVoWXN2amphNW9tTFVZQlhGQUF6YlBYYU1ycmRvR3RKdGVWNmY1QzlzdTh1N0JEWDZ6RHBTMlhvUVpRWm5VcnVSNUp0QnA0dTFmL0NZYjllc0t6MW14QzVySDg3ZVJUdUlzM0kxNjFleHJVdWc0VmxQazhyWDQ5Wi9NaUlMQkFNQnRJYkNPaUR1WDdiTXozTzNZOWYzNnY4b3Q3alc2QTI2bitmd3FwR1BzN1VFc0JBaFFERkFBQUFBZ0E2a1pyV3hmNXo4S3dBUUFBNmdNQUFBd0FDUUFBQUFBQUFBQUFBTGFCQUFBQUFHUnZZM1Z0Wlc1MExuaHRiRlZVQlFBSGVJa1NhVkJMQVFJVUF4UUFBQUFJQU9wR2ExdGVpVXNIcVE0QUFCYlBBQUFQQUFrQUFBQUFBQUFBQUFDMmdkb0JBQUJ3WVdkbGN5OXdZV2RsTVM1NGJXeFZWQVVBQjNpSkVtbFFTd0VDRkFNVUFBQUFDQURxUm10YkpQRGIrRG9BQUFBNkFBQUFEZ0FKQUFBQUFBQUFBQUFBdG9Hd0VBQUFjbVZzY3k5ZmNtVnNjeTU0Yld4VlZBVUFCM2lKRW1sUVN3RUNGQU1VQUFBQUNBRHFSbXRiSlBEYitEb0FBQUE2QUFBQUV3QUpBQUFBQUFBQUFBQUF0b0VXRVFBQWNtVnNjeTl3WVdkbE1WOXlaV3h6TG5odGJGVlVCUUFIZUlrU2FWQkxBUUlVQXhRQUFBQUlBT3BHYTF1WEEzRFR0Z01BQUdNZkFBQUpBQWtBQUFBQUFBQUFBQUMyZ1lFUkFBQjBhR1Z0WlM1NGJXeFZWQVVBQjNpSkVtbFFTd0VDRkFNVUFBQUFDQURxUm10Ykg3REhZeGdNQUFERERRQUFEZ0FKQUFBQUFBQUFBQUFBdG9GZUZRQUFkR2gxYldKdVlXbHNMbXB3WldkVlZBVUFCM2lKRW1sUVN3VUdBQUFBQUFZQUJnQ2RBUUFBb2lFQUFBQUEiLAoJIkZpbGVOYW1lIiA6ICLnu5jlm74xLmVkZHgiCn0K"/>
    </extobj>
    <extobj name="F360BE8B-6686-4F3D-AEAF-501FE73E4058-3">
      <extobjdata type="F360BE8B-6686-4F3D-AEAF-501FE73E4058" data="ewoJIkZpbGVDb250ZW50IiA6ICJVRXNEQkJRQUFBQUlBT3BHYTFzWCtjL0NzQUVBQU9vREFBQU1BQUFBWkc5amRXMWxiblF1ZUcxc2haTmZiNXN3Rk1YZkorMDdXSDRuTlY1SW5BaFdaYVR0S3FWclZmcm5tZUVMc1FKMlpVelhhdHAzbjAycmtMaUp5Z01TNTNjNHR1KzlqazlmbWhvOWcyNkZrZ2tPUndRamtJWGlRbFlKN2t3Wk1IejYvZXVYZUttS3JnRnAwSFdXNEVjaE1iTEtSU2Q0Z3Y5T0dBZWczNllCcDNRU2pCa3ZndCtFVFlOd1VyS1NSUlBHQ1BtSDBjTjJGVG9pb3htMnNjZytManBWc2hUVnU5Q0xtYW83WTkzb0ljRVJDZkdKQjYveWR1TVkyU2YzVHp3M2NKTlg4Q3R2d0JuT0Y2dnN6UHQ5cmY1Y2FNRWR2cnU5UDBCdnV4cjBjZXpPRGJXUWNOeml0dkJEUTc0NWJMblcxYUl6YXBXL3FzNGN0alRONTQ2VktqYnBXNUUrNHN0S0tnMUxLRk5wTXZOYUh5dkgxbmV1cERuaU9hdWhNRm9VZVoxcTFiYmJ1S0g4OFluZnh6Z3pkcFJFM2U3VjVrMURON2xaMjBrWWU1WGJvK09kY0M4clhoUkdQUGVOdnBRY1hyeTlPTDExMmpBNDhmSko5TW9vR3JTczBBRHlVWEN6N3RtTUVoLytCRkd0KzdLRWhPMHVVZWVtVkxweGhFTzdHVWhxMjI2QUwrM0xRVXBvRklSaFFHYUlobk1hemNuWTg2cCsxTmlVUnRPQlhOazdXSXFQTVdHSUNKdEgwWHgzcSs5bUw2ZHZTWDlyN2NkL1VFc0RCQlFBQUFBSUFPcEdhMXRlaVVzSHFRNEFBQmJQQUFBUEFBQUFjR0ZuWlhNdmNHRm5aVEV1ZUcxczdWMWJieHZIRlg0djBQK3dvSUhDYmkxeGQ3bThwVlJUNmtMSGdhU3dJdTFJRGZLd0lrZlV4dVF1dTF3NlZwL1MrQ0ZHa3lCRms3Wm9rQ0FKMmlMdWk5TUNOZXdpbDE5VFNmYS82RngyWnkrY3ZaR1V0SlRIZVloMnpwazU1OHpsekRjZmg4dmF5L2NHZmVFdU1FZWFvYS9rcEdVeEp3QzlZM1ExdmJlU3U5VnVMRlZ5TC8vaXh6K3FOZFVlRUc2dVF4VVJxclNQaG1BbGg4cHl3clk2Z0g4Ly8rcnhrcFFUZm0wWUE5Uk1NU2ZjMGpWckpUY1k1SVNtQ1pycUVKZ3JPYWdDR3hQZ1A5eGcwelNHSTdzQUY3NnVkYTFENFRac1FaTGw1YUtjeTN1bHJ3Q3RkMmdoY2JsYVdDNkxrbCtNRE5JR1pFbWNsTG9OeU5XeVg0emNXVFdCZWlmYUJhb1c0MHZUTUMxVDFiQkNvNzdaMnZDTDYyUExhR20vQlVqYzNybTFFV0prRXh6Z0ZzUVFlZHNZUm9sM0hCZUR6amtLcTRabEdRT0dScXRqR3YzK0xtNGNqaVZEdG1mTHlvcFVDblRsRFZQcnJvS2VwdTh5bktQQ1BZYndOYk8zcnBtZ1k4SEo2UGVxbGcvT2w5cW1lbVNNTFcvMVY4ZUQ0WmJSQll5QWtLaGxIZlVCd3lxVzJZTlI4b3UyeDRQOVRYQVg5Qm5WQm9NdDlTM0R4TE5wVXFUcFJCU2NoakRFMjhCYzEwWVdxeUtVdm1MRVNPdWpFUkpXQW10ajJPcW9KTHlpR0JUQkJkaUJiZHE5S2k1UEtFQ0x0T2RFVDZmNytoalpiMmlnMzBYYWZmVklhQjBhYnpjUERjdHc1cml3aldjMWZjVENwakZDalFwNFljRU9nVkVKWlBYQTdoWnRwVTFOQjQ1aUc5eXpZQjlaR2d6SWFTclFEZGdOYk45ZVB5UTFPY25vK091UGovL3dJWG02dFpKRC84c0pqYjdhSSsxclZoOHdHc2FOMzFiN1k5d05NSUd0NUZydEhWOVhZWldHb1Z0Q1F4MW8vYU9WM0pZR2w4UElnT3QwVDRWUjVRVFNBWERZaFRXamI4Q2NkMFhCLy94ZG5uZUNTQlNZVEFQNyszK2VmZlVKRFF4SHN0Q1JsZWorY2YvaDg3ODhwSkd0ZzZGcVdnT2dXd3NZbmozN1VYeGxKNzZOZ2FyMWFYajIweUpIVnFGejhzay8vdmY5WjZlZlBINzJ6ZWMwd05maHF0YXpQalhkQWp1akJSUGRpR2JDaHRidk53eHpvRm8yOXRsRzRWSHg2bzJHYVF6YWgyQVEySHhxVFZQVHJSYXd4a09ob2NIZHRuVUlnRVU3MG9aTG9wc2VFVzZoNlJHaEZBK09RbkJnU3pYaDVrbGl4ZnU3dHdEaUFlOGoyZDQ5SmRRcm1OY2g1UFAyRFM2eFIvVFovUTlPL3ZvTnphazM5YnZhU050M2gwL1lORHAzbkZXTUEzUWU2bkRydnV2cXJhcWRPejNUR090ZFI2R2xxME1XNVBHYVAvNzN1d2hLMm9rdnpMcXp4YkRNa3lldmRWdWJZUjV2Y201bjFNZ2dJdU1GTnptOTgrbnBKdzk5bXhCV3c1TU5iOFlGZnpoWXVuRndBS0VNRWhkS0RESGE1ckNRSVZzemRCM1dKWTBYRlkreldPdzhiVzI1M2lwb1FxaWF2by9XcWVoNGZsdXoxTDVtSFVYNHJwUWpmVmZFQ04rWnd0WWhCUHNCYVMxdisrbzhFeVd5bHZEZjluU0RRRnJBQTBKM1BaUVJMTGdaQ05EZE5qQUhtcTdDanFIWjU3dDNqcjkrLytUQm4wKy8vZmprOHkvOGNacXFQanFBcXphWVRDakdMOHVUbWNaN1NKaVUxdlVlQzBSaTJZMm1qWG1MMVFKYnVrZU9KbklBVTVNbFlIU2MrbWptN1JEb0xXd0ZzYXhIR1RjbktVak5vODZJcWRIWGhndzBUbVVzTUo1bmRWOE5vK0YxMVZJblBOTDJiM2J4cUROTXdPUVlJb2ZMajlGaWJhMXB3SFU5Q2paRWl1MmhiMW9TelZGa0lvbkJuUVZYQ2drY3l4TDNZSjZZam5GSXBta3IxcUhZTVhiOVl3eGFNbmNLeEoxQ0FuZmdTa0R1U0xIT3pLK3pGT0tkTXQvT2dvdldEU1NSYjA2UmJ6OUVKei8vRnVrcER2V1RkRTRESXBTYjIxZEpJc25MMTNHNnljdlhVZzB4bHRValpLdGhVMlBDUjZmSUYrQ1dOdW9FcTc2Mi94Yk0rbWcwY0U4R0ZtcWdCa25oTmlqNjFWanIzTmxTUjNCakxrb1QrRzRDUGJXTXZ0WmxEamZkbHE0YzJQOFlFYnJ0VFdZaEhUQWxWUG82WUxNaVBxVTFGUk1yRUwxYTRVcE4xYktBcWRzcGlEMUdpT21vbTZieE50WVNIYVE2bVNPeCtvYmVUYTZNUTRVZEVkZWxFOTBLOTlpS2duSUNoUUZ3MEtDeFE3VUwyNmtpSEFFT0VJU1dpc1ZPaVcwODcxaWZHSnZRRWFnUlRCRStPc2dCR0R2aUlkZ1RPNlNCV3Q0ekUzMzdQMFFwRXlzWVF4Y2ZXOUNHZjIzY3M0RGVkVXl6dkFzREUxU0Jnb3BpMlU0Q3VHVEpYbnZMdSt3NWd1djZNRWRVK3FJMUluQUkxYm1SR0UvNHFrUWtKS3pqQVNweVpibE1Za1hkdXR5V2xuSE1QdzJTaG96NmNWYmE5eXh5OG93NkZtSk5KbEJ4MjRHT3JmYmhrVUc0WGU5clBYZ1FXZ002WExlRVp5S1RoaVF1ZElCUzkxdVdBWThJRmVZa3dBMzZsbElWL1JjZXhOcWhhcW9kYUUyNHVZc05wRGpCeHJYZGhFMzNUSFY0NkxUZEdxSzFaeDhuN1ZqUkhxdDNHNW81c3JBT2ZFQ25TT2Z2SFhMT3hKWFZEbGdGc0JlQisxdy9zQkFRanhnbGNyZ2NDYVJSeFQ2VGtrMGQ5YVBpbkVMRDBoZ2RveEFabGcrSFFwUEV1TFlic2o1OSt0YlFVU1RIZzFyZUdrYTFueCtHaWVIa1l2dEdCSGhpVGVTcFFCVlM0TnQ4YndCakFDeFRBeFBweVpZY3NVeHVHempmaDBPQ2JjeWpSaWlzOVkwUjZFWnNmdHNHSW5vaVRhQXpkRVFMVzhaZDBEYkN1dE9Qa3BLa3hpU2dEaXZtUXkzanJUTEdweW1TZG5MUFF1M1hOdnJ3OURVQ2RiUFROdVF6Y1RBQlhxY1Y2cWxIWnpXdGlUVlVvUnFSVWRhUndwSlVDWmwvK2JnZVN6TFk2U2VnaU5YRGZKckgrS2IzS1lzanUzUldRMXZMTXpJakxYUVRxUTBHWTJrbW1VRXpOVTJqQTBZakJ4ZWVQUDdkNmNQM1V6SkthUE85QUVxcHhFSmNYcVJXRkRtbGROa3BwZGd4ZHYwN0Qwb0o0OURzY2tvcGVtdE9uTkxzbE12R1hjQ1l3cmgwM1hRdWcwenVWREMxQml0eTlvYXpONXk5Y1JWOEczaGMxc0kxenBpelNaU2VhSlhVZ0RBQURhWm1jQ2ltZEtxVGJvbXV6N2tkenUwNDh1bTVuV2VQZmpqOS90R3p4MDlPMy8wdlozaHNoWXd3UEVtVDZEbXhPK244U1gvTVQrQkN4RUs3T0tNenNsZHo3L25wL1prM1AxQmk4QVBvUkVuSmdULzk2K1REUjJuSmdVTGtmWlBDSkZ5YkJ6bFFrQmwxUGZ0L0tkVnRrd29uQnVKT2xrR2FiVThLaFVPMWhKMDZkNjRnZHRCZDc4NkZLNURaOVBhNWRWMEs0aUJGMTlrZnZGN01aWlFvZnFvYXVLVkM3cWhjZzUwdGgvUjJwcStpekpFWFFkOHhRVjgrbUFSdVNPTFBBWXF6RzZ3Wkl3dHRHUHVnYnord3Vza21VZER4NHZxVksxZkVaYlEzUnAxKzZMM29rSDZuZDJQZEFDZS9iRVMxMFVWaXBIaXJ0UjUrenpxUG9neU5uR2FXZ2hQNSt0aFUwUmRMYVBTMElMb0gzamg4ODZVM0JvTTNoWi84Wm14WVB3ZUhMNEVCK2ZPY3VpUW1Vay9Tc2lQZEFTTmpiSGJBaUlicWxrVEgrc3VFSVVXclRSOFpLWmlZMUp3QzVCUWdwd0JkQmM4M1B4VTJGSW5nMDN3b2Z2NXNZQ0xNUWF1a3VNRlZMUFByVzV6aXl5ckZkL3pvYjhkUDc1ODhmWHJ5NENOK2xjdW5NRStpTDBRaENkRW5GNWlwTW9iblNaQWpaMlg4Q3ZGZmFIRDlPUlB5clJvZ0FiSklBQ1lhaUhNaDNNcVhpSENyTUtTY2NLT2xuSERqaEJzbjNEamhSb280NGNZSk4wNjRCVGRWVHJoeHdvMFRicHh3RXpqaHhnazMxaGlGeUxCOGhqdDFUNzU0L3VsSHo3Lzc4dVRMOTA0K2VPLzVIeCtjZnYzdDhlOGZjdHJOVnVDMFc3UmpuSFpiS05wTllyMXVhVUZwdHlLbU5EanhoczF3NG0wSzlvZ1RiMU4zSFNmZU9QSG1Oc0NKTjA2OFJZWEVpVGRPdkNYaUN6anh4b20zcUNxY2VPUEUyNlVnM3J3MzNaN2QvK3o0d1Q4NTVXWXJjTW90MmpGT3VTMFc1Y1o2OWRUbGVzTjVzU0x4TjV5N1psN1ExMUh4TjV6ek41eTdYdk0zbk51cW5EYmd0TUdDMHdiOERlZWNPSEIwT1hGd3NjUUJPUlZ3c3NCV3lNajdyL2diemgwUmY4TjVVSUcvNFh5UlJ6YkxiemkzZnpZUURaWkROaFVZWkpOUHpmbFkzeTN5c1JTR3p1WXAzQjk0UmxRUTZ2TG1kbnYzS3R5eUlmWlkzbnh0RFQ1ZXhiNUJNTDdjck8vNG51M2o2UEt1Y24yaWJFKzVkbTN5SUZsemZ6UmFsc3VPd2Iwek5BaVBLZ25qa3dQbVpOZWNmSDJpYkU4T00wZWlVMG94MGMxcXJwWm5qV29DTHBHa0NOUXZTMlQ0bzZoRnFlcG83eEh0dlVpcUVlbmV1RlhmV2I4cU1qckh4enNpMWF2RWdaOGhaNjR4d2JqbjVmaUZrcDBWU0swOVZHc3ZwSllIK3FkNVkzNDFGVVBwQm92dk5UQUM5bENXOGNvNHFyYmFjL1hwSE4vRm84cWNiYXdLTXF0Q0NFK0t5QktmV2doYlVxM0dzeVcrWDlOMSszY3hxSTVKSnR6cFlsZFppVkdlbnVvZ1p5Z2YxWUhJV2Z5cnVKSkRkSWlNWDZYQVRTMEV5ekhyV1NMMEpKRDRMQkYrVkRqN3M4UzBMNDZkNmJBUVp6VGsyRDdqSjJpNG1QNzJNY1F0eHRpQ003aVAvNkEvRzkvVDRSSCsxZkZnNlA2c3MzV0VmaC9hVGJycE1KS1NBWXdVc2FrcmpFMDlGaVBacE5WVUtDSzV3ZVFZcVJRd1YyS0FsbEpTakZSQVA5OFRHZDJzNXM0SEk5bEFOZ3NZcVZJNWM0d2tGVElKa3BpWXg1bHVyQW9sRHBJNFNQSUlPRWppSUlscEZLYjN5d09TaWhrQVNSRzd1c0xZMWVOQVVxRlFtUjVHSkRlWUhDU1ZBK2JLRE5SU1RneVNTbkVRY0Zaekx4cElLaFNsRnhVa01UR1BNOTFZRmNvY0pIR1E1QkZ3a01SQkV0UG9wUUpKbFlzSFNWTGd3eStKOGVHWGxPTFR0cUlTQXlQbVl6QXhTSklDeEpYRStQaExTdnhwVzdFVTgxbml6T2JPQ1NUSldRRkp4V0xwckNHU2xEMkFKS1g5cUUzaUg3VnhnT1FWY0lERUFSTFRxSHdtWDFiRHhlY09rR1R4NGdGU0ZPMmhNR2lQT0lDa2lOTDBQRXR5Z3k1QVl1eU9EcHhCdnN3RmZDekphZENIZURiZ1EwNE5QcHl4U0FjK2xxUVU2RVBNSHZqZ1pBdkhFajRCeHhJdktKWllpcmk5blA2cjl4bkhFcXhYVjNJc2tRNUxNRGJHdVdPSkxFQUo1WnlnQkVjU0hFazQ2aHhKY0NTeHNFamlSUUlTV2ZpT0ZBY1NIRWh3SUdFWGNDRGhVK2RBZ2dNSkRpUkljYWFCUkJhK1NMVG9RSUx4WGtFS0pBSnY3RCtucXhWS1ZxNVdLRkpoQ2lTUjZtcUZ6S0VFaHhLK1VEbVU0RkRDSjgzd1RZbVE5d2d1SkpZb1h6eVdpTHJaS1ROdWRyS3ZXbnF1a29yVjZhK1NKamVZREV0VTUwUktwTUlTUzFJbEsyQ2lLSXBuRENhV3F0a0RFK3g3bWpPQ2lWS3hWQ2hlVGp3UkJ4SFk3M1BsZUlMakNZL0NvdUlKbEswWENGRFlUYkxNQ09qOTlGalpmaWNjZW9ZN3NFVit1d0UrRURTQjNtbnFxS0dEZjlzZ1NwS0lYM2ZxdnRjOG44NElPbGVHV0pHOVZtU3ZGVG1CRlNWWktQSk1vU2dKUXluTkZFb3hXU2lsbVVJcEpneWxQRk1vbFVTaFNMTk5zRXF5VUtTWkpoaTZzSnhrVk1xemhJSnVNcDI5a1lTcmZqWWpDZGZqYkViS1UweXZrSUhIc04vSm1yVjhVKzJoZFBwL1VFc0RCQlFBQUFBSUFPcEdhMXNrOE52NE9nQUFBRG9BQUFBT0FBQUFjbVZzY3k5ZmNtVnNjeTU0Yld5enNhL0l6VkVvU3kwcXpzelBzMVV5MUROUVVrak5TODVQeWN4THQxVXFMVW5UdFZDeXQrUGxzZ2xLelVrc0Fhb3B6c2dzS05ZSGlnQUFVRXNEQkJRQUFBQUlBT3BHYTFzazhOdjRPZ0FBQURvQUFBQVRBQUFBY21Wc2N5OXdZV2RsTVY5eVpXeHpMbmh0YkxPeHI4ak5VU2hMTFNyT3pNK3pWVExVTTFCU1NNMUx6ay9KekV1M1ZTb3RTZE8xVUxLMzQrV3lDVXJOU1N3QnFpbk95Q3dvMWdlS0FBQlFTd01FRkFBQUFBZ0E2a1pyVzVjRGNOTzJBd0FBWXg4QUFBa0FBQUIwYUdWdFpTNTRiV3p0V2MxdTAwQVF2aVB4RHF2dHVZMGR4M1lzeFZSdGFVU2xCcFVtNHVkbzdIVmlOYkVqeDZVdEp5NDhBQkxxQVc2SUF4Y0tCMjRJM3FhVXZBV3pQM2JpMkxFQ2ltaGFlZmNRZXp4L085L01yTE51Yko0Tyt1Z0ZDVWRlNEp0WTNwQXdJcjRkT0o3Zk5mRng1SzdYOGVhOXUzY2FuUjRaa0JGY0lSajhEdTNkTjdHaVlmVFFHaEFUajErOXUzcjdDUXVXQ2R0TzBBOUMxTzVaVG5CaTRyV3FMTEdCbVhoZGljVi9uWDhkZnppZkZtY3FtSFRiWnZhMmJKdjRrUUpLWExjbXE2b050amxONWpUaTZMWWEwK3FNNWhMRGtmV1lWdVY4bXU2NEpLYlZPSityRTkySWFUcWo2WVlodTI1TVV3V2ZiYXRLVE5NWXJlN1lFdkJWRnZZOTVhY3M5R3AxVFVuN25yYlBmWmNreFRDY3RPL3A5ZWc1ZnFvNU1kT20xejN0ZTZNeXdTMkQ1aTVFMUk1bW9QZkpDV0pQNVF4K2dQdVFOSU53WUVYbzBiRm5IN1dzMFpHSjF6T2NqTHZwOWZ1Q3VYTTJCTTN0b084NWVheVRBS09KdDVEQUdEMFc2NklqZ3dsZjM4Uk0zdU45enlkem55WWNUNGpYN1VYVW1yeWh3ZEJ6YlNYc085YVE4amI3VmxUTWVHQkZFUWw5Rm1GNVB1czI2WHIrVmhnR0o0d1R5cW50dllTQTFlYUw3UHJPM3dtd1FFQ29Gc0dDQ1dUeGdDeW5sUS9TcWhSRG83R0owU0Z4NGQ1Z1k3NFRsZGlMWENRTHNXcndaQzNHa2pjbTFBcW9rOUtjaENsUTFLaE1wZmcxWjc4YWg1aXdpVkhIOHlOb3N0SUN3VjU2VlpUMVVJUlFtZllKOTYxS2U2Vk0reVVqeEZTVzVWQmNEdi8vcGFmTTg4TFhIU041M1ZHcWRKYUpuakd6dkw3dkVEcmpycUpkUjkrdmJpaDBsRlZSV0JWNlVoV3FUbWRaRlJrenk2Z0tFZTE2RXUyYVRtZjVMeUJINUhvTDRoOGdZanB2ZEVFMEF6K2FQVjJhaVJhUGlXelFtVy85SnZFVnZaY3QwUzRVYjA1a3hYRWVCeXZuZE5iM2dRNnFhZjZydGZScDd0WEY1OHVQMzFEMldDOFI0OGVidDZoVkZHemhxVlpSVzBCZ0NhMmlpdE9ZaTNjY09XNFU5Q1Q5Qm5lSitYbVVuRUlMaGt6bWRzaXBPSWVHRUczMXZhNXY0aDNpQS9ZUUpPdDVPd3FHdkwveWhMNzhlZkg3eDVmeCs5Zmo3MitBQVlTNVMzd3psdkkvUElqWWl5OFcyUVArbmhWYU5saEVUV3ZnOWM5TTNQTHNNQmdGYm9TZVdRK0loOUhlMDZuY2t1Rks0TG8ycHljMERrQmxON1NHUGRRZVVvU29GSWlKQmRZU2pYdStzMC9jS0w0K3BHVVUzelM5Y0JUbElkSm9XU0drL1FnSmRsRFhvV0dDMyswZ2lvSUJ1K1I2czFzZ2E5d2NxUDFSYnRKTUdCQVVhcGY1dzJqSjh1a2RCMlEyVkl2OHdaMERCTStYaWZIU3RkSzFsWEpOVHJrbXI1SnJLeHkxbFhCdCtsRzY2NGtkaW00bGdpb29jQ2V1NkFmelAxQkxBd1FVQUFBQUNBRHFSbXRiSDdESFl4Z01BQURERFFBQURnQUFBSFJvZFcxaWJtRnBiQzVxY0dWbnBaWjVVSk5KR3NZL0JBUURpdHdDU2tZUk9SUVlsWEJOSkNvQ0FnVXhYRkVROEVLT0dDTkhKR29raWtSdUhRRmhCa1Rra0ZPTVNvQUJJU0dHNEhoZ2hsdkNZcElQRVhFVXZpakVieVFrRzNlM1p2L1oyZHFkNmE2bnE3cjZyZTcrVmZmemRpdGVLa1RBYWw4dkh5OUFSVVVGK0Y1WkFjVTQ0UEcxOTVmSzEwbis2aHdxaW01QVZ4T0lCNHBVVlRZQXkzUlZWSFZWRkQwQUVnQlUxUDhaQVB5cnFDeFRWVk5mcnFHNUFxR2xER2haRFN4VFVWVmRwcWFxcnE2bXBodzlyeHdIMUhUVjlkWnYzYlZjSDNkWVkwT0N3YmFMMXlvMExYYmY1eGdHOWtNYnR4OUpURnVCTURKZVkySnF1Y25LMnNiV0VlWGs3T0xxNXJISDA4dDdyNDl2VUhCSUtINy9nYkNqeDZLUHg4VEd4U2NsazArblVNNmN2WlJPdjV5Um1aV2RYMUI0dmFqNGh4OUxLcXVxYjlmVTF0VTNQR2htdHJTMi9kVGU4WWpidyt0OS9QT1Rwd09EUThNam95L0hCR0p3OHZYVW0rbTNNKzhrSHovTkwwZy93Nzk5K2NxbEFxaitqdjRmdVhTVlhNdlUxRlRWTkw1eXFTeEwrUnFncTZhK2Z1dHl2VjA0amNNSitodTJYZFEwMkgydDRqNW5oY1gyUU1qd1NHSS93bWlqbzloUzhoWHRIMlQvRzFqYW55TDdIZXpmWEFKQVcxVkZlWGlxdWdBR2tNdXRLN09CUHllMktadUVGVGlBMDkxOTU4RGFIR3FDWkxQMEtid09DdTgyTWplUjZLU2p2UmMzeVB2Y2w4Tjk0Zzk0Y1d1NWFBZXBoMjNFMmlBN0JPZE5Zc2ZDcFE4SFpDdlBpSVI2Y1IwM0MxSnVFYjVZY2NvMDlrQlhDc1JzWXdYd0tBS3NvK0lZalBTVWl0MzdzM3kzNXVma25wa1FoMVdYVEtmYklTaG5ReHI5NzVKdHJJT0s3VnhlVkRkcCt0UVh0aFBmQ0ViMlpZZjYvMnJ6ZEd2NGdVaDhZcnlOMHdBbU9wYnhBdk9TRDFyMU9xeUJPL3pPTWRha0RrY1p5RmRob2RZZHBIQko4WWZpUlZTc3NObVpoOUdrSHFJWjNsYnVFNnNkSzhCM2s4YkluUW5pUlRhQzFaVUNFbmRTalF0OG9HRmhoc3pDL2FyRWdvZWR6TU42USt5M1UrZ0FjMHJZUUpYcjdzUzh1NktwWTBLdldzMEF1OU9GRnVTNHpiMjRndUIzdHZmeTl0WmJQOWxVV0x6bHprRDh6THViSGJVTktmNmJTaERXbGUzUGxNMkZQNVQ4SUp1SVRDczNQTUV5VEIxdzM3SjBPMVZQQVhEOHlDUVZTZ3lZOFNGSHNuMlMxcU9Ub1FCYTdVdEIydGc0aUhsUFM1RmdRWDVPcWhuOEhSZlpMRllBYWMzeUYvbVVKRDlvOUwwd1JVVFNpamZYdndkckVCcml6NzZpMDZxUW1uQ0hkS0ZsSGUwTHNIUjMxdDFwMTZJajlYaU9OQkdhYlFOcGVSMjFhUXdaQnZySTVicXhMekV4ZWpOZitGblJiZEE4YXpQMFFRSDBJQTFnQzQ1M0pPUlVXaStrakhvTnlyekJ1VlZ4SGIxVjRrWGlob2l3UGtZK1RpYVhKU3lWcGE2U21VTlJlZkt0QkNUa0ZTUnlTTU1zcDJxUkpWcVBPekx5YUVlRXNBV3BsNzFtbklxR0kwUjIzbmc0aXdHWDlnYWxDdkUzMFpMUnpJWDk4emxYamVMRGVzNDZNY0NtM2JHTTk0ZnZqNkxPQjI3dVdZQldlT2dFMXJha0pmWHNZMXBrMFJGUHhERUl5ZlVvT09TWkxWWWpNQ21kY0ZqQUUwdStwNGVob0FXYjN1QjNoL0Y0eTVqWmZZMGIyeTBkWXY4V0ZseVBPUnlteTNDUERBdXhzclV0bkRMcG1BOTV4eFc2STJWcVM3ZVk3ZTY2UEVnQmlEQXlRK3lqVnk3M1lBV3d1STJTUFFrKzdtWEExcWV2Z2V5TFozVTRHRzFxUEJ4eWg1b3lnTVpEK2FOeXhPQ2lmeGhsMUVkQzYxNHlBMC9TYTJac29LckhlZ2NKNWphRFJPYXYvb1oySnhZbUxMN29NOTRNS0FBcEdyb0hGZmRFT1BncHoyazFCUk11Q1doWExza3p4WEJMaFFhcFR6R1FGMFp0SnRJVXpxcUxjM1ppR1V1TXM5QStJdlk0bGxmQ1REVWFKSWN5MjRmQi9zNFZkd210MHBxUG4veGJodTJQTkE5RWZmNHNLdWFlSTEwcVgrNnVLMXZmM0U0WXg5SnAybWhWNk5XSXBMb285R0VyaEtFN2xtdnZTaHpnTC81bVNtRzJGRDV4bmp2SW1uRlBIRzVOQ0VSVjdHN3N3ZFVIQ1VLdVdtSmlYSzAvY2x3RFRqMVBrTjM3dk40MldBR1FkVjRGNTBmMmorUWVYWFhETWhDaGovTkh1Ym9tOWoxSmNsYTNEWjQ2Tm1VZDV1UHkwYnBYdDdwZU9GaFhtUTFkdVZXWmJRMzhnVlNua1lJNUVIdVZwWnZhaHpTUmZ5T3poZHF5Wk5FU1p3OG9SSWJVU2Nab1VveDVHSDN5dFVuL3MrRzBWWlNZY0JJQVcrMlJPT1IwaGxSUzhQdUg3OGlDd0RJcjdrM2tDUGxNcDBNVllXVjB6Y1R6SEMwRjRCYTFtbVVnNTUrU29TVjdoRXlORCtjVWdIcVV4Sm56MEVHZDhtQnVzbGwyZEtrSUl4SVJ0NHRuMmFKWXRNVWRaYjZKcXFOOHRPNmtpYTltUkpwQi9sMFAvVUNNVVJqL2xnQU9GSG9PempIZnRBMGttMncwRWc1UEpDRDE1R3NwVnBNNlhQWTZxaFZjY0dzY3JoWFA5YkExNFp6dW04N1F4REJ2NFlicE5KMktyNTZJTFpFV2ZlNklIcjVTZjRTVVBENytnOUxBZnF3SFEzZU9KVDhjbkxNanJiOE11cjkzdHplSURiNzlMRHUzb1QxcDZCRW9iN0xoOU5vNlRpOW1OelVRQS9ZVldnYmdHemVPTTRrM2JrMmhOblBHSEt2Y3FET3VYcWNLODk5a1A4eWRKenF2NkMzYjZ6S1Vmb3g5d3gvTG9hMUViNjhnbURMb0xGdGxxampPc296L1l2eElBWmlOd1VIaWlMWkhRdGlsVk55WjZnSVhkYUQ3b0hlT0VtR21mQ05YWEs0Mlp0K29YbE9RakJwbFFnMU5jOUxMak1iWWpvZ2JzK1g5Vmh3SExiaTJXd0VvTHhPOCtiSDdodUhPcUVtU0p2VmJTSWN1T3d4T25Bc3NQVENLeG9IbE9uQ1F6d0IxRjJnWHMvK25Ja0llUG5Sa2dlRFhoY1VOMVpZY1lERHNqM2NVSFRBUFRaclp4MTNadVRWOG5MZDI5UzVURDdYVmxUenRiM3NxTExLdGY3SDFYaHZia0psWmdkc1pBZ0MydnAzSEQyK0pjRXN1YjRzdjgyMXh2VzlZRVpuUzZPcmZ1NDJPV1B0OWJpMXFUWml2NDlMMU5ZbjkzUDVhZFlTdmZ0TG5vRlBwZHBvL2VRMkoxMWc5NjdQK2hGclQ3bU5wODZ3a0thbmVOY0RUQUJlWlVJZnpOQUQrUUNyZDFGRDRSekhtRWxJN2RUMDFRakx4ZXNSY0c0NFc4ZlhnVHp6ajBGOXlTbitlZDBETUdKOGRxVzQxS3Awa2ZQQWloTHV1SDd4alFTNlJmL0U3NTVMaytGYm50ZEs1Q21BOFF6bzJTTjBCT2l5TEUycXpEN0V2Q0UzUWZ1TEdDQWZPbkdTN2RBRCtEZXc2SjJia3lzaGlzN0lVVGhBODJPMXVyblIvMGtFSzZjREkvSGRIbHhpTkZEd1d6a21vakhoV0xYekpBMHViWE0xd0JRdmVrdzRjb1RMVkkxbG1sQUt4RmMvT0lXUUVyUVgyVnlzQTR2N1lTQWRKOFFWeWNjSHUwV1MrM295eFcweHVLcElnTjVLVVo4eWRRUFdaK1EvWnpURjFWc2NWNTFqV1pkVVN6bXpLeGo1aWpLdUtzTG4yeVh5QmxXanV2WGVOZktUa01hOWNoWkxpQzZIWit1Z2twV0dVcGttcmppdGhjOHN6a1lZczAxL043YUNvSHFRRzlSdm9haTR0TnJ3OE0zSWQ1RmsxWTFveEpMYzRBR3NwWDVzY2RCU3hIdGJZeTVLRVZvbjVoak9uVTYvb3Vmamc2ajhFbjJkYThnTnZVM2o3YWpPNmJFOU5OVzdoMjlQZENwcENPQjBOekpOdlAzcTJ1WFMrYm1oMzRmZ0dKRStiMmhvblNtZTNuU3FjYVRDTURpemNjdHZ0MUhXYkFOdUVrRGluQnUvMy90OUpSNWJ1dGVqb1VCaVJEMkQ5UmJWNENOYmlDSVI1c29NbkZBQkpLTUJnaTdnN0lWNkxUREJiYzRKTWdpM2Y2NFY3bkJSRWZNeTB0eThEWTBkY3JRNkZ4aXdad2FqSlBnK3cvSkVPSGFQZlF0UGlpL0x3b0RPWHBFcjVGQVJGakZSMmRJMm1vM1NNNGFOK0V2VTUraXo1MklQQm9PRHluZTFEMFFQSGg0SUM3b1dQMlpsT25XamFVNm1wQUN4U1Y4cWZzNWJCWldBMHJMNFlCR3RJcjBBWnVWUWk1RWJMVGtsRlFIeVpvUUtRSThJWFBhaE9veXp6U0VJcmE3a0VtODZ5b1pEQWxCNytKWUg4VWtvZC8rN1lBZWQwZERURUQ0T3dWNWoxMUtOVmNlNldFc2ViQ01sdGVzYUhwcTZ1cnR1ZFJxMzNQSWdFb25hb2RHUkVzdEZKS29VcUgydXY5akM5aytCaEVIK2ZaeEJmYjJwYmFiMFBHTng2MlRTTmpxQ1FzZm9tVDBQaXZlUXY5ZzN2ZGhROFQwSWs0VHR1VktIaUJrOFQvUWRyeTB4OHE2NTc0Z0p5aHlJc3lWWXhtcTFUS04vODZ4TlRKdFk4bDRETlJaTHBHME00enpQZU8vK0xkUUQ4SmRrUlpUSTk3aUF3bi9iclhMcUZpVUZlRUs2ZG5YZHg3NnVjb0I2QmQwR0xJUEhGVmVLYmczN1M4L1kwVS9oY2VESDJVbC9udzRLbnpOaWpuK3p2SWsvT1RObk5HWVFNMWdjV0RzMEVsOWswQ3BLbnJmMmp2T004YSs2Mk5ldjcrdlp0ZXVoWXN2amphNW9tTFVZQlhGQUF6YlBYYU1ycmRvR3RKdGVWNmY1QzlzdTh1N0JEWDZ6RHBTMlhvUVpRWm5VcnVSNUp0QnA0dTFmL0NZYjllc0t6MW14QzVySDg3ZVJUdUlzM0kxNjFleHJVdWc0VmxQazhyWDQ5Wi9NaUlMQkFNQnRJYkNPaUR1WDdiTXozTzNZOWYzNnY4b3Q3alc2QTI2bitmd3FwR1BzN1VFc0JBaFFERkFBQUFBZ0E2a1pyV3hmNXo4S3dBUUFBNmdNQUFBd0FDUUFBQUFBQUFBQUFBTGFCQUFBQUFHUnZZM1Z0Wlc1MExuaHRiRlZVQlFBSGVJa1NhVkJMQVFJVUF4UUFBQUFJQU9wR2ExdGVpVXNIcVE0QUFCYlBBQUFQQUFrQUFBQUFBQUFBQUFDMmdkb0JBQUJ3WVdkbGN5OXdZV2RsTVM1NGJXeFZWQVVBQjNpSkVtbFFTd0VDRkFNVUFBQUFDQURxUm10YkpQRGIrRG9BQUFBNkFBQUFEZ0FKQUFBQUFBQUFBQUFBdG9Hd0VBQUFjbVZzY3k5ZmNtVnNjeTU0Yld4VlZBVUFCM2lKRW1sUVN3RUNGQU1VQUFBQUNBRHFSbXRiSlBEYitEb0FBQUE2QUFBQUV3QUpBQUFBQUFBQUFBQUF0b0VXRVFBQWNtVnNjeTl3WVdkbE1WOXlaV3h6TG5odGJGVlVCUUFIZUlrU2FWQkxBUUlVQXhRQUFBQUlBT3BHYTF1WEEzRFR0Z01BQUdNZkFBQUpBQWtBQUFBQUFBQUFBQUMyZ1lFUkFBQjBhR1Z0WlM1NGJXeFZWQVVBQjNpSkVtbFFTd0VDRkFNVUFBQUFDQURxUm10Ykg3REhZeGdNQUFERERRQUFEZ0FKQUFBQUFBQUFBQUFBdG9GZUZRQUFkR2gxYldKdVlXbHNMbXB3WldkVlZBVUFCM2lKRW1sUVN3VUdBQUFBQUFZQUJnQ2RBUUFBb2lFQUFBQUEiLAoJIkZpbGVOYW1lIiA6ICLnu5jlm74xLmVkZHgiCn0K"/>
    </extobj>
    <extobj name="F360BE8B-6686-4F3D-AEAF-501FE73E4058-4">
      <extobjdata type="F360BE8B-6686-4F3D-AEAF-501FE73E4058" data="ewoJIkZpbGVDb250ZW50IiA6ICJVRXNEQkJRQUFBQUlBQXU1Zmx1UlNEUldxd0VBQU9vREFBQU1BQUFBWkc5amRXMWxiblF1ZUcxc2haTmZUNlF3Rk1YZlRmWTdrTDR6Rm1aZ1lBSnJaaGwxVGNiVnlLclBsVjZZWnFBMXBmZ254dTl1aTV2QnFVT1dCeExPNzNEYTNudWJuTHcwdGZNRXNtV0NwOGliWU9RQUx3Umx2RXBScDBvM1FpYy9meHdsSzFGMERYRGwzTzI4L2dSUFl1UmM1U202Wnh3NTJuTGVNWnFpTi9vUWh0TnlIcm94UU9ET0tIMXdvNWhnZDRwREdoYzBER2NGZmtjNjF0R1BpYzRFTDFuMVQrakZYTlNkMHVzNGR5a0tzSWVPTFhoSjJxMWhlSi9jUGxLaTRKcFU4SWMwWUF4bnkzVithdjIrRWMvbmtsR0QvOTdjSHFBM1hRMXlISnRqUXMwNGpGdk1GbjVKSU52RGxpdFpMVHNsMXVSVmRPcXdwV24rNzFpTFlwdDlGdWs3dnFpNGtMQ0NNdU1xVjYvMVdEbDJ2alBCMVlqbnRJWkNTVmFRT3BPaWJYZHhRL21UWTd1UFNhNzBLTEc2M2F2TnArWmNFN1hSTXpTektyZEhaMS9DcmF4a1dTajIxRGY2Z2xONHNmWmk5TlpvdytBa3EwZldLNU5nMFBKQ0F2QjdSdFdtWjdHUGJmZ2JXTFhweStMaDZPc1NOVkdsa0kwaEZOcnRRRExkZGdWMHBWOEcrdGdQWE0vVHcrLzQwd1dlTDN6UDhvcCsxS0s1SDh3SGNxbnZZTWxHWTZLRlAvMW10bkw2bHZTM1ZuOThBRkJMQXdRVUFBQUFDQUFMdVg1Yldid1FjaDBUQUFDRHpRQUFEd0FBQUhCaFoyVnpMM0JoWjJVeExuaHRiTzFkVzVQY1JoVitwNHIvTURXdW91emcxZW8rVWhnVDl1NmxkdGVEZDN4WlVubVFkK1ZkeFRPalFhTjFiSjRnZm9pQnBCSWdWQ0FFU0VJZzVpVUpGSzRFQXYrR1hkdi9ncjVJclZ1MzFOTE1yR2R0alIrOFVwL3UwNmU3MWYyZHIvdEk3WmZ1OUh1TjI3WTNjdHpCaGFZa2lNMkdQZGgxOTV6Qi9vWG1sZTdxbk5GODZidmYvRWE3WSszYmpmVmxJQ0lDa2U3ZG9YMmhDZTgxRzF0V0gvejk1S09IYzFLejhVUFg3UU9aWnVQS3dQRXZOUHY5WnFQajJSMXJhSHZndHRJRVJUWEFEeFhYOGR6aEtMaUJibDV6OXZ5RHhsVWdLTW15b01uTitYanFSZHZaUC9CaGNzdFVoSllvSlpPaFFsS0FMSW5aMUtnQTJXd2xrMkYxRmozYnVwVmZCU0pXVUplTzYvbWU1U0NCMVlXTjdaVms4c0toNzI0N1A3WmhjdmZ5bFJXR2tnMzdKaXBCWktSMzNXRmU4dVd3aXVuS2hRS0xydSs3ZllyRTlxN245bnJYVWVHQ1JrdmJ3V2s2YUdkVFRRcXNlYzdlb3IzdkRLNVRLa2NTZHlpSmw3ejlaY2V6ZDMwd0ZKTzFhcytueDB0N3c3cnJIdnJ4N044LzdBODMzVDJiWWhCTTJ2YnY5bXlLVnBRV2RJYWVUTm82N04vWXNHL2JQVXEyZm4vVGV0WDEwR2pLSmprRG5KUWVoc0RFcTdhMzdJeDhXa2FRZXRFdFNGMFlqV0Npa1hvMmh0dTdGalpQRTlOSjRBSGNCV1VHclNvS0dRR2drYlNjR0d2MFJCdEQvYXVPM2R1RDBqM3JibVA3d0gydGMrRDZiampHRzF0b1ZKTkxsTmh4UjdEUUJucXdRSU1BcXhyNDZRSE5MUVpDRzg3QURnVzc5aDBmdEpIdkFJUENvbExOZ0txQjlBZlBENTZZd3FubzZOTmZINzN6RnI2NmNxRUovMnMyVm52V1BpN2Y4WHMycFdCVStGV3JkNGlhQVV4Z0Y1cmIzY3VKcGtJaXErN0FiNnhhZmFkMzkwSnowd0dQdzhnRnorbU9CYXhxTm5BRGdHNXZMTGs5Rjh4NVoxVDBTemI1ZkdnRWwyRXlNZXlUZno3KzZGMWlHTExrVkZ1bWs5WGozb01uN3owZ2xpM2JROHZ6Ky9iQVA0WG1CYU1mMnRjSzdWdnBXMDZQbUJkY25XYkxEREltdi96TC8vNzd3YU4zSHo3Ky9BL0V3R3ZncVI3TSt0Q01iZ1F6V25xaUc1R1pjTlhwOVZaZHIyLzVBZkxaZ3VhUjVNVzFWYy90ZHcvc2ZtcnhhWGM4WitCdjIvN2hzTEhxZ05WMis4QzJmZEtRQVZnU28ra1I0aFl5UFVLVUVzTlJFQTVzV2g1WVBMR3RhSDJQM3dCNElINkpsL2ZZSFZJck1LOER3QmR2RzNRbjZOSEg5OTQ4L3QzblpFNWRIOXgyUnM2TnFQc2FHKzd1cmZBcFJnYUdGd3RnNmI0ZHlTMWF1N2YyUGZkd3NCY0tiQStzSVEzeXhOVWYvZjExQ0NTRGlZK2xQVnhpYU9yeFZWeDdJRTFSanhhNXFESGF1Qk9oY2lXYW5IN3kvcU4zSHlRV0lTU0dCaHRhakpXa09TaDE1ZVpOQUdWZ3NxSlRrdUV5aHhJcGFVdnVZQUR5NHNJMU5WWlpsQnhlYlc1R3RWWGhnTENjd1EzNG5JcGh6YTg2dnRWei9MczVkVmRidVhWWHhaeTZVeE8zRHdEWVQ2VzI1NE82aHRkWUNEOUw2TzlndUFFZzNVQWRRbFk5dUJwWXZoVmFkUHliTDQ3ZitpeHBqMmNOUmpmQjA1bWVOQ0lzcjhqWktTV0M4S24rUWFrTGczMGFXa1JwYTUwQTNPcDZpNTZLMEsxaXFJSXBVc29HSXpncUFYUWJSdG1OelRSc2pRbWpBaVVqSVV5eGFiWG5EQ213bTZUUlVQYzhyZjNhQ1BiQ2hzL1V4N214dm9lNmw2SUN6SUtNZFBDY1VVcHNMM1ZjOEFDUDBnWGgyMEdYZDN5SlRFWjR4SWpwSlFSbFFvYXJzSEZXd1FRTm9EdDRySVVkNllXMEMwTXljRGJxUEs1TlFSMWxNbVVWMXJHdzA2UGFVZnFScnpvS3JvN0NVUjFKYmdXTmhoNll1Uk52T2hYWFZaMXMweWxZVk9LdlczZ3JzVElHclpIT2pXOHo2NW50dDZoaUptcnJ6Zld0czNnS09vK2EvUnhvYkpuUjJnczVSUzZ5aGttbWh1R3RoSG1iem1nM25mWFNqVmZCN0EvN0FybWhxZWM0bGFPOWN0dW1QTUhvN3JJWE1oVFE0dlM4azhuWWhnNCs5UHpzVEhFd0pUa0hxT0dLc09TT2ZMaG8zTEI3d1FXdG1RTDBCaXB6NXZ5Wk0yZUFFeXd5MFNiS1FFQXBvOTBKTUlrTXpESTlSQnFpT0NoNFpYdVpEWExub1pWTXk4bk1vb1NXTHg5NkZ2VHFpZlhrUm40THZIend5b3N2OS91dk5MNzFvMFBYLzQ1OThLTGR4MytlVUpNVVdCcWJ0QUpMTDlzajk5RGJ0VWZFMU9oT3ZxM2Y0elFwWDZ5NlpmaEdabEJqQUJSVTh3ZUh6dTZ0VFdzRVlLMG1aYnlqak8reDdmYWNQYXJaQk5TZHVSbjhLQldNeXNzdTdRT2Jta0pTcjlsMFRqRWh0R1NoaHg3NGZqNWJxR1A1dnUwTmdtZWFQck5Cbm5EQjg5elhrSlFZK25sWjRJSEVWd1o3L01MSVZOQVFSVTJhYVZhQVVBMFZEbEFDb2tHbkFXVUgxaDRveDRRbzNMNEpIVkJKMDNhejJBOTNRYWc5MHpmTUhtaGpSTTd1SFZnQllEdGs4ZWpMQWFPQTlueHNKQ1pRTmNENG1Xa1lBZjhFMTlZRmY2M2M4ZTNCWHFpYVZqc1dSQ2NDTWRwZHBVT1I3QXBPTWllUWZONmFUM0xrb0hzaXM4YU4wUk5aR0xDTnlNVEF2OVpDcHNKR0ZicVNnRXhtUXE1WTVpSVYzVHMrWm0wSzV6VXE5by9LQVJWYjdBRjN1M0Yxb2Vmc0Q4RHlDbFpzMjhNY0xSNHllTnFDNUlOMVk5dDNnWHR0VUljQUtqRHhJSm53SDl1SXBRUExzM2FCdHNiNmRUem44ck0vUldWM1FOSDdualU4Q012ZUhzSW5MNkJpQWxzaEtoM3NyVHJleUVjeTRBSXlNT0hmbHpGSGd6SmJ1L2FpRFZyUmpxNFhidnJRaWMzcEpVek1qQnE0VURYZ2N6QU1odTJvaGd3T2F4SWpmY1JJUStuRFlhT0RiVnk2em5nNkUvTCtNQlI4L09XZm5yei85cFAvZkhqODRSdkhiNzd4NUZmM0gzMzY5ZEhQSDdUbi9mVFNuU2hoZnNoS0JzT05YbHVjZ0laYVp0NUtaY0UzRWt2cG11MzJiZCtqb01ZZzVTNU41WmFMNW44Mm10bEN1eEk1QWtzOWQyVHY1U3lHV3k2a1RYTlZRRVlxUjJEVHZXMTNYVlp6QnQ2YlFwMHcyVU9HeHp0Q2d2Tk05V2o5TEtxWUlzZFVGTldIMFFEelRFVThWVEJUVk1EVHFFUE9ETURmRVZROTdYbksrQ1kzbzhjaFdPTERLeWIxSmo4NzFGdEwxQ2pMYUUyOFJYZHI0cTBtM21yaXJTYmU4SzJhZUt1SnQ1cDRTeStxTmZGV0UyODE4VllUYjQyYWVLdUpOMW9mTWRKUWVuWGk3ZWl6UHg5OWRlLzRxNitPNzcvOStONEhSL2YvVmxOdWdVQk51ZVZYcktiY1pwNXlDODcyd2VKRDRrMmhFRzhKc2REZmltNGxxQngzUUNkem9pZ015SmJCZnVsc2RhK2ZCWk13V0UyRWpVdEw0UElzcWhzQVYwSm40WExpT25ESmhldnErY3k5SGZYY3VYTlpyQk5GZHFpaWpNNitCVXAzcHFnVXdFOU9HN1dVT2kxU0o1L1AzTnVSV2Vxd2hRcVBoZU9xYk0vVGVwZURkOFcrRW15Yk9Ud01jbGxZNkpWRC9oZG4yY0ZaZG5LcFdTaTdkbVhoOHZKWmtkSktDWjRXaXA3RnRmZzJyTkU1S3RhS1FKd3F0VWpUNG53N01OOE9JMThNMklsbFNGME5HaTJWWUhZams1RVBTakU3UnZVV0N5UEx1dFkrWHM2Z1BCbnkxMUVIVXdjZkxZTkd5OERnbHlHTGxCQmpPTVNtV2V3UUowN0JSMjE4T3J4WmhTNmU4R2JWQXVIcTNpd0d5Z2x2RnZKTTZEUzdGUHF5WUh5ZVlrZDJYSkRJaEhqY0lKR05BWGxCSXFNT0hDQ3hDSVN3ZW5Zc0FGaUlmSUtKZmdxUUI5MG1nUXM0Y2hBTTR4NzZJd29kMmg4QWJ3MkdYRVpCR1RBdU16NzE1b0NuTmM4OUhJYXdTWTNCcG5LTG8yUlF4bmNzT2xpanJESjh1NUp5M3E2a3BoZXRYMmFwQlF4dkg1M1V4aVR2d2xFenFaSFlUREtwaWd6L25lS0ZoWG1DUVNNemdoZ0xKZDExUm1pdkpnZ3Z1Ly9KMFdmdlo0Wm9MaDhYVFJ5NkdqeHdwZ1IvNktsallJTm9QZ0dQdldTMHdrZFZWblJSTmxGT1JzOFdrS1RSZENNcDRYelJrdUV2cnpwUldGS1lSNUphdXRyS3EwaHNaakprbnYzZjJPd0VseHBUS2Rxb1JybHk1aWlTenR5VVo4NzJySU1VT0pGOW1BS3JaQitvd0dxWnh6U3VXcDVqWlozeGVGckk0Ti94TVlGL01UeGx3WHA2eVdaWmdQcFh1bGNYTnM3aW5VTTh6UERmNTBOR0c5OThRUkkwWGRheXJnYzJJYWhOeGpTR0JZd2pJN0drY3NkR1VFWnUxTUk1bE9qbkhtaDE1RG8yRXRXUmEveEhWV2FoTys3cWNSMGppYW9YVGt4OHpOOVVHcFRyTUVubEJvM1BvZm5FSGYza0MrV0VDYnBQT1lhQjd1Y2R4Y0FGMGc1d1VJOWtSQ2w1eHpKd29mUXpIZHhJQzBuem95MGt6b0c0Y04yWXFBc2w1eUl2SWxHRXZvaGdFUUlqZ3NVb0RJbVdRMklvU3hrMEZqVUJKeUpER1NhOHY0M0taQ0c0V0NLekR3dVFISklwUUhOWVRVNUJMRlNIMG1oNzN5U2h3djQzemx1d0I0NkVZdnZnRW56dEU1NmJkS05nY2tKNVkwU3FFY3VyRm15R283d2NHK0pJYnEwVUVFdGtLem5sazd6eERYTk5hT2tsOTh4alpXQjMxUlRrWkJrQlNpa3NoSHRiSFVubmJxM2o4aWE4dlk0S0xiSEZqdVdudDgyT3lwK0ZyWFpVa1lsc3Q1Tit5MGxITWlXMzNWR2VhT3Y5MGNkZkhOMy80c25YdjN6OHMzOFViTHFqbk95TmQ1eWNVMlAyQmp3emEzWWpIdDFsOHF6eFZCclhpdEtMTnVVRG9Yek9GUWtWYmM0SEplVnpyNkZRTHYrS2hISTVXQ1JSWWI0c2hUVlJEalpoaTVKelNkdW9scno0UGFwa3VRazlaMGU5VERVck5HWk9OMCttVGdYVHo2bHFySElqajMxSWdzYlpKeElvbXpJSWxwR1hKS1plb0ppZzVDTnhHZ21uVTBpNGp1ZnUycU1SaVNSNitOTkhEMzVSbFlNVENVa09mem9mQjFlQzlab3UvU2FKWnBCSmxWdXFKbkh5YjFyUnprQXNRN0M5L2R4UmIwK05vT0pyNjZseFUxeGpJNnJ0aVhOVHdRUEx4MDFOdWkxTDBsSWwyMUlSYTBhcVpxU1NnalVqbFN5elpxUXllY3N4VXB6eko4cVZRVHhGTUJMbEtzMUNjVStUSkJ2LzVFNnlwZURQZU95VFZsTlBSTDZtbm1hUGVqcjYvUitQN24veCtPR1hqMTcvVjAwOXhZVk9MZlZVYXVMbWhaTkllRUtrVStuNnpRU1pNeE9WNE82cGlkUm9paU5wWWlSU0FVZEVpWHRwVVpnaS9yZ1hwSUVWKzRJU28vZ1h4TlJValExUktZRWExRkNVU0dsSTVvbW0wcW9lSVZKT2NSZ0hVMnlybmxLcFU0SlM5SUk0bUZBbGZyR0dXbURrSkRUU1EyRlFDaDl4V0J3U2crUmpDRnFCWVNoS1lWZ015c1liR29PRWt4UWlWM2dNeVlkZmNOUVNSRlUzT1VOa1VONFNZVEl4ZVF5ZWRjSFVsS0pRR1pTclRMZ015Y0FiTW9NeU1NTm1xRkV3SkJzamRFWm54dHF3NmMzMFNXaDBrenVNQmx2TkZVcUQrK0YwMGhoMEhoeGxLUk5pRXpWQlpScGpyRkFiVk56enltRElFMkl3WkNuMmJIZFhybmV2clM5M0w1NE5uSEhHNmtLS2lRVm10RkxsWEZ4Wlg3dlk1UzJvTk1zaEZYaUYwWFFzbUsyV3ljVkdCSGhPME1ZbE5CU2hwalFpK2ZFcGpjYmlyZkJPRHVsTU5OWWtSd1dTNC9pM256OTMzRVl1STFHSzI4aW5MVTZXMnhqWFVaOElnY0hscUFjZy9xU09VVXdrQkJJcjRUOXpZVXcvOENsazdrMUpSekg5VHp2d2lZUSt0bVNONytDRkVUb3dMZEUwUkpVNzhDa1ZaRm1IUHRXaFQ1bWtaenYwaWVzSmlDcDk4c0ZQV29rREpyTVIvRlN5U2V2d3AvcXdDVld3UG15U0xQTjVwV29tRi80a0N6TWQvY1E5Y1pLTWs0aC8wZ1dwRG4rYU1jS21wbWV5TXBNSWYzcjA3NCtQMzN2dnVlTnBuczB6S0dVbnpLY1hBTVdINGFOS1BxV1luZ3JOT1NNSFZrNUxjNTNTSUNqS0FSZHpoZzY0NUJ6QlVDbEhNSGdPdUVqeUdPYyt5aW1OSFc0SnRyM1lsaG9wcFFibHNJbFI1bmlMcElrY3IzcWRoTnJ4ejdnRXJWUGlsSXVzUStPS1gvNktzbFUrNVFJL3NWUGxvSXVrdEFSVlU2b2VkRUZxeTUxMVVhQytXVC9yd2p5MmdySXh6cm9ZOVZrWGhtQjkxb1VVZDZvSmxIclBsdjQ3Wlh1MjRSdzhiZGhjeEx6TVhtWEN4ZnBaMjgzT2dtZEkrSndjZUI0SFZLb1VkTWNEbjJWSkFpNVpFWVNlbU9MRStYRE90eGFFQ0JpK0VUbHl4Mmlid21QaTFqblFBMkJaVXN1Q1YvVkVqbWhYQmEreW9naWkycW9JWHVlZ1h2UlpobElBVnBaT3cySHRHb3V5Qkdzc1NvbzcxVmkwUG5jZEZqUzljOWVHMERJa21iMGRqS1RyYzljenZZMVhuN3V1ejEzSDc5WStQUDEzeW54NDlSazZkNDArT3dNL0o1M2RMN0o3UUNsY3RlbmRpN01HT09NcTdlUFZ3S1owNmFXK0hnZy9RakhscndkcVJwRjNuQlBFTEZHQ21LV2lyd2NHSGwybHFHbCtoZnhmRGpTRnRaVkxteHZyV3l2d3BpaW9taVJydVo4SDFIUlRVUFNpNEcrdWNpdC9BOUNRQzkzcEdNaURtd3BoalNmOUVVQlo1L1NmWXg5TGtuUkJNdFFLSHdGVXBRS1BPUTduTkFWb1VjcDhSdW1rdmdMSURHZG1iZStZOVZjQTY2OEF4aEptNDJOTkZUOW5UM1dCUzN6T3ZyTHJPeEczdDl4Mzd1ZUFUeW1wUmc2clQyYkZPU25uN1BONGp1NjRUaTYvZzV2djNFN2NzUzNqMUo2c1F6c1R6dXhrSE5raUo3YXNBeHQvTTlvN2Z5MXdYbk1jVjZiVHluWllNMW15am1yOWJWTlcrdlMrYlRvbkd4WFZzaDNOaWFnTmdmTVVsT2V0Q1ZWMXo5UUhYU24rckR4MWY3YWxGUjJXek5sMFZTaWJya3FCUDZ0TFkrenk4aXVNKzdOTXgxVFJKTUhRMGlkYkszcVljNFpTeHNXY2szVVpJQjF6R2o1bUM3UVA3eTV0N0ZQemhpeVljcFZQemMrcFV1SFo1amlrQWlCUEVzU1dPb09lSm5VdnRuWWNZNjFXTzQ2MTR6aURqcU9pQ0xvaDBsZC9JbG43amJYZldQdU5kT0hhYjR4S2VGYjlSaTFuZnB5ZTIxaW9sV0RoYWZpc1JzNithMlh0cys0NEtsTjNISXMzQ3FXVUh5ZFJnc0Nrb2lDd3lIRlU5S0tvczRrbzVITWNwV1JpWmFleCtEM01jWmR4T3Q1aTJKTmxmRVVGZTN5bFBjV2l0eTBudkVSWkZXWmtNMUtNdTRqU0ZGeEVYZE1WN2RuMEVvc2NQL3E3ZFdvdnNieVhXQU9xRXdkVVJVcm5uZ3FzNkY2K1VnMVZCRVhTMURUZ3V4Q1JjUEM1Q25nTmxtR2d6c1FYR0ZKQWg0ZUlhZkFLQzBraThvV2lsOFRObDFNQ3VYQ0dGajJ1Ulk1cmtUbTBtSHltNkdPWlluS2FZb3hqQ3ZTamVVd3h4akpGNFZNaVRVNUpUbnRwalBiaWFDeXB3aENXNG5aSVpaWGsyR0ZHV3JSSWgvZ1MrQWNQd25Gb2tpdjB2UkkzUitGUVVxWHZHYU1ZUWVad3NtblBkNng5T0F2OUgxQkxBd1FVQUFBQUNBQUx1WDViSlBEYitEb0FBQUE2QUFBQURnQUFBSEpsYkhNdlgzSmxiSE11ZUcxc3M3R3Z5TTFSS0VzdEtzN016N05WTXRRelVGSkl6VXZPVDhuTVM3ZFZLaTFKMDdWUXNyZmo1YklKU3MxSkxBR3FLYzdJTENqV0I0b0FBRkJMQXdRVUFBQUFDQUFMdVg1YkpQRGIrRG9BQUFBNkFBQUFFd0FBQUhKbGJITXZjR0ZuWlRGZmNtVnNjeTU0Yld5enNhL0l6VkVvU3kwcXpzelBzMVV5MUROUVVrak5TODVQeWN4THQxVXFMVW5UdFZDeXQrUGxzZ2xLelVrc0Fhb3B6c2dzS05ZSGlnQUFVRXNEQkJRQUFBQUlBQXU1Zmx2MEtUODB1UU1BQUdNZkFBQUpBQUFBZEdobGJXVXVlRzFzN1ZuTmJ0TkFFTDRqOFE2cjdibE5ITWQyTE1WVWJXbEVwUWFWSmlwd05QWTZzZXFzSThmUWxoTVhIZ0FKOVFBM3hJRUxoUU0zQkc5VFN0NkMvWE5zeDNhVXFxRy8zajFrUFo2Wm5aMXZabmF6YnE0ZURqendDZ1VqMThjR2xGYXFFQ0JzK2JhTGV3WjhHVHJMRGJqNjRQNjlacmVQQm1oRVJvQTAvZ1MySGhwUVZpRjRiQTZRQWNkdlBweTkvd0lGUzh5MjRYdCtBRHA5MC9ZUERMaFVrNnFzUVNiZWtDUHhQOGZmeDUrT2srSk1CWlB1V0d5K05jdENPS3dUSlE1cEd0SjBLR2dhbzJtNkxqbE9SRk1acldGYjFaZ21NVm9kMlpxbFJMUWFwNm1hN2FDSUpuT2FwQ2lXR3RFYWZGNmsyNUlXMFJSaGkyVXBNcXpNYTN0NkxpMnBJMlY3ZW8yU29La05WVTdiWHEzS3VtNVAyWjVhWXlQSFAwcHlqVW5ibTVVWXR3eWFtOFFEVmpnRlBVWUhnTDJWTXZnUjNJZW81UWNETXdSUFhycldmdHNjN1J0d09jUEp1RnV1NXdubTd0R1FhTzc0bm12bnNjWU9CbnZDTWJSQkVOdE93am1EQ1Y5ZlBFM2U2MjBYbzhLM0U0Nm55TzMxUXpxNXRLS1NwdVhPTldIZk1JZVV0K1daNFd6R0hUTU1VWUNaaC9QdFo2enJxT2ZpdFNEd0R4Z25TYWVPKzVvNHJGNHNzb250OHdrd1J4Qlh6WU1GRTBqaW9iSU93UzV5eUxQT0dtUmxnS2hTcW1tZ2xHSWpLcEVWdVVqT3hLckpnM1UybHJ3d2diWlA3YW9XQk13TVJjMUtJc1N2TFBvUjY5UGVUcnNZZEYwY2twSmJ0TWdGWjBXWkR5bUU4akVwdy82V2hYMzJHSkJpdkhOaGYzR0VtTW95SGM1eEJpckxPN2owT0pkcnRCY2NkL1R5dUxQWVFMY1I3WE5WRmZWeTZuNXRSYWF0eklvVVRvcEdlMEZXYUdWV0xEWXI2aHJ0QmQ1dXpPWHRjcHY0dndteEFJaVl6aHVkRUMwZmg5TzNTN25la25UYTgyZS9TWHl6em1VTG5KY2tiNDVueFhVZUJ5dm5kaFpqUWllcWFmd3I5ZlJ0N3RuSjE5UFBQMEQyV204aXhxODNiMUdwbUxHRnAwcEZmUTZCQzVVS0FiSW9GZXpHUEZrY2F0RUJaOFlhcjMrVktJNmp5UzIwWU1oRWJoY2RpbnRvNGdreTVqUHd2Wlg0YW0vTmMzdllnQnNJazNDSXd2cjA5OG5mWDkvR0g5K09mNzRqWXVhTFR1Z1BXZVhOUm5nTWhmaGlrYjNnNzV1QmFSSDFRSUN5Rk4xQ3Q4eUI2eDBac08xYWdUL3luUkE4Tng4aEY0S3RaNGxZazNKMDdoQ1Z2Y0FjOXNFV3RsdHVNQXE1d0pEQ1JVWG9seE5zNzlLMFlXL0l3elp5eEpockYwdlBibUxOdGhtUXNCK0JkVDhNL1FHTFlpNU1CbDNxQ2ZJclZPZEkwL0xDZ2RvZTVRWk56QURZTUZvbGUrSUlaRHhDTXJwSHJaN25oRk1BQkkrWGVQTFN0TkswNjJlYU5JZHB1ZjhKN3JUWHJ0cTA1S3QwMVJNN0ZOMTdCRlZReUpNWTBRL20vd0JRU3dNRUZBQUFBQWdBQzdsK1c3Nzhmdks4RFFBQW1ROEFBQTRBQUFCMGFIVnRZbTVoYVd3dWFuQmxaN1dXZVZSVDE3ckFUNWhsbEtrSURtbEZSRVdhWjVrS3hxUk9wSUFZQVFFRklWVkFHUXlwQWhKc0lGY0Z3cVJScHR6TFlBcUNVVEdteUNRUUV4a0NWYTlGR1d1b0pDZFVFUXB5anRWd0pDZkppMis0NzU5MnJidnVYVy92L2EyOTl2cSt0ZGY2N2YxTjJwKzFjbUJsb0grQVA0REJZSURMdWdsb0o0SGRIMC8vMXZoNHliOTdCMGI3QUxBMkFaS0JTbjNNZWtEUEdxTnZqZEgyQTFnQXdCait0d0h3UHdPanAyOWdhR1Jzc3NMVVRHZlF0aExRdytqcjZ4bm9HeG9hR09pMDJUbzlZR0J0YVBQWnRwMUd0aUZIamRlZnN2dmkzSlU2RStkZHpUMzJvYytnRFI3SFRwOWZZZnFKd3lwSEo1ZU5ycHMyYi9IMDh2YjUwdGR2OTU2OS9xU3ZBd0xERG9aSFJCNDZIQlVYbjNEOFJHSlNjbHA2eHBsTWV0YlpDN2w1K2F5Q3dxTFNzdktLU3M1Zi8xWlZmNjJoOFRydnhzMWJkMXRhMjlvNzduVjI5ZmIxU3dZR2YzejRhSGhrZEd4ODR1Zm5VbEF4L2V2TFZ6T3ZaK2ZndDcrL2U2OWNRajRzZitUQ0FQci9RUDlETG1zZGw1NkJnYjZCOFVjdWpGN21Sd05yQThQUHRoblo3QXd4UG5yS2R2MFg1MHpzZGwycGErNVo0ZXdSQ3RrZk8vM005Sk1ObnFBTC9CSHR2OGorT2JEei94TFpQOEQrajBzS21PdGpkSituYncwUUFZMW1VMzBSOFA4djRxMGlJeTNRRTZJRjRzWHpWb1YrRGd2dXF1T2FoeFN6SEJ4ZFgxbW52cHRqbHl3eWhKY0dpYmxpYzN4NFBaMEVPaXhRWVFISTZTMGZZN2dvdUE1SlVmME9Ec3dWcUt1OGVOYnJNTi9lYXpZMWZqeWs4SDdDQWF0UnFSdklSYkswQUdvYnBDbkZxc3kxZ0NJSzFkTUNNK2RpdTZGTXBVaGRSa3k4bUhZUUdwelhBcW9EbXA5a2EvRkI5VW11c2VQQ0hWRG1OS1dQVXRqMTZrcGQ4V01xL2plLzYyVnlnVzFLcHRMcGEvSDlsbWEvaXkrRUVjZmV2cEgrL0dTR2JQT2w4VFBQa0wyQTNaOEt4UmlOVll0eWJCbnVTSVdDcTBkS2dGa0RaQ2duMkg5aXVvWml3WXhuUzVlbUxiaDVYdDl4ODlldFEzZ2d6U0lhSlNOaEVFVkNNVXluMlI2aGgwbW1iR0h2emdha2IxQzZyNHFjTHd6NWZzN3B3bXpoalozT284NmJILzFIVVdwbzhyYWk0TTZBMlZVTlpkU0gwczJaS1FrM0VzdW9EYVhVanU4U0JjT2EydTdXTnFKZHVoYXdSL2ZBKzFuTWFWeUJabzBXT004U1M3aXJrbk0raHpNTGhEdHltUEpwV2I0VEtjOXJ5SjVlSFRNeEx6UkxBTFhBOHpEdzcxb0EwOG8xUi9ITm8rbERCb2w5NEg0T2tmVSt4cUZQS2IzdFZLRmVVQTgwcG5PdFNQT3lCSENCb3JFalh4RFQzTEJtUS9DSkFlTW9DbXNLcHdVdWNCWFF1Nm1OYlFqN3ppd1dlMzJzdWtjTFdJSWpMNUhtQk5oNFAxekJLNjd2MnAxRGNJNUtxU0tYdkhGdmEzSVBUVnMreDlOSW1hM0dDMnVocG42bWd4WTRqalZDdlNCbWI0eWwyem1mWWkrTEV3RnFnWWd3NStEOXUzdmJBQXNjZWw2dFBBYlBUMW1Pb0lFZm1DMlRkTEd5bk4yZnM3bzdndXpJY0Q5UDNYN3cyVWlOK2lycXBUckFNQnZHaCt2WS9yTDg2aHBNZXRDdThVYWFZS0lrMWxUZHByR2xkeWpwRSsrWjZ4aEJ5TGs3YUJoeVgwRUdORStuOUorOWw1a25Uam5DdUg3S2FycFljdFkxajBHR2pQdFZ6cU5UVXBuQ1FsUjkvWmZZWDdLeDQ5bFhYWVlybmExWi9TUDN5VGVGejd1K0Rlay8rcHZmbHZySGMvTFhrcmU5ckxHNVk1OXRvV2VkUGozU1ZUMmQ1Ri9yUFhzenRNazNOTzhFcTZJeDVHbnU2dFBLWmk3K1dHMVU2aThpYVVPajRlWk5BMFFTc3dlUDdsQlFuVUZzUHpVbGdqdU54cTZFT3dhMVFCRmhQZUlMeXFRbkpFUXNQaHlPNjVVWnYrdHNaV0xvdXlZanlwVGZqMlhRTGtrLzRTcWU0eDF1TWNqRHFBZHNFKzJlUXJvdzJHakp2aGI5MkxLYStwM0NHRzNvVUFacWdSYkhqdzZoQmViVXV2MmJjTUh6M2NyWFNKWXFNbVZxTzBSbUNWMFZRNWIwQ2ZEeUlUUit2RU5raFRSQnZJWGlMSFZ0V2dJb1pzc01oVUd3c1Z6RGE5cWRWWU00SDRISmVTSzN5U2lYc2ZFV2FJYWtlVHl1R0o1RHY5SUM1Wlc2NkZiR0VhRURXa0JORVVQN1RPSG11YnVTOFl4WlB5OFhGd0xwOHpOMW0zakJxcjBaRWRETFZMNnNOYk9hK3JEV0xpdTd4aTdocDlJT3IxSXFmOUd1dEZqOFBNRGxic0FoVlZYUnBqc2VYOVVYYlFMK1NBVDV6SGpCQjV3WUN0T0ZONEdtSTF0ZXdDR3VlZGxQS0RYS3F3YnFkb0laK3EzNk5qNFNvb0FPODIwd1RlY1BDNDV3U3kvV3FaVlBWakFYd3VFVWVXWUp3eVB0V3M1amJndDcvdjB0ZXVRQmlKTkhQTGJJbHJxZ1pqZFFvM3V3RjZ1QUtrd3o0SnlKM2NqYWYrK3A1NGQzdks1UkFLOVNsc0JFMUhheG4raUlQOFdqaTBIQmd0bDNxbDBNRDlFekJtNmFXQ0s3NnpOZnA4cElFZHVnOXZ6a0tYT29vMytIYmErVGVNRkZ0UlpkTS9heUVxSzdEZVJZd0RHeXZ2dHhnOHUxYkNXMjBETUNkczEzR1dsTGIrOUN5dVM0NGh3Ynh0NGZZSjhDSmsxbW9zdWllN1ZBWWt3UUdhbUdvM2NoS2REajZST29MVmRqdWwzQlpGVlJlc2ttakhna3I0RmhDa2NXaWh3UU0yVW1zV1dDamNZcEZzOHBLYVpvQUI5aFM4U21XZ0FrRGd0amZBcWl3MFFkb3hsbXFxL2ROT05FRStaSnNaWHI0R0lCMDFyamlocW9MMnRXNVl3UTNKNHlBdURJM3JNVTFLNER2Sk1ueDluUWx3S1JjR2hJenErWXljK1FYZElDMEM1bUlkUG1KSVBFcHp1RHJuM3FMVVFyZXVUZ0hPZnNUMy9GNFluMVVYUEw5MEhoQTUyN3BkS0pGSGlKZGRKZHRKSFpFNlFGVWlqbnNHM0srd3B1aVN3WnNXcVM1Z3o0cFhiZVJIMlpSUnBuRnNnckVhMUc0cFRuMVg5NXgxMkQ3b0o0eFJyYkpJb0ZQaUFEeHU2R1Vvc2I2YXdEby9GamZLR1B2Tm85ZEtTM2lqWjh0TUluME9OUXpjbkVrVDZlMDJWK2NXcHRlSkRWZ3J6Ui9HckR0NjF4VWVISDFKWHJ1NVNucm0zdTJIejZUbUJUL0xYOTRTNkhmL2NQWE1sdUNlUE5YMjlvdGd6bmJWSkZnSDdwdytuVGRyL2VlaktzeVJmWklBSndnazJ3UjcxaFdhOVo3WG9WU0x5RU53YXhqZ3dQOFZQUFRzOWdTeTN3Z0xEbDZWYXZSUlBLckJOK1BPcWtOTFk2Ky90a3Ard1h0Ym5MR2JuS3l0OUpCdU5uaHEvMWN0MFpmeGdleTNGeVRpL0ZqS0dIZUVCc2VlUzVockhqRUxtSGtrL0FJRUh5RHhtLzNjdXdPSzFUZnduZEtaTXZXajI4TFp1TU9oUTlOU2RvZUQxKzhjYUxucmdFaXlkZ1ZTTGYvZG00M1ljNFNkVWREbC9uS1NSZHZRMG0rNC9lOXNyMm5sRTY2ZDYveUN4N2Q1Q3dROXhjTTZsNXlvVDJCU1gxKzV3cERhSnR6bi9seUgrNXdqa3JUYktCM0w0bkFVdU1MSk1lVEs5NUdTUU5LZzFEZmxuVCtPTU0xZmVsZlZhVWRHcnc0TUhPc09TZkhnYktUTXVpWGQrZWVYTmxpVzhYY3Jqa3o4cS8yeEJoSzkyam4yaE5XRVB2NnlIWUlSekY0Z1hSZW5najI3dTZBUTJDMXZMeUJJekRvTnZOZFQ1TytWZW8wMFFyaE52M0Z2OXNRT25qUHgzZ0F4K0tlUkZVTjNmV3Nxc3F0ZnY2OGxyN2tMTGNhMTlPVnRtRUhubFdNazF2bmZEYzJPam94by9iZE85aDBvYVJ4T0FZVDJVUzcvakl4SlBEZ29OdnVyQkZVY3g1RGx5c3pMNExyMzNUREpHQzFRMzR3L3paU0tjZFF3dC9VeEhRWGNJUkpvM3ZFTng1SmZibHUwbXJ5Y2dCN2lmdVI5dk95LzZlY2c5dnJ5SkhIMW81NGEweFFqd2FqWVk5Z3lKNzRPMjl6SFpuaFBVQWE2elJRN1NBOHNlbndtMjAyNGlId3BDMTBKSU5MWUdjK2ZkeVdvRVR1YVJ0aDNFVTJRNWhTcGlXd3NQd0szS1JGakJIS1hLWkk0SzVJMXFEMnQrSDh0cHYxdE9yZzdyaFkzT1ZYZDRkdEtrNVdVZm1BdWMyUFhaSXdlNFIvSndKY2lUWVhJTGJoTWd0R3ZVZFp5M2c0R0ZzZ2Q5aXJzWVJhVG9DdldBWDQ4UGtSQmJ4QjFmSkMrT2VCZGh5UXBjY2Nsa1BsbDE0L1JUN29hYWtyb3Q1clprWG0xWmZKTWo2dFVDQ1ZSRUZDbVhteGxwMkk5UTBsU1hEYXV4WG1EZElrVHBQcnlHc0gyY21VYVNaRDZUSFM3VkFxeTVGV3NNMFplRTlTTk9rYTZpZy9UaGJzMVVNc3hzTWtoREtHMi9ML3U1NEI1elU3dFRhZGVacTErVzhIWVYrYndmOCtXZnBtMS9aTmRROXdRK1hiN2oxNklzNms5SEdOZW5oVzY0bzI1eFpqVUZ6Y0Y3QXdWcS8xQWFYVFdtQjJ3NStyM2gxNDIzRWpjNXYzL0RlMUcxMUQxeDRPM0w2WldpKzA1R3hUbW55Ri9rMUU4dGsrY3c4VnJVSHNRb2NsOTlUaTBYYkdWdGF4bWtuYWVuY2ZIR0xoaVBIT2FBK2tFVnRhMlRCRkJaNncxT2RwWk9WTDJEVllaejA2RmRYN1NjMFRuVGZ2ZVhPdXhFYWVKRTR2eHpNNlVRZDFDVWNrQ1JoVzZGSFllTENaL0QwZEVlQjBBRWFWSnpvWldLU3NMYU03YXF0eVBiZXF5YlE0QURXRVhXRFovcXpXbU5zbFZSMUZRRlFkMGZDdUlJY2M4UW9TOEFnWnloVzNYWWVFV2lCdS95VHFWNzhDTVdpUUYxQjhFTjNJck82K2xKMEY5MlBuSkRMOGdtZkl5R3dRQ0kyYW5PelluSHQzb3RMWW8xZ2k2SGNkTnlLdWFoTFlsRHNoSlNCdUI3M00zVDNESUYxOHRXVm8rL1VKRkJaN1pJdkJvTmpQdTBlUFRrbG5kVTBDSWlPVy9jMGU2MXo0MHlxYnZGYzc1NDZrNXNWODNxcXBwcnQvcXFtMFRYVDE3ZlQ0Mnl5cWZXdjRzL2J4VjVMbWNOUi9MT0puTDNmMUJlNWxmL3daNFZUSi9weXFwbG14VTNWTm5va2FVVG9DN3JUbEE4Z1puNTZ5cUY1VDV3Wm5hZ3g5ZFVDaHRZUU40OUJ2UDZWdDNTV3NCWWFaREdUcVQ0N0lRMDdZZDJuSSs4dXJpWTNqM2lxNGk5Skg0MmIwYWN2WmpEQktTYUcrSnFwN2lUQ0o3aFFxRUJUN0tjcUxaclB1dlROSkcxdENiVzdIUTZmcE01Tk1wWlMxZnZVRmJnUFMyUXRBTEE1bkZMVmxWZEVZNDBsU2tTczVORTRGdEg4M2YzSWZaQ2trcStJeVNIQlZzV29yb2VVT0EwV0NCTVVPM1N0c2h2c1dpVE1nbTBwY09RbE5FRkJYb21VUlkxNVpWUDYxMjJGTjdiZGxzWEVkSEFaOEtENXFlVU11OGl0TTM1bEZZR2w1VE8rdnZ2VHlzcG5ObTkvRkZwZWZicThtdG8rU1gzUlhWa2FzT0hqaWdod3R3bElMSTMrdEw1b2kvLy9kdlpNN2ZQL0JGQkxBUUlVQXhRQUFBQUlBQXU1Zmx1UlNEUldxd0VBQU9vREFBQU1BQWtBQUFBQUFBQUFBQUMyZ1FBQUFBQmtiMk4xYldWdWRDNTRiV3hWVkFVQUIrZGRMR2xRU3dFQ0ZBTVVBQUFBQ0FBTHVYNWJXYndRY2gwVEFBQ0R6UUFBRHdBSkFBQUFBQUFBQUFBQXRvSFZBUUFBY0dGblpYTXZjR0ZuWlRFdWVHMXNWVlFGQUFmblhTeHBVRXNCQWhRREZBQUFBQWdBQzdsK1d5VHcyL2c2QUFBQU9nQUFBQTRBQ1FBQUFBQUFBQUFBQUxhQkh4VUFBSEpsYkhNdlgzSmxiSE11ZUcxc1ZWUUZBQWZuWFN4cFVFc0JBaFFERkFBQUFBZ0FDN2wrV3lUdzIvZzZBQUFBT2dBQUFCTUFDUUFBQUFBQUFBQUFBTGFCaFJVQUFISmxiSE12Y0dGblpURmZjbVZzY3k1NGJXeFZWQVVBQitkZExHbFFTd0VDRkFNVUFBQUFDQUFMdVg1YjlDay9OTGtEQUFCakh3QUFDUUFKQUFBQUFBQUFBQUFBdG9Id0ZRQUFkR2hsYldVdWVHMXNWVlFGQUFmblhTeHBVRXNCQWhRREZBQUFBQWdBQzdsK1c3Nzhmdks4RFFBQW1ROEFBQTRBQ1FBQUFBQUFBQUFBQUxhQjBCa0FBSFJvZFcxaWJtRnBiQzVxY0dWblZWUUZBQWZuWFN4cFVFc0ZCZ0FBQUFBR0FBWUFuUUVBQUxnbkFBQUFBQT09IiwKCSJGaWxlTmFtZSIgOiAi57uY5Zu+My5lZGR4Igp9Cg=="/>
    </extobj>
  </extobjs>
</s:customData>
</file>

<file path=customXml/itemProps17.xml><?xml version="1.0" encoding="utf-8"?>
<ds:datastoreItem xmlns:ds="http://schemas.openxmlformats.org/officeDocument/2006/customXml" ds:itemID="s:customData">
  <ds:schemaRefs>
    <ds:schemaRef ds:uri="http://www.wps.cn/officeDocument/2013/wpsCustomDat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487</Words>
  <Application>WPS 演示</Application>
  <PresentationFormat>On-screen Show (16:9)</PresentationFormat>
  <Paragraphs>52</Paragraphs>
  <Slides>7</Slides>
  <Notes>17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</vt:i4>
      </vt:variant>
    </vt:vector>
  </HeadingPairs>
  <TitlesOfParts>
    <vt:vector size="20" baseType="lpstr">
      <vt:lpstr>Arial</vt:lpstr>
      <vt:lpstr>宋体</vt:lpstr>
      <vt:lpstr>Wingdings</vt:lpstr>
      <vt:lpstr>汉仪粗圆简</vt:lpstr>
      <vt:lpstr>MiSans</vt:lpstr>
      <vt:lpstr>MiSans</vt:lpstr>
      <vt:lpstr>微软雅黑</vt:lpstr>
      <vt:lpstr>Noto Sans SC</vt:lpstr>
      <vt:lpstr>Noto Sans SC</vt:lpstr>
      <vt:lpstr>Calibri</vt:lpstr>
      <vt:lpstr>Arial Unicode MS</vt:lpstr>
      <vt:lpstr>等线</vt:lpstr>
      <vt:lpstr>Custom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Moonshot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迷宫大冒险——从游戏规则到程序逻辑</dc:title>
  <dc:creator>Kimi</dc:creator>
  <dc:subject>迷宫大冒险——从游戏规则到程序逻辑</dc:subject>
  <cp:lastModifiedBy>M</cp:lastModifiedBy>
  <cp:revision>58</cp:revision>
  <dcterms:created xsi:type="dcterms:W3CDTF">2025-11-03T12:51:00Z</dcterms:created>
  <dcterms:modified xsi:type="dcterms:W3CDTF">2025-12-04T13:07:34Z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IGC">
    <vt:lpwstr>{"Label":"迷宫大冒险——从游戏规则到程序逻辑","ContentProducer":"001191110108MACG2KBH8F10000","ProduceID":"d44a508pe77n1r0ejgvg","ReservedCode1":"","ContentPropagator":"001191110108MACG2KBH8F20000","PropagateID":"d44a508pe77n1r0ejgvg","ReservedCode2":""}</vt:lpwstr>
  </property>
  <property fmtid="{D5CDD505-2E9C-101B-9397-08002B2CF9AE}" pid="3" name="ICV">
    <vt:lpwstr>94D0DA30547F44088625C10DD1448E28_13</vt:lpwstr>
  </property>
  <property fmtid="{D5CDD505-2E9C-101B-9397-08002B2CF9AE}" pid="4" name="KSOProductBuildVer">
    <vt:lpwstr>2052-12.1.0.23542</vt:lpwstr>
  </property>
</Properties>
</file>