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56" r:id="rId3"/>
    <p:sldId id="281" r:id="rId5"/>
    <p:sldId id="283" r:id="rId6"/>
    <p:sldId id="280" r:id="rId7"/>
    <p:sldId id="282" r:id="rId8"/>
    <p:sldId id="284" r:id="rId9"/>
    <p:sldId id="285" r:id="rId10"/>
    <p:sldId id="288" r:id="rId11"/>
    <p:sldId id="286" r:id="rId12"/>
    <p:sldId id="287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301" r:id="rId21"/>
    <p:sldId id="296" r:id="rId22"/>
    <p:sldId id="297" r:id="rId23"/>
    <p:sldId id="298" r:id="rId24"/>
    <p:sldId id="299" r:id="rId25"/>
    <p:sldId id="302" r:id="rId26"/>
    <p:sldId id="300" r:id="rId27"/>
    <p:sldId id="303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BD7F"/>
    <a:srgbClr val="3B3D91"/>
    <a:srgbClr val="28A46B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00" autoAdjust="0"/>
    <p:restoredTop sz="94660"/>
  </p:normalViewPr>
  <p:slideViewPr>
    <p:cSldViewPr snapToGrid="0" showGuides="1">
      <p:cViewPr varScale="1">
        <p:scale>
          <a:sx n="164" d="100"/>
          <a:sy n="164" d="100"/>
        </p:scale>
        <p:origin x="80" y="1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A4E46-5B69-4F65-996C-A1206D7B661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F97A5-FD8B-4C72-8AF3-66317AA42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oleObject" Target="../embeddings/oleObject1.bin"/><Relationship Id="rId2" Type="http://schemas.openxmlformats.org/officeDocument/2006/relationships/image" Target="../media/image23.jpe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openxmlformats.org/officeDocument/2006/relationships/image" Target="../media/image34.GIF"/><Relationship Id="rId2" Type="http://schemas.openxmlformats.org/officeDocument/2006/relationships/image" Target="../media/image33.GIF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emf"/><Relationship Id="rId3" Type="http://schemas.openxmlformats.org/officeDocument/2006/relationships/image" Target="../media/image36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pic>
        <p:nvPicPr>
          <p:cNvPr id="28" name="图片 27" descr="6c2fe916c48ba8559b26b7e57366b5ca"/>
          <p:cNvPicPr>
            <a:picLocks noChangeAspect="1"/>
          </p:cNvPicPr>
          <p:nvPr/>
        </p:nvPicPr>
        <p:blipFill>
          <a:blip r:embed="rId2"/>
          <a:srcRect t="53815"/>
          <a:stretch>
            <a:fillRect/>
          </a:stretch>
        </p:blipFill>
        <p:spPr>
          <a:xfrm>
            <a:off x="-635" y="3690620"/>
            <a:ext cx="12193270" cy="3167380"/>
          </a:xfrm>
          <a:prstGeom prst="rect">
            <a:avLst/>
          </a:prstGeom>
        </p:spPr>
      </p:pic>
      <p:pic>
        <p:nvPicPr>
          <p:cNvPr id="29" name="图片 28" descr="6c2fe916c48ba8559b26b7e57366b5ca"/>
          <p:cNvPicPr>
            <a:picLocks noChangeAspect="1"/>
          </p:cNvPicPr>
          <p:nvPr/>
        </p:nvPicPr>
        <p:blipFill>
          <a:blip r:embed="rId2"/>
          <a:srcRect r="86517" b="45545"/>
          <a:stretch>
            <a:fillRect/>
          </a:stretch>
        </p:blipFill>
        <p:spPr>
          <a:xfrm>
            <a:off x="-635" y="635"/>
            <a:ext cx="2112010" cy="380619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836" y="3750310"/>
            <a:ext cx="3704848" cy="11806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2473961" y="1674792"/>
            <a:ext cx="7848599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厉行节约 光盘行动</a:t>
            </a:r>
            <a:endParaRPr lang="zh-CN" altLang="en-US" sz="7200" dirty="0">
              <a:latin typeface="方正粗黑宋简体" panose="02000000000000000000" pitchFamily="2" charset="-122"/>
              <a:ea typeface="方正粗黑宋简体" panose="02000000000000000000" pitchFamily="2" charset="-122"/>
              <a:cs typeface="方正粗黑宋简体" panose="02000000000000000000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013" y="3115340"/>
            <a:ext cx="5653161" cy="310235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2252100" y="1464310"/>
            <a:ext cx="8221979" cy="1806109"/>
            <a:chOff x="1949840" y="1295400"/>
            <a:chExt cx="8221979" cy="1806109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949840" y="1295400"/>
              <a:ext cx="8221979" cy="0"/>
            </a:xfrm>
            <a:prstGeom prst="line">
              <a:avLst/>
            </a:prstGeom>
            <a:ln w="31750">
              <a:solidFill>
                <a:srgbClr val="28A4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949840" y="3101509"/>
              <a:ext cx="681990" cy="0"/>
            </a:xfrm>
            <a:prstGeom prst="line">
              <a:avLst/>
            </a:prstGeom>
            <a:ln w="31750">
              <a:solidFill>
                <a:srgbClr val="28A4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9623180" y="3101509"/>
              <a:ext cx="548639" cy="0"/>
            </a:xfrm>
            <a:prstGeom prst="line">
              <a:avLst/>
            </a:prstGeom>
            <a:ln w="31750">
              <a:solidFill>
                <a:srgbClr val="28A4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0171819" y="1295400"/>
              <a:ext cx="0" cy="1806109"/>
            </a:xfrm>
            <a:prstGeom prst="line">
              <a:avLst/>
            </a:prstGeom>
            <a:ln w="31750">
              <a:solidFill>
                <a:srgbClr val="28A4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949840" y="1295400"/>
              <a:ext cx="0" cy="1806109"/>
            </a:xfrm>
            <a:prstGeom prst="line">
              <a:avLst/>
            </a:prstGeom>
            <a:ln w="31750">
              <a:solidFill>
                <a:srgbClr val="28A4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9" name="图片 38" descr="6c2fe916c48ba8559b26b7e57366b5ca"/>
          <p:cNvPicPr>
            <a:picLocks noChangeAspect="1"/>
          </p:cNvPicPr>
          <p:nvPr/>
        </p:nvPicPr>
        <p:blipFill>
          <a:blip r:embed="rId2"/>
          <a:srcRect l="70925" b="75023"/>
          <a:stretch>
            <a:fillRect/>
          </a:stretch>
        </p:blipFill>
        <p:spPr>
          <a:xfrm>
            <a:off x="7305675" y="-197485"/>
            <a:ext cx="5380355" cy="2464435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799330" y="4152900"/>
            <a:ext cx="2443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时间：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2025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endParaRPr lang="zh-CN" altLang="en-US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37886" y="163286"/>
            <a:ext cx="11916229" cy="6531428"/>
          </a:xfrm>
          <a:prstGeom prst="rect">
            <a:avLst/>
          </a:prstGeom>
          <a:noFill/>
          <a:ln w="28575">
            <a:solidFill>
              <a:srgbClr val="28A4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90286" y="290324"/>
            <a:ext cx="11611428" cy="6277353"/>
          </a:xfrm>
          <a:prstGeom prst="rect">
            <a:avLst/>
          </a:prstGeom>
          <a:noFill/>
          <a:ln w="28575">
            <a:solidFill>
              <a:srgbClr val="4DBD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52500" y="422255"/>
            <a:ext cx="1028700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</a:rPr>
              <a:t>看到这些，你想到了什么？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2980" y="1924266"/>
            <a:ext cx="10226040" cy="4171734"/>
            <a:chOff x="-5730240" y="1515040"/>
            <a:chExt cx="15422880" cy="4016998"/>
          </a:xfrm>
        </p:grpSpPr>
        <p:pic>
          <p:nvPicPr>
            <p:cNvPr id="7" name="Picture 7" descr="3_201001211537291jQJy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1806" y="1523134"/>
              <a:ext cx="6299706" cy="400890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6" name="Picture 8" descr="1079239305_Kza44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730240" y="1515040"/>
              <a:ext cx="5488434" cy="399158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0" name="Picture 9" descr="ecf1f8fc546293342ca01023b9b0771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57900" y="1523134"/>
              <a:ext cx="3634740" cy="400890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37886" y="163286"/>
            <a:ext cx="11916229" cy="6531428"/>
          </a:xfrm>
          <a:prstGeom prst="rect">
            <a:avLst/>
          </a:prstGeom>
          <a:noFill/>
          <a:ln w="28575">
            <a:solidFill>
              <a:srgbClr val="28A4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90286" y="290324"/>
            <a:ext cx="11611428" cy="6277353"/>
          </a:xfrm>
          <a:prstGeom prst="rect">
            <a:avLst/>
          </a:prstGeom>
          <a:noFill/>
          <a:ln w="28575">
            <a:solidFill>
              <a:srgbClr val="4DBD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857250" y="4071938"/>
            <a:ext cx="5250180" cy="2183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全世界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饥饿人口超过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亿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每年因饥饿死亡的人数达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1000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秒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就有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儿童因饥饿而死亡！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857250" y="1751051"/>
            <a:ext cx="6750050" cy="218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每年浪费食物总量折合粮食约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５００亿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公斤，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接近全国粮食总产量的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分之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每年最少倒掉约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２亿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人一年的食物或口粮。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91026" y="189705"/>
            <a:ext cx="3833024" cy="1493896"/>
            <a:chOff x="4101465" y="165861"/>
            <a:chExt cx="4502333" cy="1754755"/>
          </a:xfrm>
        </p:grpSpPr>
        <p:sp>
          <p:nvSpPr>
            <p:cNvPr id="8" name="TextBox 9"/>
            <p:cNvSpPr txBox="1">
              <a:spLocks noChangeArrowheads="1"/>
            </p:cNvSpPr>
            <p:nvPr/>
          </p:nvSpPr>
          <p:spPr bwMode="auto">
            <a:xfrm>
              <a:off x="4101465" y="816014"/>
              <a:ext cx="275748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 b="1">
                  <a:latin typeface="微软雅黑" panose="020B0503020204020204" charset="-122"/>
                  <a:ea typeface="微软雅黑" panose="020B0503020204020204" charset="-122"/>
                </a:rPr>
                <a:t>舌尖上的浪</a:t>
              </a:r>
              <a:endParaRPr lang="zh-CN" altLang="en-US" sz="4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TextBox 7"/>
            <p:cNvSpPr txBox="1">
              <a:spLocks noChangeArrowheads="1"/>
            </p:cNvSpPr>
            <p:nvPr/>
          </p:nvSpPr>
          <p:spPr bwMode="auto">
            <a:xfrm rot="409516">
              <a:off x="7285808" y="165861"/>
              <a:ext cx="1317990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8800" b="1" dirty="0">
                  <a:latin typeface="微软雅黑" panose="020B0503020204020204" charset="-122"/>
                  <a:ea typeface="微软雅黑" panose="020B0503020204020204" charset="-122"/>
                </a:rPr>
                <a:t>费</a:t>
              </a:r>
              <a:endParaRPr lang="zh-CN" altLang="en-US" sz="88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TextBox 10"/>
            <p:cNvSpPr txBox="1">
              <a:spLocks noChangeArrowheads="1"/>
            </p:cNvSpPr>
            <p:nvPr/>
          </p:nvSpPr>
          <p:spPr bwMode="auto">
            <a:xfrm>
              <a:off x="4672965" y="1458951"/>
              <a:ext cx="243047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</a:rPr>
                <a:t>一组触目惊心的</a:t>
              </a:r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</a:rPr>
                <a:t>数字</a:t>
              </a:r>
              <a:endParaRPr lang="zh-CN" altLang="en-US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808" y="2538053"/>
            <a:ext cx="5931192" cy="41827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37886" y="163286"/>
            <a:ext cx="11916229" cy="6531428"/>
          </a:xfrm>
          <a:prstGeom prst="rect">
            <a:avLst/>
          </a:prstGeom>
          <a:noFill/>
          <a:ln w="28575">
            <a:solidFill>
              <a:srgbClr val="28A4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90286" y="290324"/>
            <a:ext cx="11611428" cy="6277353"/>
          </a:xfrm>
          <a:prstGeom prst="rect">
            <a:avLst/>
          </a:prstGeom>
          <a:noFill/>
          <a:ln w="28575">
            <a:solidFill>
              <a:srgbClr val="4DBD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3462814" y="532130"/>
            <a:ext cx="5516880" cy="181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一场网民自发的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eaLnBrk="1" hangingPunct="1"/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拒绝浪费，珍惜粮食！从我做起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eaLnBrk="1" hangingPunct="1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快乐公益活动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eaLnBrk="1" hangingPunct="1"/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endParaRPr lang="en-US" altLang="zh-CN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 descr="da09bcfb044ad42106ee5c64c8240e2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6485" y="1851025"/>
            <a:ext cx="5754370" cy="4716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37886" y="163286"/>
            <a:ext cx="11916229" cy="6531428"/>
          </a:xfrm>
          <a:prstGeom prst="rect">
            <a:avLst/>
          </a:prstGeom>
          <a:noFill/>
          <a:ln w="28575">
            <a:solidFill>
              <a:srgbClr val="28A4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90286" y="290324"/>
            <a:ext cx="11611428" cy="6277353"/>
          </a:xfrm>
          <a:prstGeom prst="rect">
            <a:avLst/>
          </a:prstGeom>
          <a:noFill/>
          <a:ln w="28575">
            <a:solidFill>
              <a:srgbClr val="4DBD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6" name="TextBox 17"/>
          <p:cNvSpPr txBox="1">
            <a:spLocks noChangeArrowheads="1"/>
          </p:cNvSpPr>
          <p:nvPr/>
        </p:nvSpPr>
        <p:spPr bwMode="auto">
          <a:xfrm>
            <a:off x="2082483" y="2482215"/>
            <a:ext cx="272288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有一种节约</a:t>
            </a:r>
            <a:endParaRPr lang="zh-CN" altLang="en-US" sz="4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/>
            <a:r>
              <a:rPr lang="zh-CN" altLang="en-US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有一种公益</a:t>
            </a:r>
            <a:endParaRPr lang="zh-CN" altLang="en-US" sz="4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4722495" y="2377440"/>
            <a:ext cx="146685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叫</a:t>
            </a:r>
            <a:endParaRPr lang="zh-CN" altLang="en-US" sz="10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061af6cb2117693a16214bb02f60cc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9345" y="633730"/>
            <a:ext cx="4792345" cy="5019040"/>
          </a:xfrm>
          <a:prstGeom prst="rect">
            <a:avLst/>
          </a:prstGeom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223601" y="2327593"/>
            <a:ext cx="2722880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0" b="1" dirty="0">
                <a:solidFill>
                  <a:srgbClr val="3B3D91"/>
                </a:solidFill>
                <a:latin typeface="微软雅黑" panose="020B0503020204020204" charset="-122"/>
                <a:ea typeface="微软雅黑" panose="020B0503020204020204" charset="-122"/>
              </a:rPr>
              <a:t>光盘</a:t>
            </a:r>
            <a:endParaRPr lang="zh-CN" altLang="en-US" sz="10000" b="1" dirty="0">
              <a:solidFill>
                <a:srgbClr val="3B3D9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pic>
        <p:nvPicPr>
          <p:cNvPr id="10" name="图片 9" descr="10.jpg"/>
          <p:cNvPicPr>
            <a:picLocks noChangeAspect="1"/>
          </p:cNvPicPr>
          <p:nvPr/>
        </p:nvPicPr>
        <p:blipFill>
          <a:blip r:embed="rId2" cstate="print"/>
          <a:srcRect b="19167"/>
          <a:stretch>
            <a:fillRect/>
          </a:stretch>
        </p:blipFill>
        <p:spPr>
          <a:xfrm>
            <a:off x="635" y="0"/>
            <a:ext cx="12191365" cy="685863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-635" y="4817110"/>
            <a:ext cx="12192000" cy="2041525"/>
          </a:xfrm>
          <a:prstGeom prst="rect">
            <a:avLst/>
          </a:prstGeom>
          <a:solidFill>
            <a:srgbClr val="4DBD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TextBox 16"/>
          <p:cNvSpPr txBox="1"/>
          <p:nvPr/>
        </p:nvSpPr>
        <p:spPr>
          <a:xfrm>
            <a:off x="5548313" y="526256"/>
            <a:ext cx="6643687" cy="645160"/>
          </a:xfrm>
          <a:prstGeom prst="rect">
            <a:avLst/>
          </a:prstGeom>
          <a:solidFill>
            <a:schemeClr val="bg1">
              <a:alpha val="78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汉仪综艺体简" pitchFamily="49" charset="-122"/>
                <a:ea typeface="汉仪综艺体简" pitchFamily="49" charset="-122"/>
              </a:rPr>
              <a:t> </a:t>
            </a:r>
            <a:r>
              <a:rPr lang="zh-CN" altLang="en-US" sz="3600" b="1" dirty="0">
                <a:solidFill>
                  <a:srgbClr val="3B3D9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光盘行动</a:t>
            </a:r>
            <a:r>
              <a:rPr lang="en-US" altLang="zh-CN" sz="3600" b="1" dirty="0">
                <a:solidFill>
                  <a:srgbClr val="3B3D9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lang="zh-CN" altLang="en-US" sz="3600" b="1" dirty="0">
                <a:solidFill>
                  <a:srgbClr val="3B3D9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网民倾向性分析</a:t>
            </a:r>
            <a:endParaRPr lang="zh-CN" altLang="en-US" sz="3600" b="1" dirty="0">
              <a:solidFill>
                <a:srgbClr val="3B3D9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577550" y="4935696"/>
            <a:ext cx="50768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支持光盘行动，借鉴从我做起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44%</a:t>
            </a:r>
            <a:endParaRPr lang="en-US" altLang="zh-CN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12"/>
          <p:cNvSpPr txBox="1">
            <a:spLocks noChangeArrowheads="1"/>
          </p:cNvSpPr>
          <p:nvPr/>
        </p:nvSpPr>
        <p:spPr bwMode="auto">
          <a:xfrm>
            <a:off x="577550" y="5406390"/>
            <a:ext cx="5476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解决公款吃喝比“光盘”更紧急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25%</a:t>
            </a:r>
            <a:endParaRPr lang="en-US" altLang="zh-CN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577550" y="5877084"/>
            <a:ext cx="56927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提高收入，解决贫富分化才是根本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20%</a:t>
            </a:r>
            <a:endParaRPr lang="en-US" altLang="zh-CN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extBox 14"/>
          <p:cNvSpPr txBox="1">
            <a:spLocks noChangeArrowheads="1"/>
          </p:cNvSpPr>
          <p:nvPr/>
        </p:nvSpPr>
        <p:spPr bwMode="auto">
          <a:xfrm>
            <a:off x="577550" y="6347778"/>
            <a:ext cx="1690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其他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11%</a:t>
            </a:r>
            <a:endParaRPr lang="en-US" altLang="zh-CN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7"/>
          <p:cNvGrpSpPr/>
          <p:nvPr/>
        </p:nvGrpSpPr>
        <p:grpSpPr bwMode="auto">
          <a:xfrm>
            <a:off x="8859996" y="4762818"/>
            <a:ext cx="3143250" cy="2095500"/>
            <a:chOff x="6000727" y="4500570"/>
            <a:chExt cx="3143272" cy="2095515"/>
          </a:xfrm>
        </p:grpSpPr>
        <p:graphicFrame>
          <p:nvGraphicFramePr>
            <p:cNvPr id="15" name="图表 6"/>
            <p:cNvGraphicFramePr/>
            <p:nvPr/>
          </p:nvGraphicFramePr>
          <p:xfrm>
            <a:off x="6000727" y="4500570"/>
            <a:ext cx="3143272" cy="20955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1" name="" r:id="rId3" imgW="3145790" imgH="2096770" progId="Excel.Chart.8">
                    <p:embed/>
                  </p:oleObj>
                </mc:Choice>
                <mc:Fallback>
                  <p:oleObj name="" r:id="rId3" imgW="3145790" imgH="2096770" progId="Excel.Chart.8">
                    <p:embed/>
                    <p:pic>
                      <p:nvPicPr>
                        <p:cNvPr id="0" name="图表 6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00727" y="4500570"/>
                          <a:ext cx="3143272" cy="209551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TextBox 7"/>
            <p:cNvSpPr txBox="1">
              <a:spLocks noChangeArrowheads="1"/>
            </p:cNvSpPr>
            <p:nvPr/>
          </p:nvSpPr>
          <p:spPr bwMode="auto">
            <a:xfrm>
              <a:off x="7937209" y="5143512"/>
              <a:ext cx="464823" cy="645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rgbClr val="4DBD7F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3600" b="1">
                <a:solidFill>
                  <a:srgbClr val="4DBD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TextBox 8"/>
            <p:cNvSpPr txBox="1">
              <a:spLocks noChangeArrowheads="1"/>
            </p:cNvSpPr>
            <p:nvPr/>
          </p:nvSpPr>
          <p:spPr bwMode="auto">
            <a:xfrm>
              <a:off x="7365705" y="5857892"/>
              <a:ext cx="49244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rgbClr val="4DBD7F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3600">
                <a:solidFill>
                  <a:srgbClr val="4DBD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TextBox 9"/>
            <p:cNvSpPr txBox="1">
              <a:spLocks noChangeArrowheads="1"/>
            </p:cNvSpPr>
            <p:nvPr/>
          </p:nvSpPr>
          <p:spPr bwMode="auto">
            <a:xfrm>
              <a:off x="6651325" y="5282999"/>
              <a:ext cx="49244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rgbClr val="4DBD7F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3600">
                <a:solidFill>
                  <a:srgbClr val="4DBD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TextBox 10"/>
            <p:cNvSpPr txBox="1">
              <a:spLocks noChangeArrowheads="1"/>
            </p:cNvSpPr>
            <p:nvPr/>
          </p:nvSpPr>
          <p:spPr bwMode="auto">
            <a:xfrm>
              <a:off x="7151391" y="4640057"/>
              <a:ext cx="49244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rgbClr val="4DBD7F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en-US" altLang="zh-CN" sz="3600">
                <a:solidFill>
                  <a:srgbClr val="4DBD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37886" y="163286"/>
            <a:ext cx="11916229" cy="6531428"/>
          </a:xfrm>
          <a:prstGeom prst="rect">
            <a:avLst/>
          </a:prstGeom>
          <a:noFill/>
          <a:ln w="28575">
            <a:solidFill>
              <a:srgbClr val="28A4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90286" y="290324"/>
            <a:ext cx="11611428" cy="6277353"/>
          </a:xfrm>
          <a:prstGeom prst="rect">
            <a:avLst/>
          </a:prstGeom>
          <a:noFill/>
          <a:ln w="28575">
            <a:solidFill>
              <a:srgbClr val="4DBD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1848684" y="2613392"/>
            <a:ext cx="841248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今天，你光盘了吗？</a:t>
            </a:r>
            <a:endParaRPr lang="zh-CN" altLang="en-US" sz="7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37886" y="163286"/>
            <a:ext cx="11916229" cy="6531428"/>
          </a:xfrm>
          <a:prstGeom prst="rect">
            <a:avLst/>
          </a:prstGeom>
          <a:noFill/>
          <a:ln w="28575">
            <a:solidFill>
              <a:srgbClr val="28A4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90286" y="290324"/>
            <a:ext cx="11611428" cy="6277353"/>
          </a:xfrm>
          <a:prstGeom prst="rect">
            <a:avLst/>
          </a:prstGeom>
          <a:noFill/>
          <a:ln w="28575">
            <a:solidFill>
              <a:srgbClr val="4DBD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77788" y="4628495"/>
            <a:ext cx="207264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为了几十块钱起早贪黑卖菜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80490" y="2127738"/>
            <a:ext cx="10336150" cy="1932197"/>
            <a:chOff x="0" y="0"/>
            <a:chExt cx="20381326" cy="3810001"/>
          </a:xfrm>
        </p:grpSpPr>
        <p:pic>
          <p:nvPicPr>
            <p:cNvPr id="6" name="Picture 2" descr="0Z929102611-2302-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59388" cy="3810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7" name="Picture 3" descr="46da335a452502bd810a185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6400" y="0"/>
              <a:ext cx="4618953" cy="3810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8" name="Picture 3" descr="4493803_2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32365" y="0"/>
              <a:ext cx="4744528" cy="3810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0" name="Picture 2" descr="68a20584f1c91b5edb35a07c1520423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5303905" y="1"/>
              <a:ext cx="5077421" cy="3810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11" name="矩形 10"/>
          <p:cNvSpPr/>
          <p:nvPr/>
        </p:nvSpPr>
        <p:spPr>
          <a:xfrm>
            <a:off x="952500" y="458298"/>
            <a:ext cx="10287000" cy="1100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</a:rPr>
              <a:t>父母的钱是这么挣来的、、、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97757" y="4628495"/>
            <a:ext cx="2072640" cy="974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面朝黄土背朝天的耕作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87174" y="4628495"/>
            <a:ext cx="2072640" cy="974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不畏寒冷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在外打工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92843" y="4628495"/>
            <a:ext cx="2072640" cy="974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每天憋在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车内的司机们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0"/>
            <a:ext cx="12192000" cy="6858000"/>
            <a:chOff x="0" y="0"/>
            <a:chExt cx="9296400" cy="7556500"/>
          </a:xfrm>
        </p:grpSpPr>
        <p:pic>
          <p:nvPicPr>
            <p:cNvPr id="4" name="Picture 2" descr="4493803_2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148263" cy="352901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0" name="Picture 3" descr="4493803_3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0"/>
              <a:ext cx="4724400" cy="364807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1" name="Picture 4" descr="4493803_4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8" y="3276599"/>
              <a:ext cx="4570412" cy="42799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2" name="Picture 5" descr="4493803_6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032"/>
            <a:stretch>
              <a:fillRect/>
            </a:stretch>
          </p:blipFill>
          <p:spPr bwMode="auto">
            <a:xfrm>
              <a:off x="4572183" y="3276582"/>
              <a:ext cx="4724217" cy="427991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5" name="矩形 4"/>
          <p:cNvSpPr/>
          <p:nvPr/>
        </p:nvSpPr>
        <p:spPr>
          <a:xfrm>
            <a:off x="3215640" y="2651760"/>
            <a:ext cx="5974080" cy="822960"/>
          </a:xfrm>
          <a:prstGeom prst="rect">
            <a:avLst/>
          </a:prstGeom>
          <a:solidFill>
            <a:srgbClr val="4DBD7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他们的日子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······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28015" y="2037080"/>
            <a:ext cx="10906760" cy="1277620"/>
            <a:chOff x="3553828" y="4753357"/>
            <a:chExt cx="4949842" cy="70307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3828" y="4753357"/>
              <a:ext cx="796550" cy="7030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707120" y="4753357"/>
              <a:ext cx="796550" cy="703075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2218690" y="2136775"/>
            <a:ext cx="7726680" cy="110680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字魂36号-正文宋楷" panose="02000000000000000000" pitchFamily="2" charset="-122"/>
              </a:rPr>
              <a:t>日常生活中哪些现象</a:t>
            </a:r>
            <a:endParaRPr lang="zh-CN" altLang="en-US" sz="6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字魂36号-正文宋楷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44745" y="588645"/>
            <a:ext cx="1436370" cy="13220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8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80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 descr="aeb1179565add343865a19d48ffbece7"/>
          <p:cNvPicPr>
            <a:picLocks noChangeAspect="1"/>
          </p:cNvPicPr>
          <p:nvPr/>
        </p:nvPicPr>
        <p:blipFill>
          <a:blip r:embed="rId3"/>
          <a:srcRect t="41818" b="42506"/>
          <a:stretch>
            <a:fillRect/>
          </a:stretch>
        </p:blipFill>
        <p:spPr>
          <a:xfrm>
            <a:off x="-635" y="4599305"/>
            <a:ext cx="12193270" cy="2259330"/>
          </a:xfrm>
          <a:prstGeom prst="rect">
            <a:avLst/>
          </a:prstGeom>
        </p:spPr>
      </p:pic>
      <p:pic>
        <p:nvPicPr>
          <p:cNvPr id="12" name="图片 11" descr="49408cfed329a5b3954dcc30008cef5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1285" y="2338705"/>
            <a:ext cx="5721350" cy="5721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37886" y="163286"/>
            <a:ext cx="11916229" cy="6531428"/>
          </a:xfrm>
          <a:prstGeom prst="rect">
            <a:avLst/>
          </a:prstGeom>
          <a:noFill/>
          <a:ln w="28575">
            <a:solidFill>
              <a:srgbClr val="28A4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90286" y="290324"/>
            <a:ext cx="11611428" cy="6277353"/>
          </a:xfrm>
          <a:prstGeom prst="rect">
            <a:avLst/>
          </a:prstGeom>
          <a:noFill/>
          <a:ln w="28575">
            <a:solidFill>
              <a:srgbClr val="4DBD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290195" y="2730500"/>
            <a:ext cx="8153400" cy="3230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列举日常生活中存在哪些浪费</a:t>
            </a:r>
            <a:endParaRPr lang="en-US" altLang="zh-CN" sz="4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资源和能源的现象？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7645718" y="457835"/>
            <a:ext cx="4043362" cy="1727200"/>
          </a:xfrm>
          <a:prstGeom prst="cloudCallout">
            <a:avLst>
              <a:gd name="adj1" fmla="val -45759"/>
              <a:gd name="adj2" fmla="val 87778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</a:rPr>
              <a:t>请你参与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37901" y="-635"/>
            <a:ext cx="12193057" cy="6858594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37886" y="163286"/>
            <a:ext cx="11916229" cy="6531428"/>
          </a:xfrm>
          <a:prstGeom prst="rect">
            <a:avLst/>
          </a:prstGeom>
          <a:noFill/>
          <a:ln w="28575">
            <a:solidFill>
              <a:srgbClr val="28A4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90286" y="290324"/>
            <a:ext cx="11611428" cy="6277353"/>
          </a:xfrm>
          <a:prstGeom prst="rect">
            <a:avLst/>
          </a:prstGeom>
          <a:noFill/>
          <a:ln w="28575">
            <a:solidFill>
              <a:srgbClr val="4DBD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grpSp>
        <p:nvGrpSpPr>
          <p:cNvPr id="8962" name="组合 8961"/>
          <p:cNvGrpSpPr/>
          <p:nvPr/>
        </p:nvGrpSpPr>
        <p:grpSpPr>
          <a:xfrm>
            <a:off x="5841728" y="1773604"/>
            <a:ext cx="5177790" cy="615315"/>
            <a:chOff x="6571344" y="2488935"/>
            <a:chExt cx="4698625" cy="615315"/>
          </a:xfrm>
        </p:grpSpPr>
        <p:pic>
          <p:nvPicPr>
            <p:cNvPr id="8961" name="图片 896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24" b="73968"/>
            <a:stretch>
              <a:fillRect/>
            </a:stretch>
          </p:blipFill>
          <p:spPr>
            <a:xfrm>
              <a:off x="6571344" y="2488935"/>
              <a:ext cx="4698625" cy="615315"/>
            </a:xfrm>
            <a:prstGeom prst="roundRect">
              <a:avLst>
                <a:gd name="adj" fmla="val 50000"/>
              </a:avLst>
            </a:prstGeom>
            <a:solidFill>
              <a:srgbClr val="92D050"/>
            </a:solidFill>
          </p:spPr>
        </p:pic>
        <p:sp>
          <p:nvSpPr>
            <p:cNvPr id="8960" name="文本框 8959"/>
            <p:cNvSpPr txBox="1"/>
            <p:nvPr/>
          </p:nvSpPr>
          <p:spPr>
            <a:xfrm>
              <a:off x="6869922" y="2530360"/>
              <a:ext cx="1592139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字魂36号-正文宋楷" panose="02000000000000000000" pitchFamily="2" charset="-122"/>
                </a:rPr>
                <a:t>1.  </a:t>
              </a:r>
              <a:r>
                <a:rPr lang="zh-CN" altLang="en-US"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字魂36号-正文宋楷" panose="02000000000000000000" pitchFamily="2" charset="-122"/>
                </a:rPr>
                <a:t>小故事</a:t>
              </a:r>
              <a:endPara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字魂36号-正文宋楷" panose="02000000000000000000" pitchFamily="2" charset="-122"/>
              </a:endParaRPr>
            </a:p>
          </p:txBody>
        </p:sp>
      </p:grpSp>
      <p:grpSp>
        <p:nvGrpSpPr>
          <p:cNvPr id="8963" name="组合 8962"/>
          <p:cNvGrpSpPr/>
          <p:nvPr/>
        </p:nvGrpSpPr>
        <p:grpSpPr>
          <a:xfrm>
            <a:off x="5841728" y="2706800"/>
            <a:ext cx="5177790" cy="615315"/>
            <a:chOff x="6571344" y="2488935"/>
            <a:chExt cx="4698625" cy="615315"/>
          </a:xfrm>
        </p:grpSpPr>
        <p:pic>
          <p:nvPicPr>
            <p:cNvPr id="8964" name="图片 896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24" b="73968"/>
            <a:stretch>
              <a:fillRect/>
            </a:stretch>
          </p:blipFill>
          <p:spPr>
            <a:xfrm>
              <a:off x="6571344" y="2488935"/>
              <a:ext cx="4698625" cy="615315"/>
            </a:xfrm>
            <a:prstGeom prst="roundRect">
              <a:avLst>
                <a:gd name="adj" fmla="val 50000"/>
              </a:avLst>
            </a:prstGeom>
          </p:spPr>
        </p:pic>
        <p:sp>
          <p:nvSpPr>
            <p:cNvPr id="8965" name="文本框 8964"/>
            <p:cNvSpPr txBox="1"/>
            <p:nvPr/>
          </p:nvSpPr>
          <p:spPr>
            <a:xfrm>
              <a:off x="6869922" y="2530360"/>
              <a:ext cx="3205599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字魂36号-正文宋楷" panose="02000000000000000000" pitchFamily="2" charset="-122"/>
                </a:rPr>
                <a:t>2.  </a:t>
              </a:r>
              <a:r>
                <a:rPr lang="zh-CN" altLang="en-US"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字魂36号-正文宋楷" panose="02000000000000000000" pitchFamily="2" charset="-122"/>
                </a:rPr>
                <a:t>听故事想到了什么</a:t>
              </a:r>
              <a:endPara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字魂36号-正文宋楷" panose="02000000000000000000" pitchFamily="2" charset="-122"/>
              </a:endParaRPr>
            </a:p>
          </p:txBody>
        </p:sp>
      </p:grpSp>
      <p:grpSp>
        <p:nvGrpSpPr>
          <p:cNvPr id="8966" name="组合 8965"/>
          <p:cNvGrpSpPr/>
          <p:nvPr/>
        </p:nvGrpSpPr>
        <p:grpSpPr>
          <a:xfrm>
            <a:off x="5841728" y="3639996"/>
            <a:ext cx="5177790" cy="615315"/>
            <a:chOff x="6571344" y="2488935"/>
            <a:chExt cx="4698625" cy="615315"/>
          </a:xfrm>
        </p:grpSpPr>
        <p:pic>
          <p:nvPicPr>
            <p:cNvPr id="8967" name="图片 896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24" b="73968"/>
            <a:stretch>
              <a:fillRect/>
            </a:stretch>
          </p:blipFill>
          <p:spPr>
            <a:xfrm>
              <a:off x="6571344" y="2488935"/>
              <a:ext cx="4698625" cy="615315"/>
            </a:xfrm>
            <a:prstGeom prst="roundRect">
              <a:avLst>
                <a:gd name="adj" fmla="val 50000"/>
              </a:avLst>
            </a:prstGeom>
          </p:spPr>
        </p:pic>
        <p:sp>
          <p:nvSpPr>
            <p:cNvPr id="8968" name="文本框 8967"/>
            <p:cNvSpPr txBox="1"/>
            <p:nvPr/>
          </p:nvSpPr>
          <p:spPr>
            <a:xfrm>
              <a:off x="6869922" y="2530360"/>
              <a:ext cx="3528291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字魂36号-正文宋楷" panose="02000000000000000000" pitchFamily="2" charset="-122"/>
                </a:rPr>
                <a:t>3.  </a:t>
              </a:r>
              <a:r>
                <a:rPr lang="zh-CN" altLang="en-US"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字魂36号-正文宋楷" panose="02000000000000000000" pitchFamily="2" charset="-122"/>
                </a:rPr>
                <a:t>日常生活中哪些现象</a:t>
              </a:r>
              <a:endPara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字魂36号-正文宋楷" panose="02000000000000000000" pitchFamily="2" charset="-122"/>
              </a:endParaRPr>
            </a:p>
          </p:txBody>
        </p:sp>
      </p:grpSp>
      <p:grpSp>
        <p:nvGrpSpPr>
          <p:cNvPr id="8969" name="组合 8968"/>
          <p:cNvGrpSpPr/>
          <p:nvPr/>
        </p:nvGrpSpPr>
        <p:grpSpPr>
          <a:xfrm>
            <a:off x="5841730" y="4573191"/>
            <a:ext cx="5177888" cy="615315"/>
            <a:chOff x="6571344" y="2488935"/>
            <a:chExt cx="4698714" cy="615315"/>
          </a:xfrm>
        </p:grpSpPr>
        <p:pic>
          <p:nvPicPr>
            <p:cNvPr id="8970" name="图片 896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24" b="73968"/>
            <a:stretch>
              <a:fillRect/>
            </a:stretch>
          </p:blipFill>
          <p:spPr>
            <a:xfrm>
              <a:off x="6571344" y="2488935"/>
              <a:ext cx="4698625" cy="615315"/>
            </a:xfrm>
            <a:prstGeom prst="roundRect">
              <a:avLst>
                <a:gd name="adj" fmla="val 50000"/>
              </a:avLst>
            </a:prstGeom>
          </p:spPr>
        </p:pic>
        <p:sp>
          <p:nvSpPr>
            <p:cNvPr id="8971" name="文本框 8970"/>
            <p:cNvSpPr txBox="1"/>
            <p:nvPr/>
          </p:nvSpPr>
          <p:spPr>
            <a:xfrm>
              <a:off x="6773691" y="2536075"/>
              <a:ext cx="4496367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字魂36号-正文宋楷" panose="02000000000000000000" pitchFamily="2" charset="-122"/>
                </a:rPr>
                <a:t>4.  </a:t>
              </a:r>
              <a:r>
                <a:rPr lang="zh-CN" altLang="en-US"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怎样养成勤俭节约的好习惯</a:t>
              </a:r>
              <a:endPara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字魂36号-正文宋楷" panose="02000000000000000000" pitchFamily="2" charset="-122"/>
              </a:endParaRPr>
            </a:p>
          </p:txBody>
        </p:sp>
      </p:grpSp>
      <p:pic>
        <p:nvPicPr>
          <p:cNvPr id="4" name="图片 3" descr="061af6cb2117693a16214bb02f60cc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665" y="918845"/>
            <a:ext cx="4792345" cy="50190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06880" y="2494915"/>
            <a:ext cx="2621280" cy="15684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9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目录</a:t>
            </a:r>
            <a:endParaRPr lang="zh-CN" altLang="en-US" sz="9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 rot="17220000">
            <a:off x="914400" y="2921635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/>
              <a:t>拒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 rot="18240000">
            <a:off x="1109345" y="2409825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/>
              <a:t>觉</a:t>
            </a:r>
            <a:endParaRPr lang="zh-CN" altLang="en-US" sz="2800" b="1"/>
          </a:p>
        </p:txBody>
      </p:sp>
      <p:sp>
        <p:nvSpPr>
          <p:cNvPr id="8" name="文本框 7"/>
          <p:cNvSpPr txBox="1"/>
          <p:nvPr/>
        </p:nvSpPr>
        <p:spPr>
          <a:xfrm rot="18840000">
            <a:off x="1482725" y="1929130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/>
              <a:t>浪</a:t>
            </a:r>
            <a:endParaRPr lang="zh-CN" altLang="en-US" sz="2800" b="1"/>
          </a:p>
        </p:txBody>
      </p:sp>
      <p:sp>
        <p:nvSpPr>
          <p:cNvPr id="10" name="文本框 9"/>
          <p:cNvSpPr txBox="1"/>
          <p:nvPr/>
        </p:nvSpPr>
        <p:spPr>
          <a:xfrm rot="20100000">
            <a:off x="1950085" y="1607820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/>
              <a:t>费</a:t>
            </a:r>
            <a:endParaRPr lang="zh-CN" altLang="en-US" sz="2800" b="1"/>
          </a:p>
        </p:txBody>
      </p:sp>
      <p:sp>
        <p:nvSpPr>
          <p:cNvPr id="11" name="文本框 10"/>
          <p:cNvSpPr txBox="1"/>
          <p:nvPr/>
        </p:nvSpPr>
        <p:spPr>
          <a:xfrm rot="240000">
            <a:off x="2875280" y="1452880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/>
              <a:t>珍</a:t>
            </a:r>
            <a:endParaRPr lang="zh-CN" altLang="en-US" sz="2800" b="1"/>
          </a:p>
        </p:txBody>
      </p:sp>
      <p:sp>
        <p:nvSpPr>
          <p:cNvPr id="12" name="文本框 11"/>
          <p:cNvSpPr txBox="1"/>
          <p:nvPr/>
        </p:nvSpPr>
        <p:spPr>
          <a:xfrm rot="1920000">
            <a:off x="3436620" y="1621155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/>
              <a:t>惜</a:t>
            </a:r>
            <a:endParaRPr lang="zh-CN" altLang="en-US" sz="2800" b="1"/>
          </a:p>
        </p:txBody>
      </p:sp>
      <p:sp>
        <p:nvSpPr>
          <p:cNvPr id="13" name="文本框 12"/>
          <p:cNvSpPr txBox="1"/>
          <p:nvPr/>
        </p:nvSpPr>
        <p:spPr>
          <a:xfrm rot="2640000">
            <a:off x="3938905" y="1931035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/>
              <a:t>粮</a:t>
            </a:r>
            <a:endParaRPr lang="zh-CN" altLang="en-US" sz="2800" b="1"/>
          </a:p>
        </p:txBody>
      </p:sp>
      <p:sp>
        <p:nvSpPr>
          <p:cNvPr id="14" name="文本框 13"/>
          <p:cNvSpPr txBox="1"/>
          <p:nvPr/>
        </p:nvSpPr>
        <p:spPr>
          <a:xfrm rot="3600000">
            <a:off x="4419600" y="2491740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/>
              <a:t>食</a:t>
            </a:r>
            <a:endParaRPr lang="zh-CN" altLang="en-US" sz="2800" b="1"/>
          </a:p>
        </p:txBody>
      </p:sp>
      <p:pic>
        <p:nvPicPr>
          <p:cNvPr id="15" name="图片 14" descr="38a3b5535f02d964851e504aab73fae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1935" y="4255135"/>
            <a:ext cx="2795270" cy="20434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37886" y="163286"/>
            <a:ext cx="11916229" cy="6531428"/>
          </a:xfrm>
          <a:prstGeom prst="rect">
            <a:avLst/>
          </a:prstGeom>
          <a:noFill/>
          <a:ln w="28575">
            <a:solidFill>
              <a:srgbClr val="28A4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90286" y="290324"/>
            <a:ext cx="11611428" cy="6277353"/>
          </a:xfrm>
          <a:prstGeom prst="rect">
            <a:avLst/>
          </a:prstGeom>
          <a:noFill/>
          <a:ln w="28575">
            <a:solidFill>
              <a:srgbClr val="4DBD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709930" y="2856865"/>
            <a:ext cx="8153400" cy="3230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结合自身及自家情况，推荐几招节水、节电的小窍门？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7704138" y="720725"/>
            <a:ext cx="4043362" cy="1727200"/>
          </a:xfrm>
          <a:prstGeom prst="cloudCallout">
            <a:avLst>
              <a:gd name="adj1" fmla="val -45759"/>
              <a:gd name="adj2" fmla="val 87778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</a:rPr>
              <a:t>请你介绍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37886" y="163286"/>
            <a:ext cx="11916229" cy="6531428"/>
          </a:xfrm>
          <a:prstGeom prst="rect">
            <a:avLst/>
          </a:prstGeom>
          <a:noFill/>
          <a:ln w="28575">
            <a:solidFill>
              <a:srgbClr val="28A4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90286" y="290324"/>
            <a:ext cx="11611428" cy="6277353"/>
          </a:xfrm>
          <a:prstGeom prst="rect">
            <a:avLst/>
          </a:prstGeom>
          <a:noFill/>
          <a:ln w="28575">
            <a:solidFill>
              <a:srgbClr val="4DBD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746760" y="2185035"/>
            <a:ext cx="10698480" cy="32305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 蔬菜先用淘米水洗一遍，再用清水漂洗，不仅节约水，而且能有效清除蔬菜上的残存农药；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 家庭浇花，宜用淘米水、茶水等；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 将卫生间里水箱的浮球向下调整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厘米，每次冲洗可节水近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升，超过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升大水箱，放</a:t>
            </a:r>
            <a:b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置一只充满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升水的塑料瓶，一年可节约水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立方米；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 水龙头使用时间长了，会有漏水现象，用小药瓶塑料盖内的橡胶圈剪一个与原来一样的垫圈放进去，可以滴水不漏 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7645718" y="457835"/>
            <a:ext cx="4043362" cy="1727200"/>
          </a:xfrm>
          <a:prstGeom prst="cloudCallout">
            <a:avLst>
              <a:gd name="adj1" fmla="val -74404"/>
              <a:gd name="adj2" fmla="val 53366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</a:rPr>
              <a:t>节约用水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37886" y="163286"/>
            <a:ext cx="11916229" cy="6531428"/>
          </a:xfrm>
          <a:prstGeom prst="rect">
            <a:avLst/>
          </a:prstGeom>
          <a:noFill/>
          <a:ln w="28575">
            <a:solidFill>
              <a:srgbClr val="28A4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90286" y="290324"/>
            <a:ext cx="11611428" cy="6277353"/>
          </a:xfrm>
          <a:prstGeom prst="rect">
            <a:avLst/>
          </a:prstGeom>
          <a:noFill/>
          <a:ln w="28575">
            <a:solidFill>
              <a:srgbClr val="4DBD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7645718" y="457835"/>
            <a:ext cx="4043362" cy="1727200"/>
          </a:xfrm>
          <a:prstGeom prst="cloudCallout">
            <a:avLst>
              <a:gd name="adj1" fmla="val -74404"/>
              <a:gd name="adj2" fmla="val 53366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</a:rPr>
              <a:t>节约用电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920591" y="1121517"/>
            <a:ext cx="605250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中国有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亿人口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假如每个人每星期节约一度电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大家想想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一年下来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能为国家节约多少度电呀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!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那可是一个天文数字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!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这样为国家节省了多少能源呀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!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这样的一件小事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难道在座的同学们做不到吗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!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Picture 5" descr="图片1yt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948" y="6029008"/>
            <a:ext cx="649287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0613CB476F0C12A33BBE144850DEACCB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873" y="2788920"/>
            <a:ext cx="78898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544" y="3377558"/>
            <a:ext cx="3030861" cy="303086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16734" y="4793455"/>
            <a:ext cx="1645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一度电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>
          <a:xfrm>
            <a:off x="7869873" y="3117532"/>
            <a:ext cx="5473700" cy="329088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瓦灯泡连续亮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小时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、家用冰箱运行一天；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、普通电风扇运行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小时；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、电视机连续播放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小时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、电动自行车跑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80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公里；   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、将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公斤的水烧开；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、用电热锅炒两个美味的菜。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28015" y="2037080"/>
            <a:ext cx="10127615" cy="1277620"/>
            <a:chOff x="3553828" y="4753357"/>
            <a:chExt cx="4949842" cy="70307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3828" y="4753357"/>
              <a:ext cx="796550" cy="7030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707120" y="4753357"/>
              <a:ext cx="796550" cy="703075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2218690" y="2136775"/>
            <a:ext cx="6888480" cy="212280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字魂36号-正文宋楷" panose="02000000000000000000" pitchFamily="2" charset="-122"/>
              </a:rPr>
              <a:t>怎样养成勤俭节约</a:t>
            </a:r>
            <a:endParaRPr lang="zh-CN" altLang="en-US" sz="6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字魂36号-正文宋楷" panose="02000000000000000000" pitchFamily="2" charset="-122"/>
            </a:endParaRPr>
          </a:p>
          <a:p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字魂36号-正文宋楷" panose="02000000000000000000" pitchFamily="2" charset="-122"/>
              </a:rPr>
              <a:t>      的好习惯</a:t>
            </a:r>
            <a:endParaRPr lang="zh-CN" altLang="en-US" sz="6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字魂36号-正文宋楷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44745" y="588645"/>
            <a:ext cx="1436370" cy="13220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8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altLang="zh-CN" sz="80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 descr="aeb1179565add343865a19d48ffbece7"/>
          <p:cNvPicPr>
            <a:picLocks noChangeAspect="1"/>
          </p:cNvPicPr>
          <p:nvPr/>
        </p:nvPicPr>
        <p:blipFill>
          <a:blip r:embed="rId3"/>
          <a:srcRect t="41818" b="42506"/>
          <a:stretch>
            <a:fillRect/>
          </a:stretch>
        </p:blipFill>
        <p:spPr>
          <a:xfrm>
            <a:off x="-635" y="4599305"/>
            <a:ext cx="12193270" cy="2259330"/>
          </a:xfrm>
          <a:prstGeom prst="rect">
            <a:avLst/>
          </a:prstGeom>
        </p:spPr>
      </p:pic>
      <p:pic>
        <p:nvPicPr>
          <p:cNvPr id="12" name="图片 11" descr="49408cfed329a5b3954dcc30008cef5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1285" y="2338705"/>
            <a:ext cx="5721350" cy="5721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37886" y="163286"/>
            <a:ext cx="11916229" cy="6531428"/>
          </a:xfrm>
          <a:prstGeom prst="rect">
            <a:avLst/>
          </a:prstGeom>
          <a:noFill/>
          <a:ln w="28575">
            <a:solidFill>
              <a:srgbClr val="28A4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90286" y="290324"/>
            <a:ext cx="11611428" cy="6277353"/>
          </a:xfrm>
          <a:prstGeom prst="rect">
            <a:avLst/>
          </a:prstGeom>
          <a:noFill/>
          <a:ln w="28575">
            <a:solidFill>
              <a:srgbClr val="4DBD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69387" y="647819"/>
            <a:ext cx="925385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怎样养成勤俭节约的好习惯？（讨论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3min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67050" y="1469586"/>
            <a:ext cx="6096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First          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从思想上，要树立艰苦奋斗的精神。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Second   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从日常上，要时刻提醒自己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Third     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从行为上，要积极实践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" name="图片 14" descr="38a3b5535f02d964851e504aab73fae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200" y="3635375"/>
            <a:ext cx="4674870" cy="30594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" y="4235825"/>
            <a:ext cx="3886200" cy="18585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7617" y="3235260"/>
            <a:ext cx="1549695" cy="3183386"/>
          </a:xfrm>
          <a:prstGeom prst="rect">
            <a:avLst/>
          </a:prstGeom>
        </p:spPr>
      </p:pic>
      <p:grpSp>
        <p:nvGrpSpPr>
          <p:cNvPr id="8" name="Group 4"/>
          <p:cNvGrpSpPr>
            <a:grpSpLocks noChangeAspect="1"/>
          </p:cNvGrpSpPr>
          <p:nvPr/>
        </p:nvGrpSpPr>
        <p:grpSpPr bwMode="auto">
          <a:xfrm flipH="1">
            <a:off x="8959215" y="2432050"/>
            <a:ext cx="2586355" cy="4135755"/>
            <a:chOff x="2016" y="25"/>
            <a:chExt cx="1272" cy="2034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31" y="71"/>
              <a:ext cx="1242" cy="1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"/>
            <p:cNvSpPr/>
            <p:nvPr/>
          </p:nvSpPr>
          <p:spPr bwMode="auto">
            <a:xfrm>
              <a:off x="2123" y="25"/>
              <a:ext cx="1035" cy="1052"/>
            </a:xfrm>
            <a:custGeom>
              <a:avLst/>
              <a:gdLst>
                <a:gd name="T0" fmla="*/ 83 w 135"/>
                <a:gd name="T1" fmla="*/ 9 h 138"/>
                <a:gd name="T2" fmla="*/ 23 w 135"/>
                <a:gd name="T3" fmla="*/ 24 h 138"/>
                <a:gd name="T4" fmla="*/ 5 w 135"/>
                <a:gd name="T5" fmla="*/ 95 h 138"/>
                <a:gd name="T6" fmla="*/ 18 w 135"/>
                <a:gd name="T7" fmla="*/ 123 h 138"/>
                <a:gd name="T8" fmla="*/ 17 w 135"/>
                <a:gd name="T9" fmla="*/ 104 h 138"/>
                <a:gd name="T10" fmla="*/ 28 w 135"/>
                <a:gd name="T11" fmla="*/ 127 h 138"/>
                <a:gd name="T12" fmla="*/ 28 w 135"/>
                <a:gd name="T13" fmla="*/ 115 h 138"/>
                <a:gd name="T14" fmla="*/ 36 w 135"/>
                <a:gd name="T15" fmla="*/ 131 h 138"/>
                <a:gd name="T16" fmla="*/ 61 w 135"/>
                <a:gd name="T17" fmla="*/ 118 h 138"/>
                <a:gd name="T18" fmla="*/ 95 w 135"/>
                <a:gd name="T19" fmla="*/ 131 h 138"/>
                <a:gd name="T20" fmla="*/ 107 w 135"/>
                <a:gd name="T21" fmla="*/ 104 h 138"/>
                <a:gd name="T22" fmla="*/ 104 w 135"/>
                <a:gd name="T23" fmla="*/ 125 h 138"/>
                <a:gd name="T24" fmla="*/ 118 w 135"/>
                <a:gd name="T25" fmla="*/ 101 h 138"/>
                <a:gd name="T26" fmla="*/ 116 w 135"/>
                <a:gd name="T27" fmla="*/ 119 h 138"/>
                <a:gd name="T28" fmla="*/ 134 w 135"/>
                <a:gd name="T29" fmla="*/ 68 h 138"/>
                <a:gd name="T30" fmla="*/ 83 w 135"/>
                <a:gd name="T31" fmla="*/ 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38">
                  <a:moveTo>
                    <a:pt x="83" y="9"/>
                  </a:moveTo>
                  <a:cubicBezTo>
                    <a:pt x="83" y="9"/>
                    <a:pt x="45" y="0"/>
                    <a:pt x="23" y="24"/>
                  </a:cubicBezTo>
                  <a:cubicBezTo>
                    <a:pt x="0" y="47"/>
                    <a:pt x="0" y="75"/>
                    <a:pt x="5" y="95"/>
                  </a:cubicBezTo>
                  <a:cubicBezTo>
                    <a:pt x="10" y="115"/>
                    <a:pt x="18" y="123"/>
                    <a:pt x="18" y="123"/>
                  </a:cubicBezTo>
                  <a:cubicBezTo>
                    <a:pt x="18" y="123"/>
                    <a:pt x="15" y="110"/>
                    <a:pt x="17" y="104"/>
                  </a:cubicBezTo>
                  <a:cubicBezTo>
                    <a:pt x="18" y="98"/>
                    <a:pt x="17" y="120"/>
                    <a:pt x="28" y="127"/>
                  </a:cubicBezTo>
                  <a:cubicBezTo>
                    <a:pt x="28" y="127"/>
                    <a:pt x="27" y="118"/>
                    <a:pt x="28" y="115"/>
                  </a:cubicBezTo>
                  <a:cubicBezTo>
                    <a:pt x="29" y="112"/>
                    <a:pt x="29" y="126"/>
                    <a:pt x="36" y="131"/>
                  </a:cubicBezTo>
                  <a:cubicBezTo>
                    <a:pt x="43" y="135"/>
                    <a:pt x="57" y="129"/>
                    <a:pt x="61" y="118"/>
                  </a:cubicBezTo>
                  <a:cubicBezTo>
                    <a:pt x="65" y="108"/>
                    <a:pt x="91" y="138"/>
                    <a:pt x="95" y="131"/>
                  </a:cubicBezTo>
                  <a:cubicBezTo>
                    <a:pt x="100" y="124"/>
                    <a:pt x="107" y="104"/>
                    <a:pt x="107" y="104"/>
                  </a:cubicBezTo>
                  <a:cubicBezTo>
                    <a:pt x="107" y="104"/>
                    <a:pt x="109" y="116"/>
                    <a:pt x="104" y="125"/>
                  </a:cubicBezTo>
                  <a:cubicBezTo>
                    <a:pt x="99" y="133"/>
                    <a:pt x="117" y="116"/>
                    <a:pt x="118" y="101"/>
                  </a:cubicBezTo>
                  <a:cubicBezTo>
                    <a:pt x="118" y="101"/>
                    <a:pt x="118" y="114"/>
                    <a:pt x="116" y="119"/>
                  </a:cubicBezTo>
                  <a:cubicBezTo>
                    <a:pt x="113" y="125"/>
                    <a:pt x="133" y="89"/>
                    <a:pt x="134" y="68"/>
                  </a:cubicBezTo>
                  <a:cubicBezTo>
                    <a:pt x="135" y="48"/>
                    <a:pt x="121" y="6"/>
                    <a:pt x="83" y="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2307" y="1625"/>
              <a:ext cx="261" cy="434"/>
            </a:xfrm>
            <a:custGeom>
              <a:avLst/>
              <a:gdLst>
                <a:gd name="T0" fmla="*/ 14 w 34"/>
                <a:gd name="T1" fmla="*/ 5 h 57"/>
                <a:gd name="T2" fmla="*/ 17 w 34"/>
                <a:gd name="T3" fmla="*/ 41 h 57"/>
                <a:gd name="T4" fmla="*/ 1 w 34"/>
                <a:gd name="T5" fmla="*/ 48 h 57"/>
                <a:gd name="T6" fmla="*/ 4 w 34"/>
                <a:gd name="T7" fmla="*/ 55 h 57"/>
                <a:gd name="T8" fmla="*/ 33 w 34"/>
                <a:gd name="T9" fmla="*/ 51 h 57"/>
                <a:gd name="T10" fmla="*/ 31 w 34"/>
                <a:gd name="T11" fmla="*/ 10 h 57"/>
                <a:gd name="T12" fmla="*/ 33 w 34"/>
                <a:gd name="T13" fmla="*/ 1 h 57"/>
                <a:gd name="T14" fmla="*/ 14 w 34"/>
                <a:gd name="T15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7">
                  <a:moveTo>
                    <a:pt x="14" y="5"/>
                  </a:moveTo>
                  <a:cubicBezTo>
                    <a:pt x="17" y="41"/>
                    <a:pt x="17" y="41"/>
                    <a:pt x="17" y="41"/>
                  </a:cubicBezTo>
                  <a:cubicBezTo>
                    <a:pt x="17" y="41"/>
                    <a:pt x="2" y="44"/>
                    <a:pt x="1" y="48"/>
                  </a:cubicBezTo>
                  <a:cubicBezTo>
                    <a:pt x="0" y="51"/>
                    <a:pt x="0" y="56"/>
                    <a:pt x="4" y="55"/>
                  </a:cubicBezTo>
                  <a:cubicBezTo>
                    <a:pt x="8" y="55"/>
                    <a:pt x="32" y="57"/>
                    <a:pt x="33" y="51"/>
                  </a:cubicBezTo>
                  <a:cubicBezTo>
                    <a:pt x="34" y="45"/>
                    <a:pt x="32" y="13"/>
                    <a:pt x="31" y="10"/>
                  </a:cubicBezTo>
                  <a:cubicBezTo>
                    <a:pt x="31" y="8"/>
                    <a:pt x="33" y="1"/>
                    <a:pt x="33" y="1"/>
                  </a:cubicBezTo>
                  <a:cubicBezTo>
                    <a:pt x="33" y="1"/>
                    <a:pt x="13" y="0"/>
                    <a:pt x="14" y="5"/>
                  </a:cubicBezTo>
                  <a:close/>
                </a:path>
              </a:pathLst>
            </a:custGeom>
            <a:solidFill>
              <a:srgbClr val="F7C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2307" y="1953"/>
              <a:ext cx="253" cy="106"/>
            </a:xfrm>
            <a:custGeom>
              <a:avLst/>
              <a:gdLst>
                <a:gd name="T0" fmla="*/ 1 w 33"/>
                <a:gd name="T1" fmla="*/ 5 h 14"/>
                <a:gd name="T2" fmla="*/ 4 w 33"/>
                <a:gd name="T3" fmla="*/ 12 h 14"/>
                <a:gd name="T4" fmla="*/ 33 w 33"/>
                <a:gd name="T5" fmla="*/ 8 h 14"/>
                <a:gd name="T6" fmla="*/ 33 w 33"/>
                <a:gd name="T7" fmla="*/ 1 h 14"/>
                <a:gd name="T8" fmla="*/ 16 w 33"/>
                <a:gd name="T9" fmla="*/ 3 h 14"/>
                <a:gd name="T10" fmla="*/ 9 w 33"/>
                <a:gd name="T11" fmla="*/ 0 h 14"/>
                <a:gd name="T12" fmla="*/ 1 w 33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4">
                  <a:moveTo>
                    <a:pt x="1" y="5"/>
                  </a:moveTo>
                  <a:cubicBezTo>
                    <a:pt x="0" y="8"/>
                    <a:pt x="0" y="13"/>
                    <a:pt x="4" y="12"/>
                  </a:cubicBezTo>
                  <a:cubicBezTo>
                    <a:pt x="8" y="12"/>
                    <a:pt x="32" y="14"/>
                    <a:pt x="33" y="8"/>
                  </a:cubicBezTo>
                  <a:cubicBezTo>
                    <a:pt x="33" y="7"/>
                    <a:pt x="33" y="4"/>
                    <a:pt x="33" y="1"/>
                  </a:cubicBezTo>
                  <a:cubicBezTo>
                    <a:pt x="29" y="2"/>
                    <a:pt x="21" y="3"/>
                    <a:pt x="16" y="3"/>
                  </a:cubicBezTo>
                  <a:cubicBezTo>
                    <a:pt x="12" y="3"/>
                    <a:pt x="10" y="2"/>
                    <a:pt x="9" y="0"/>
                  </a:cubicBezTo>
                  <a:cubicBezTo>
                    <a:pt x="5" y="2"/>
                    <a:pt x="2" y="3"/>
                    <a:pt x="1" y="5"/>
                  </a:cubicBezTo>
                  <a:close/>
                </a:path>
              </a:pathLst>
            </a:custGeom>
            <a:solidFill>
              <a:srgbClr val="8C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2391" y="1945"/>
              <a:ext cx="69" cy="53"/>
            </a:xfrm>
            <a:custGeom>
              <a:avLst/>
              <a:gdLst>
                <a:gd name="T0" fmla="*/ 0 w 69"/>
                <a:gd name="T1" fmla="*/ 0 h 53"/>
                <a:gd name="T2" fmla="*/ 62 w 69"/>
                <a:gd name="T3" fmla="*/ 53 h 53"/>
                <a:gd name="T4" fmla="*/ 69 w 69"/>
                <a:gd name="T5" fmla="*/ 46 h 53"/>
                <a:gd name="T6" fmla="*/ 8 w 69"/>
                <a:gd name="T7" fmla="*/ 0 h 53"/>
                <a:gd name="T8" fmla="*/ 0 w 69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3">
                  <a:moveTo>
                    <a:pt x="0" y="0"/>
                  </a:moveTo>
                  <a:lnTo>
                    <a:pt x="62" y="53"/>
                  </a:lnTo>
                  <a:lnTo>
                    <a:pt x="69" y="46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9"/>
            <p:cNvSpPr/>
            <p:nvPr/>
          </p:nvSpPr>
          <p:spPr bwMode="auto">
            <a:xfrm>
              <a:off x="2399" y="1937"/>
              <a:ext cx="31" cy="46"/>
            </a:xfrm>
            <a:custGeom>
              <a:avLst/>
              <a:gdLst>
                <a:gd name="T0" fmla="*/ 23 w 31"/>
                <a:gd name="T1" fmla="*/ 0 h 46"/>
                <a:gd name="T2" fmla="*/ 0 w 31"/>
                <a:gd name="T3" fmla="*/ 46 h 46"/>
                <a:gd name="T4" fmla="*/ 23 w 31"/>
                <a:gd name="T5" fmla="*/ 46 h 46"/>
                <a:gd name="T6" fmla="*/ 31 w 31"/>
                <a:gd name="T7" fmla="*/ 0 h 46"/>
                <a:gd name="T8" fmla="*/ 23 w 31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6">
                  <a:moveTo>
                    <a:pt x="23" y="0"/>
                  </a:moveTo>
                  <a:lnTo>
                    <a:pt x="0" y="46"/>
                  </a:lnTo>
                  <a:lnTo>
                    <a:pt x="23" y="46"/>
                  </a:lnTo>
                  <a:lnTo>
                    <a:pt x="31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8C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2606" y="1625"/>
              <a:ext cx="268" cy="434"/>
            </a:xfrm>
            <a:custGeom>
              <a:avLst/>
              <a:gdLst>
                <a:gd name="T0" fmla="*/ 20 w 35"/>
                <a:gd name="T1" fmla="*/ 5 h 57"/>
                <a:gd name="T2" fmla="*/ 17 w 35"/>
                <a:gd name="T3" fmla="*/ 41 h 57"/>
                <a:gd name="T4" fmla="*/ 33 w 35"/>
                <a:gd name="T5" fmla="*/ 48 h 57"/>
                <a:gd name="T6" fmla="*/ 30 w 35"/>
                <a:gd name="T7" fmla="*/ 55 h 57"/>
                <a:gd name="T8" fmla="*/ 1 w 35"/>
                <a:gd name="T9" fmla="*/ 51 h 57"/>
                <a:gd name="T10" fmla="*/ 3 w 35"/>
                <a:gd name="T11" fmla="*/ 10 h 57"/>
                <a:gd name="T12" fmla="*/ 1 w 35"/>
                <a:gd name="T13" fmla="*/ 1 h 57"/>
                <a:gd name="T14" fmla="*/ 20 w 35"/>
                <a:gd name="T15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57">
                  <a:moveTo>
                    <a:pt x="20" y="5"/>
                  </a:moveTo>
                  <a:cubicBezTo>
                    <a:pt x="17" y="41"/>
                    <a:pt x="17" y="41"/>
                    <a:pt x="17" y="41"/>
                  </a:cubicBezTo>
                  <a:cubicBezTo>
                    <a:pt x="17" y="41"/>
                    <a:pt x="32" y="44"/>
                    <a:pt x="33" y="48"/>
                  </a:cubicBezTo>
                  <a:cubicBezTo>
                    <a:pt x="34" y="51"/>
                    <a:pt x="35" y="56"/>
                    <a:pt x="30" y="55"/>
                  </a:cubicBezTo>
                  <a:cubicBezTo>
                    <a:pt x="26" y="55"/>
                    <a:pt x="2" y="57"/>
                    <a:pt x="1" y="51"/>
                  </a:cubicBezTo>
                  <a:cubicBezTo>
                    <a:pt x="0" y="45"/>
                    <a:pt x="2" y="13"/>
                    <a:pt x="3" y="10"/>
                  </a:cubicBezTo>
                  <a:cubicBezTo>
                    <a:pt x="3" y="8"/>
                    <a:pt x="1" y="1"/>
                    <a:pt x="1" y="1"/>
                  </a:cubicBezTo>
                  <a:cubicBezTo>
                    <a:pt x="1" y="1"/>
                    <a:pt x="21" y="0"/>
                    <a:pt x="20" y="5"/>
                  </a:cubicBezTo>
                  <a:close/>
                </a:path>
              </a:pathLst>
            </a:custGeom>
            <a:solidFill>
              <a:srgbClr val="F7C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2614" y="1953"/>
              <a:ext cx="260" cy="106"/>
            </a:xfrm>
            <a:custGeom>
              <a:avLst/>
              <a:gdLst>
                <a:gd name="T0" fmla="*/ 32 w 34"/>
                <a:gd name="T1" fmla="*/ 5 h 14"/>
                <a:gd name="T2" fmla="*/ 29 w 34"/>
                <a:gd name="T3" fmla="*/ 12 h 14"/>
                <a:gd name="T4" fmla="*/ 0 w 34"/>
                <a:gd name="T5" fmla="*/ 8 h 14"/>
                <a:gd name="T6" fmla="*/ 0 w 34"/>
                <a:gd name="T7" fmla="*/ 1 h 14"/>
                <a:gd name="T8" fmla="*/ 17 w 34"/>
                <a:gd name="T9" fmla="*/ 3 h 14"/>
                <a:gd name="T10" fmla="*/ 24 w 34"/>
                <a:gd name="T11" fmla="*/ 0 h 14"/>
                <a:gd name="T12" fmla="*/ 32 w 34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4">
                  <a:moveTo>
                    <a:pt x="32" y="5"/>
                  </a:moveTo>
                  <a:cubicBezTo>
                    <a:pt x="33" y="8"/>
                    <a:pt x="34" y="13"/>
                    <a:pt x="29" y="12"/>
                  </a:cubicBezTo>
                  <a:cubicBezTo>
                    <a:pt x="25" y="12"/>
                    <a:pt x="1" y="14"/>
                    <a:pt x="0" y="8"/>
                  </a:cubicBezTo>
                  <a:cubicBezTo>
                    <a:pt x="0" y="7"/>
                    <a:pt x="0" y="4"/>
                    <a:pt x="0" y="1"/>
                  </a:cubicBezTo>
                  <a:cubicBezTo>
                    <a:pt x="4" y="2"/>
                    <a:pt x="12" y="3"/>
                    <a:pt x="17" y="3"/>
                  </a:cubicBezTo>
                  <a:cubicBezTo>
                    <a:pt x="21" y="3"/>
                    <a:pt x="23" y="2"/>
                    <a:pt x="24" y="0"/>
                  </a:cubicBezTo>
                  <a:cubicBezTo>
                    <a:pt x="28" y="2"/>
                    <a:pt x="31" y="3"/>
                    <a:pt x="32" y="5"/>
                  </a:cubicBezTo>
                  <a:close/>
                </a:path>
              </a:pathLst>
            </a:custGeom>
            <a:solidFill>
              <a:srgbClr val="8C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2713" y="1945"/>
              <a:ext cx="69" cy="53"/>
            </a:xfrm>
            <a:custGeom>
              <a:avLst/>
              <a:gdLst>
                <a:gd name="T0" fmla="*/ 69 w 69"/>
                <a:gd name="T1" fmla="*/ 0 h 53"/>
                <a:gd name="T2" fmla="*/ 8 w 69"/>
                <a:gd name="T3" fmla="*/ 53 h 53"/>
                <a:gd name="T4" fmla="*/ 0 w 69"/>
                <a:gd name="T5" fmla="*/ 46 h 53"/>
                <a:gd name="T6" fmla="*/ 62 w 69"/>
                <a:gd name="T7" fmla="*/ 0 h 53"/>
                <a:gd name="T8" fmla="*/ 69 w 69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3">
                  <a:moveTo>
                    <a:pt x="69" y="0"/>
                  </a:moveTo>
                  <a:lnTo>
                    <a:pt x="8" y="53"/>
                  </a:lnTo>
                  <a:lnTo>
                    <a:pt x="0" y="46"/>
                  </a:lnTo>
                  <a:lnTo>
                    <a:pt x="62" y="0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8C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3"/>
            <p:cNvSpPr/>
            <p:nvPr/>
          </p:nvSpPr>
          <p:spPr bwMode="auto">
            <a:xfrm>
              <a:off x="2744" y="1937"/>
              <a:ext cx="31" cy="46"/>
            </a:xfrm>
            <a:custGeom>
              <a:avLst/>
              <a:gdLst>
                <a:gd name="T0" fmla="*/ 8 w 31"/>
                <a:gd name="T1" fmla="*/ 0 h 46"/>
                <a:gd name="T2" fmla="*/ 31 w 31"/>
                <a:gd name="T3" fmla="*/ 46 h 46"/>
                <a:gd name="T4" fmla="*/ 8 w 31"/>
                <a:gd name="T5" fmla="*/ 46 h 46"/>
                <a:gd name="T6" fmla="*/ 0 w 31"/>
                <a:gd name="T7" fmla="*/ 0 h 46"/>
                <a:gd name="T8" fmla="*/ 8 w 31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6">
                  <a:moveTo>
                    <a:pt x="8" y="0"/>
                  </a:moveTo>
                  <a:lnTo>
                    <a:pt x="31" y="46"/>
                  </a:lnTo>
                  <a:lnTo>
                    <a:pt x="8" y="46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C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2016" y="795"/>
              <a:ext cx="498" cy="365"/>
            </a:xfrm>
            <a:custGeom>
              <a:avLst/>
              <a:gdLst>
                <a:gd name="T0" fmla="*/ 57 w 65"/>
                <a:gd name="T1" fmla="*/ 25 h 48"/>
                <a:gd name="T2" fmla="*/ 44 w 65"/>
                <a:gd name="T3" fmla="*/ 24 h 48"/>
                <a:gd name="T4" fmla="*/ 21 w 65"/>
                <a:gd name="T5" fmla="*/ 12 h 48"/>
                <a:gd name="T6" fmla="*/ 14 w 65"/>
                <a:gd name="T7" fmla="*/ 4 h 48"/>
                <a:gd name="T8" fmla="*/ 9 w 65"/>
                <a:gd name="T9" fmla="*/ 1 h 48"/>
                <a:gd name="T10" fmla="*/ 11 w 65"/>
                <a:gd name="T11" fmla="*/ 6 h 48"/>
                <a:gd name="T12" fmla="*/ 4 w 65"/>
                <a:gd name="T13" fmla="*/ 3 h 48"/>
                <a:gd name="T14" fmla="*/ 10 w 65"/>
                <a:gd name="T15" fmla="*/ 8 h 48"/>
                <a:gd name="T16" fmla="*/ 2 w 65"/>
                <a:gd name="T17" fmla="*/ 7 h 48"/>
                <a:gd name="T18" fmla="*/ 9 w 65"/>
                <a:gd name="T19" fmla="*/ 11 h 48"/>
                <a:gd name="T20" fmla="*/ 1 w 65"/>
                <a:gd name="T21" fmla="*/ 12 h 48"/>
                <a:gd name="T22" fmla="*/ 9 w 65"/>
                <a:gd name="T23" fmla="*/ 14 h 48"/>
                <a:gd name="T24" fmla="*/ 5 w 65"/>
                <a:gd name="T25" fmla="*/ 18 h 48"/>
                <a:gd name="T26" fmla="*/ 11 w 65"/>
                <a:gd name="T27" fmla="*/ 17 h 48"/>
                <a:gd name="T28" fmla="*/ 18 w 65"/>
                <a:gd name="T29" fmla="*/ 21 h 48"/>
                <a:gd name="T30" fmla="*/ 59 w 65"/>
                <a:gd name="T31" fmla="*/ 45 h 48"/>
                <a:gd name="T32" fmla="*/ 57 w 65"/>
                <a:gd name="T33" fmla="*/ 2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48">
                  <a:moveTo>
                    <a:pt x="57" y="25"/>
                  </a:moveTo>
                  <a:cubicBezTo>
                    <a:pt x="57" y="25"/>
                    <a:pt x="50" y="27"/>
                    <a:pt x="44" y="24"/>
                  </a:cubicBezTo>
                  <a:cubicBezTo>
                    <a:pt x="38" y="21"/>
                    <a:pt x="21" y="12"/>
                    <a:pt x="21" y="12"/>
                  </a:cubicBezTo>
                  <a:cubicBezTo>
                    <a:pt x="21" y="12"/>
                    <a:pt x="15" y="5"/>
                    <a:pt x="14" y="4"/>
                  </a:cubicBezTo>
                  <a:cubicBezTo>
                    <a:pt x="12" y="2"/>
                    <a:pt x="10" y="0"/>
                    <a:pt x="9" y="1"/>
                  </a:cubicBezTo>
                  <a:cubicBezTo>
                    <a:pt x="8" y="2"/>
                    <a:pt x="11" y="6"/>
                    <a:pt x="11" y="6"/>
                  </a:cubicBezTo>
                  <a:cubicBezTo>
                    <a:pt x="11" y="6"/>
                    <a:pt x="6" y="1"/>
                    <a:pt x="4" y="3"/>
                  </a:cubicBezTo>
                  <a:cubicBezTo>
                    <a:pt x="3" y="5"/>
                    <a:pt x="10" y="8"/>
                    <a:pt x="10" y="8"/>
                  </a:cubicBezTo>
                  <a:cubicBezTo>
                    <a:pt x="10" y="8"/>
                    <a:pt x="4" y="5"/>
                    <a:pt x="2" y="7"/>
                  </a:cubicBezTo>
                  <a:cubicBezTo>
                    <a:pt x="0" y="9"/>
                    <a:pt x="9" y="11"/>
                    <a:pt x="9" y="11"/>
                  </a:cubicBezTo>
                  <a:cubicBezTo>
                    <a:pt x="9" y="11"/>
                    <a:pt x="1" y="10"/>
                    <a:pt x="1" y="12"/>
                  </a:cubicBezTo>
                  <a:cubicBezTo>
                    <a:pt x="2" y="14"/>
                    <a:pt x="9" y="14"/>
                    <a:pt x="9" y="14"/>
                  </a:cubicBezTo>
                  <a:cubicBezTo>
                    <a:pt x="9" y="14"/>
                    <a:pt x="4" y="16"/>
                    <a:pt x="5" y="18"/>
                  </a:cubicBezTo>
                  <a:cubicBezTo>
                    <a:pt x="7" y="19"/>
                    <a:pt x="10" y="18"/>
                    <a:pt x="11" y="17"/>
                  </a:cubicBezTo>
                  <a:cubicBezTo>
                    <a:pt x="11" y="17"/>
                    <a:pt x="15" y="21"/>
                    <a:pt x="18" y="21"/>
                  </a:cubicBezTo>
                  <a:cubicBezTo>
                    <a:pt x="18" y="21"/>
                    <a:pt x="54" y="48"/>
                    <a:pt x="59" y="45"/>
                  </a:cubicBezTo>
                  <a:cubicBezTo>
                    <a:pt x="65" y="43"/>
                    <a:pt x="57" y="25"/>
                    <a:pt x="57" y="25"/>
                  </a:cubicBezTo>
                  <a:close/>
                </a:path>
              </a:pathLst>
            </a:custGeom>
            <a:solidFill>
              <a:srgbClr val="F7C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5"/>
            <p:cNvSpPr/>
            <p:nvPr/>
          </p:nvSpPr>
          <p:spPr bwMode="auto">
            <a:xfrm>
              <a:off x="2790" y="772"/>
              <a:ext cx="498" cy="358"/>
            </a:xfrm>
            <a:custGeom>
              <a:avLst/>
              <a:gdLst>
                <a:gd name="T0" fmla="*/ 8 w 65"/>
                <a:gd name="T1" fmla="*/ 25 h 47"/>
                <a:gd name="T2" fmla="*/ 21 w 65"/>
                <a:gd name="T3" fmla="*/ 24 h 47"/>
                <a:gd name="T4" fmla="*/ 44 w 65"/>
                <a:gd name="T5" fmla="*/ 12 h 47"/>
                <a:gd name="T6" fmla="*/ 51 w 65"/>
                <a:gd name="T7" fmla="*/ 4 h 47"/>
                <a:gd name="T8" fmla="*/ 56 w 65"/>
                <a:gd name="T9" fmla="*/ 1 h 47"/>
                <a:gd name="T10" fmla="*/ 54 w 65"/>
                <a:gd name="T11" fmla="*/ 6 h 47"/>
                <a:gd name="T12" fmla="*/ 61 w 65"/>
                <a:gd name="T13" fmla="*/ 3 h 47"/>
                <a:gd name="T14" fmla="*/ 55 w 65"/>
                <a:gd name="T15" fmla="*/ 8 h 47"/>
                <a:gd name="T16" fmla="*/ 63 w 65"/>
                <a:gd name="T17" fmla="*/ 6 h 47"/>
                <a:gd name="T18" fmla="*/ 56 w 65"/>
                <a:gd name="T19" fmla="*/ 11 h 47"/>
                <a:gd name="T20" fmla="*/ 64 w 65"/>
                <a:gd name="T21" fmla="*/ 11 h 47"/>
                <a:gd name="T22" fmla="*/ 56 w 65"/>
                <a:gd name="T23" fmla="*/ 14 h 47"/>
                <a:gd name="T24" fmla="*/ 60 w 65"/>
                <a:gd name="T25" fmla="*/ 17 h 47"/>
                <a:gd name="T26" fmla="*/ 54 w 65"/>
                <a:gd name="T27" fmla="*/ 17 h 47"/>
                <a:gd name="T28" fmla="*/ 47 w 65"/>
                <a:gd name="T29" fmla="*/ 21 h 47"/>
                <a:gd name="T30" fmla="*/ 6 w 65"/>
                <a:gd name="T31" fmla="*/ 45 h 47"/>
                <a:gd name="T32" fmla="*/ 8 w 65"/>
                <a:gd name="T33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47">
                  <a:moveTo>
                    <a:pt x="8" y="25"/>
                  </a:moveTo>
                  <a:cubicBezTo>
                    <a:pt x="8" y="25"/>
                    <a:pt x="15" y="27"/>
                    <a:pt x="21" y="24"/>
                  </a:cubicBezTo>
                  <a:cubicBezTo>
                    <a:pt x="27" y="21"/>
                    <a:pt x="44" y="12"/>
                    <a:pt x="44" y="12"/>
                  </a:cubicBezTo>
                  <a:cubicBezTo>
                    <a:pt x="44" y="12"/>
                    <a:pt x="50" y="5"/>
                    <a:pt x="51" y="4"/>
                  </a:cubicBezTo>
                  <a:cubicBezTo>
                    <a:pt x="53" y="2"/>
                    <a:pt x="56" y="0"/>
                    <a:pt x="56" y="1"/>
                  </a:cubicBezTo>
                  <a:cubicBezTo>
                    <a:pt x="57" y="2"/>
                    <a:pt x="54" y="6"/>
                    <a:pt x="54" y="6"/>
                  </a:cubicBezTo>
                  <a:cubicBezTo>
                    <a:pt x="54" y="6"/>
                    <a:pt x="59" y="1"/>
                    <a:pt x="61" y="3"/>
                  </a:cubicBezTo>
                  <a:cubicBezTo>
                    <a:pt x="62" y="4"/>
                    <a:pt x="55" y="8"/>
                    <a:pt x="55" y="8"/>
                  </a:cubicBezTo>
                  <a:cubicBezTo>
                    <a:pt x="55" y="8"/>
                    <a:pt x="61" y="5"/>
                    <a:pt x="63" y="6"/>
                  </a:cubicBezTo>
                  <a:cubicBezTo>
                    <a:pt x="65" y="8"/>
                    <a:pt x="56" y="11"/>
                    <a:pt x="56" y="11"/>
                  </a:cubicBezTo>
                  <a:cubicBezTo>
                    <a:pt x="56" y="11"/>
                    <a:pt x="64" y="9"/>
                    <a:pt x="64" y="11"/>
                  </a:cubicBezTo>
                  <a:cubicBezTo>
                    <a:pt x="63" y="14"/>
                    <a:pt x="56" y="14"/>
                    <a:pt x="56" y="14"/>
                  </a:cubicBezTo>
                  <a:cubicBezTo>
                    <a:pt x="56" y="14"/>
                    <a:pt x="61" y="16"/>
                    <a:pt x="60" y="17"/>
                  </a:cubicBezTo>
                  <a:cubicBezTo>
                    <a:pt x="58" y="19"/>
                    <a:pt x="55" y="18"/>
                    <a:pt x="54" y="17"/>
                  </a:cubicBezTo>
                  <a:cubicBezTo>
                    <a:pt x="54" y="17"/>
                    <a:pt x="50" y="21"/>
                    <a:pt x="47" y="21"/>
                  </a:cubicBezTo>
                  <a:cubicBezTo>
                    <a:pt x="47" y="21"/>
                    <a:pt x="11" y="47"/>
                    <a:pt x="6" y="45"/>
                  </a:cubicBezTo>
                  <a:cubicBezTo>
                    <a:pt x="0" y="43"/>
                    <a:pt x="8" y="25"/>
                    <a:pt x="8" y="25"/>
                  </a:cubicBezTo>
                  <a:close/>
                </a:path>
              </a:pathLst>
            </a:custGeom>
            <a:solidFill>
              <a:srgbClr val="F7C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2253" y="917"/>
              <a:ext cx="752" cy="799"/>
            </a:xfrm>
            <a:custGeom>
              <a:avLst/>
              <a:gdLst>
                <a:gd name="T0" fmla="*/ 41 w 98"/>
                <a:gd name="T1" fmla="*/ 3 h 105"/>
                <a:gd name="T2" fmla="*/ 25 w 98"/>
                <a:gd name="T3" fmla="*/ 8 h 105"/>
                <a:gd name="T4" fmla="*/ 21 w 98"/>
                <a:gd name="T5" fmla="*/ 19 h 105"/>
                <a:gd name="T6" fmla="*/ 17 w 98"/>
                <a:gd name="T7" fmla="*/ 55 h 105"/>
                <a:gd name="T8" fmla="*/ 4 w 98"/>
                <a:gd name="T9" fmla="*/ 75 h 105"/>
                <a:gd name="T10" fmla="*/ 3 w 98"/>
                <a:gd name="T11" fmla="*/ 83 h 105"/>
                <a:gd name="T12" fmla="*/ 13 w 98"/>
                <a:gd name="T13" fmla="*/ 95 h 105"/>
                <a:gd name="T14" fmla="*/ 37 w 98"/>
                <a:gd name="T15" fmla="*/ 102 h 105"/>
                <a:gd name="T16" fmla="*/ 66 w 98"/>
                <a:gd name="T17" fmla="*/ 99 h 105"/>
                <a:gd name="T18" fmla="*/ 86 w 98"/>
                <a:gd name="T19" fmla="*/ 96 h 105"/>
                <a:gd name="T20" fmla="*/ 94 w 98"/>
                <a:gd name="T21" fmla="*/ 85 h 105"/>
                <a:gd name="T22" fmla="*/ 77 w 98"/>
                <a:gd name="T23" fmla="*/ 52 h 105"/>
                <a:gd name="T24" fmla="*/ 79 w 98"/>
                <a:gd name="T25" fmla="*/ 27 h 105"/>
                <a:gd name="T26" fmla="*/ 76 w 98"/>
                <a:gd name="T27" fmla="*/ 18 h 105"/>
                <a:gd name="T28" fmla="*/ 80 w 98"/>
                <a:gd name="T29" fmla="*/ 6 h 105"/>
                <a:gd name="T30" fmla="*/ 58 w 98"/>
                <a:gd name="T31" fmla="*/ 0 h 105"/>
                <a:gd name="T32" fmla="*/ 41 w 98"/>
                <a:gd name="T33" fmla="*/ 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8" h="105">
                  <a:moveTo>
                    <a:pt x="41" y="3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2" y="13"/>
                    <a:pt x="21" y="19"/>
                  </a:cubicBezTo>
                  <a:cubicBezTo>
                    <a:pt x="20" y="26"/>
                    <a:pt x="19" y="47"/>
                    <a:pt x="17" y="55"/>
                  </a:cubicBezTo>
                  <a:cubicBezTo>
                    <a:pt x="14" y="63"/>
                    <a:pt x="4" y="75"/>
                    <a:pt x="4" y="75"/>
                  </a:cubicBezTo>
                  <a:cubicBezTo>
                    <a:pt x="4" y="75"/>
                    <a:pt x="0" y="80"/>
                    <a:pt x="3" y="83"/>
                  </a:cubicBezTo>
                  <a:cubicBezTo>
                    <a:pt x="6" y="87"/>
                    <a:pt x="8" y="95"/>
                    <a:pt x="13" y="95"/>
                  </a:cubicBezTo>
                  <a:cubicBezTo>
                    <a:pt x="17" y="95"/>
                    <a:pt x="34" y="100"/>
                    <a:pt x="37" y="102"/>
                  </a:cubicBezTo>
                  <a:cubicBezTo>
                    <a:pt x="40" y="105"/>
                    <a:pt x="58" y="102"/>
                    <a:pt x="66" y="99"/>
                  </a:cubicBezTo>
                  <a:cubicBezTo>
                    <a:pt x="75" y="96"/>
                    <a:pt x="82" y="96"/>
                    <a:pt x="86" y="96"/>
                  </a:cubicBezTo>
                  <a:cubicBezTo>
                    <a:pt x="91" y="96"/>
                    <a:pt x="98" y="87"/>
                    <a:pt x="94" y="85"/>
                  </a:cubicBezTo>
                  <a:cubicBezTo>
                    <a:pt x="90" y="84"/>
                    <a:pt x="76" y="61"/>
                    <a:pt x="77" y="52"/>
                  </a:cubicBezTo>
                  <a:cubicBezTo>
                    <a:pt x="78" y="43"/>
                    <a:pt x="79" y="27"/>
                    <a:pt x="79" y="27"/>
                  </a:cubicBezTo>
                  <a:cubicBezTo>
                    <a:pt x="79" y="27"/>
                    <a:pt x="76" y="26"/>
                    <a:pt x="76" y="18"/>
                  </a:cubicBezTo>
                  <a:cubicBezTo>
                    <a:pt x="77" y="10"/>
                    <a:pt x="80" y="6"/>
                    <a:pt x="80" y="6"/>
                  </a:cubicBezTo>
                  <a:cubicBezTo>
                    <a:pt x="58" y="0"/>
                    <a:pt x="58" y="0"/>
                    <a:pt x="58" y="0"/>
                  </a:cubicBezTo>
                  <a:lnTo>
                    <a:pt x="41" y="3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7"/>
            <p:cNvSpPr/>
            <p:nvPr/>
          </p:nvSpPr>
          <p:spPr bwMode="auto">
            <a:xfrm>
              <a:off x="2476" y="886"/>
              <a:ext cx="391" cy="191"/>
            </a:xfrm>
            <a:custGeom>
              <a:avLst/>
              <a:gdLst>
                <a:gd name="T0" fmla="*/ 15 w 51"/>
                <a:gd name="T1" fmla="*/ 5 h 25"/>
                <a:gd name="T2" fmla="*/ 1 w 51"/>
                <a:gd name="T3" fmla="*/ 13 h 25"/>
                <a:gd name="T4" fmla="*/ 23 w 51"/>
                <a:gd name="T5" fmla="*/ 10 h 25"/>
                <a:gd name="T6" fmla="*/ 37 w 51"/>
                <a:gd name="T7" fmla="*/ 19 h 25"/>
                <a:gd name="T8" fmla="*/ 42 w 51"/>
                <a:gd name="T9" fmla="*/ 0 h 25"/>
                <a:gd name="T10" fmla="*/ 15 w 51"/>
                <a:gd name="T11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25">
                  <a:moveTo>
                    <a:pt x="15" y="5"/>
                  </a:moveTo>
                  <a:cubicBezTo>
                    <a:pt x="15" y="5"/>
                    <a:pt x="0" y="5"/>
                    <a:pt x="1" y="13"/>
                  </a:cubicBezTo>
                  <a:cubicBezTo>
                    <a:pt x="1" y="20"/>
                    <a:pt x="17" y="25"/>
                    <a:pt x="23" y="10"/>
                  </a:cubicBezTo>
                  <a:cubicBezTo>
                    <a:pt x="23" y="10"/>
                    <a:pt x="23" y="24"/>
                    <a:pt x="37" y="19"/>
                  </a:cubicBezTo>
                  <a:cubicBezTo>
                    <a:pt x="51" y="13"/>
                    <a:pt x="42" y="0"/>
                    <a:pt x="42" y="0"/>
                  </a:cubicBezTo>
                  <a:lnTo>
                    <a:pt x="1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8"/>
            <p:cNvSpPr/>
            <p:nvPr/>
          </p:nvSpPr>
          <p:spPr bwMode="auto">
            <a:xfrm>
              <a:off x="2598" y="886"/>
              <a:ext cx="123" cy="76"/>
            </a:xfrm>
            <a:custGeom>
              <a:avLst/>
              <a:gdLst>
                <a:gd name="T0" fmla="*/ 5 w 16"/>
                <a:gd name="T1" fmla="*/ 10 h 10"/>
                <a:gd name="T2" fmla="*/ 16 w 16"/>
                <a:gd name="T3" fmla="*/ 1 h 10"/>
                <a:gd name="T4" fmla="*/ 11 w 16"/>
                <a:gd name="T5" fmla="*/ 0 h 10"/>
                <a:gd name="T6" fmla="*/ 1 w 16"/>
                <a:gd name="T7" fmla="*/ 2 h 10"/>
                <a:gd name="T8" fmla="*/ 0 w 16"/>
                <a:gd name="T9" fmla="*/ 3 h 10"/>
                <a:gd name="T10" fmla="*/ 5 w 16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0">
                  <a:moveTo>
                    <a:pt x="5" y="10"/>
                  </a:moveTo>
                  <a:cubicBezTo>
                    <a:pt x="10" y="10"/>
                    <a:pt x="16" y="7"/>
                    <a:pt x="16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10"/>
                    <a:pt x="5" y="10"/>
                  </a:cubicBezTo>
                  <a:close/>
                </a:path>
              </a:pathLst>
            </a:custGeom>
            <a:solidFill>
              <a:srgbClr val="D89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9"/>
            <p:cNvSpPr/>
            <p:nvPr/>
          </p:nvSpPr>
          <p:spPr bwMode="auto">
            <a:xfrm>
              <a:off x="2445" y="962"/>
              <a:ext cx="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2B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0"/>
            <p:cNvSpPr/>
            <p:nvPr/>
          </p:nvSpPr>
          <p:spPr bwMode="auto">
            <a:xfrm>
              <a:off x="2253" y="261"/>
              <a:ext cx="798" cy="709"/>
            </a:xfrm>
            <a:custGeom>
              <a:avLst/>
              <a:gdLst>
                <a:gd name="T0" fmla="*/ 98 w 104"/>
                <a:gd name="T1" fmla="*/ 60 h 93"/>
                <a:gd name="T2" fmla="*/ 41 w 104"/>
                <a:gd name="T3" fmla="*/ 87 h 93"/>
                <a:gd name="T4" fmla="*/ 5 w 104"/>
                <a:gd name="T5" fmla="*/ 37 h 93"/>
                <a:gd name="T6" fmla="*/ 62 w 104"/>
                <a:gd name="T7" fmla="*/ 7 h 93"/>
                <a:gd name="T8" fmla="*/ 98 w 104"/>
                <a:gd name="T9" fmla="*/ 6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93">
                  <a:moveTo>
                    <a:pt x="98" y="60"/>
                  </a:moveTo>
                  <a:cubicBezTo>
                    <a:pt x="92" y="83"/>
                    <a:pt x="70" y="93"/>
                    <a:pt x="41" y="87"/>
                  </a:cubicBezTo>
                  <a:cubicBezTo>
                    <a:pt x="15" y="82"/>
                    <a:pt x="0" y="60"/>
                    <a:pt x="5" y="37"/>
                  </a:cubicBezTo>
                  <a:cubicBezTo>
                    <a:pt x="11" y="14"/>
                    <a:pt x="37" y="0"/>
                    <a:pt x="62" y="7"/>
                  </a:cubicBezTo>
                  <a:cubicBezTo>
                    <a:pt x="88" y="13"/>
                    <a:pt x="104" y="37"/>
                    <a:pt x="98" y="60"/>
                  </a:cubicBezTo>
                  <a:close/>
                </a:path>
              </a:pathLst>
            </a:custGeom>
            <a:solidFill>
              <a:srgbClr val="F7C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2253" y="231"/>
              <a:ext cx="805" cy="388"/>
            </a:xfrm>
            <a:custGeom>
              <a:avLst/>
              <a:gdLst>
                <a:gd name="T0" fmla="*/ 2 w 105"/>
                <a:gd name="T1" fmla="*/ 51 h 51"/>
                <a:gd name="T2" fmla="*/ 32 w 105"/>
                <a:gd name="T3" fmla="*/ 21 h 51"/>
                <a:gd name="T4" fmla="*/ 26 w 105"/>
                <a:gd name="T5" fmla="*/ 42 h 51"/>
                <a:gd name="T6" fmla="*/ 39 w 105"/>
                <a:gd name="T7" fmla="*/ 24 h 51"/>
                <a:gd name="T8" fmla="*/ 53 w 105"/>
                <a:gd name="T9" fmla="*/ 45 h 51"/>
                <a:gd name="T10" fmla="*/ 52 w 105"/>
                <a:gd name="T11" fmla="*/ 32 h 51"/>
                <a:gd name="T12" fmla="*/ 64 w 105"/>
                <a:gd name="T13" fmla="*/ 46 h 51"/>
                <a:gd name="T14" fmla="*/ 61 w 105"/>
                <a:gd name="T15" fmla="*/ 32 h 51"/>
                <a:gd name="T16" fmla="*/ 82 w 105"/>
                <a:gd name="T17" fmla="*/ 47 h 51"/>
                <a:gd name="T18" fmla="*/ 105 w 105"/>
                <a:gd name="T19" fmla="*/ 47 h 51"/>
                <a:gd name="T20" fmla="*/ 71 w 105"/>
                <a:gd name="T21" fmla="*/ 4 h 51"/>
                <a:gd name="T22" fmla="*/ 23 w 105"/>
                <a:gd name="T23" fmla="*/ 6 h 51"/>
                <a:gd name="T24" fmla="*/ 2 w 105"/>
                <a:gd name="T2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51">
                  <a:moveTo>
                    <a:pt x="2" y="51"/>
                  </a:moveTo>
                  <a:cubicBezTo>
                    <a:pt x="2" y="51"/>
                    <a:pt x="29" y="36"/>
                    <a:pt x="32" y="21"/>
                  </a:cubicBezTo>
                  <a:cubicBezTo>
                    <a:pt x="32" y="21"/>
                    <a:pt x="30" y="36"/>
                    <a:pt x="26" y="42"/>
                  </a:cubicBezTo>
                  <a:cubicBezTo>
                    <a:pt x="26" y="42"/>
                    <a:pt x="36" y="40"/>
                    <a:pt x="39" y="24"/>
                  </a:cubicBezTo>
                  <a:cubicBezTo>
                    <a:pt x="39" y="24"/>
                    <a:pt x="43" y="42"/>
                    <a:pt x="53" y="45"/>
                  </a:cubicBezTo>
                  <a:cubicBezTo>
                    <a:pt x="53" y="45"/>
                    <a:pt x="52" y="36"/>
                    <a:pt x="52" y="32"/>
                  </a:cubicBezTo>
                  <a:cubicBezTo>
                    <a:pt x="52" y="29"/>
                    <a:pt x="54" y="44"/>
                    <a:pt x="64" y="46"/>
                  </a:cubicBezTo>
                  <a:cubicBezTo>
                    <a:pt x="64" y="46"/>
                    <a:pt x="60" y="34"/>
                    <a:pt x="61" y="32"/>
                  </a:cubicBezTo>
                  <a:cubicBezTo>
                    <a:pt x="61" y="30"/>
                    <a:pt x="70" y="44"/>
                    <a:pt x="82" y="47"/>
                  </a:cubicBezTo>
                  <a:cubicBezTo>
                    <a:pt x="93" y="50"/>
                    <a:pt x="105" y="47"/>
                    <a:pt x="105" y="47"/>
                  </a:cubicBezTo>
                  <a:cubicBezTo>
                    <a:pt x="105" y="47"/>
                    <a:pt x="82" y="6"/>
                    <a:pt x="71" y="4"/>
                  </a:cubicBezTo>
                  <a:cubicBezTo>
                    <a:pt x="59" y="2"/>
                    <a:pt x="31" y="0"/>
                    <a:pt x="23" y="6"/>
                  </a:cubicBezTo>
                  <a:cubicBezTo>
                    <a:pt x="15" y="13"/>
                    <a:pt x="0" y="42"/>
                    <a:pt x="2" y="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22"/>
            <p:cNvSpPr>
              <a:spLocks noChangeArrowheads="1"/>
            </p:cNvSpPr>
            <p:nvPr/>
          </p:nvSpPr>
          <p:spPr bwMode="auto">
            <a:xfrm>
              <a:off x="2353" y="719"/>
              <a:ext cx="146" cy="99"/>
            </a:xfrm>
            <a:prstGeom prst="ellipse">
              <a:avLst/>
            </a:prstGeom>
            <a:solidFill>
              <a:srgbClr val="FBA6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23"/>
            <p:cNvSpPr>
              <a:spLocks noChangeArrowheads="1"/>
            </p:cNvSpPr>
            <p:nvPr/>
          </p:nvSpPr>
          <p:spPr bwMode="auto">
            <a:xfrm>
              <a:off x="2790" y="703"/>
              <a:ext cx="146" cy="107"/>
            </a:xfrm>
            <a:prstGeom prst="ellipse">
              <a:avLst/>
            </a:prstGeom>
            <a:solidFill>
              <a:srgbClr val="FBA6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4"/>
            <p:cNvSpPr/>
            <p:nvPr/>
          </p:nvSpPr>
          <p:spPr bwMode="auto">
            <a:xfrm>
              <a:off x="2368" y="635"/>
              <a:ext cx="131" cy="61"/>
            </a:xfrm>
            <a:custGeom>
              <a:avLst/>
              <a:gdLst>
                <a:gd name="T0" fmla="*/ 15 w 17"/>
                <a:gd name="T1" fmla="*/ 6 h 8"/>
                <a:gd name="T2" fmla="*/ 16 w 17"/>
                <a:gd name="T3" fmla="*/ 6 h 8"/>
                <a:gd name="T4" fmla="*/ 7 w 17"/>
                <a:gd name="T5" fmla="*/ 1 h 8"/>
                <a:gd name="T6" fmla="*/ 0 w 17"/>
                <a:gd name="T7" fmla="*/ 7 h 8"/>
                <a:gd name="T8" fmla="*/ 1 w 17"/>
                <a:gd name="T9" fmla="*/ 7 h 8"/>
                <a:gd name="T10" fmla="*/ 6 w 17"/>
                <a:gd name="T11" fmla="*/ 4 h 8"/>
                <a:gd name="T12" fmla="*/ 15 w 17"/>
                <a:gd name="T1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15" y="6"/>
                  </a:moveTo>
                  <a:cubicBezTo>
                    <a:pt x="16" y="7"/>
                    <a:pt x="17" y="7"/>
                    <a:pt x="16" y="6"/>
                  </a:cubicBezTo>
                  <a:cubicBezTo>
                    <a:pt x="14" y="3"/>
                    <a:pt x="11" y="0"/>
                    <a:pt x="7" y="1"/>
                  </a:cubicBezTo>
                  <a:cubicBezTo>
                    <a:pt x="2" y="1"/>
                    <a:pt x="0" y="5"/>
                    <a:pt x="0" y="7"/>
                  </a:cubicBezTo>
                  <a:cubicBezTo>
                    <a:pt x="0" y="7"/>
                    <a:pt x="0" y="8"/>
                    <a:pt x="1" y="7"/>
                  </a:cubicBezTo>
                  <a:cubicBezTo>
                    <a:pt x="2" y="6"/>
                    <a:pt x="4" y="4"/>
                    <a:pt x="6" y="4"/>
                  </a:cubicBezTo>
                  <a:cubicBezTo>
                    <a:pt x="8" y="4"/>
                    <a:pt x="12" y="4"/>
                    <a:pt x="15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5"/>
            <p:cNvSpPr/>
            <p:nvPr/>
          </p:nvSpPr>
          <p:spPr bwMode="auto">
            <a:xfrm>
              <a:off x="2805" y="650"/>
              <a:ext cx="131" cy="53"/>
            </a:xfrm>
            <a:custGeom>
              <a:avLst/>
              <a:gdLst>
                <a:gd name="T0" fmla="*/ 1 w 17"/>
                <a:gd name="T1" fmla="*/ 6 h 7"/>
                <a:gd name="T2" fmla="*/ 1 w 17"/>
                <a:gd name="T3" fmla="*/ 5 h 7"/>
                <a:gd name="T4" fmla="*/ 10 w 17"/>
                <a:gd name="T5" fmla="*/ 0 h 7"/>
                <a:gd name="T6" fmla="*/ 17 w 17"/>
                <a:gd name="T7" fmla="*/ 6 h 7"/>
                <a:gd name="T8" fmla="*/ 16 w 17"/>
                <a:gd name="T9" fmla="*/ 7 h 7"/>
                <a:gd name="T10" fmla="*/ 10 w 17"/>
                <a:gd name="T11" fmla="*/ 3 h 7"/>
                <a:gd name="T12" fmla="*/ 1 w 17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">
                  <a:moveTo>
                    <a:pt x="1" y="6"/>
                  </a:moveTo>
                  <a:cubicBezTo>
                    <a:pt x="1" y="7"/>
                    <a:pt x="0" y="7"/>
                    <a:pt x="1" y="5"/>
                  </a:cubicBezTo>
                  <a:cubicBezTo>
                    <a:pt x="2" y="3"/>
                    <a:pt x="5" y="0"/>
                    <a:pt x="10" y="0"/>
                  </a:cubicBezTo>
                  <a:cubicBezTo>
                    <a:pt x="15" y="1"/>
                    <a:pt x="16" y="4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5" y="6"/>
                    <a:pt x="13" y="4"/>
                    <a:pt x="10" y="3"/>
                  </a:cubicBezTo>
                  <a:cubicBezTo>
                    <a:pt x="9" y="3"/>
                    <a:pt x="5" y="3"/>
                    <a:pt x="1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2591" y="757"/>
              <a:ext cx="38" cy="45"/>
            </a:xfrm>
            <a:custGeom>
              <a:avLst/>
              <a:gdLst>
                <a:gd name="T0" fmla="*/ 5 w 5"/>
                <a:gd name="T1" fmla="*/ 5 h 6"/>
                <a:gd name="T2" fmla="*/ 3 w 5"/>
                <a:gd name="T3" fmla="*/ 1 h 6"/>
                <a:gd name="T4" fmla="*/ 2 w 5"/>
                <a:gd name="T5" fmla="*/ 1 h 6"/>
                <a:gd name="T6" fmla="*/ 3 w 5"/>
                <a:gd name="T7" fmla="*/ 5 h 6"/>
                <a:gd name="T8" fmla="*/ 5 w 5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5"/>
                  </a:moveTo>
                  <a:cubicBezTo>
                    <a:pt x="5" y="5"/>
                    <a:pt x="0" y="5"/>
                    <a:pt x="3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1" y="2"/>
                    <a:pt x="1" y="5"/>
                    <a:pt x="3" y="5"/>
                  </a:cubicBezTo>
                  <a:cubicBezTo>
                    <a:pt x="5" y="6"/>
                    <a:pt x="5" y="5"/>
                    <a:pt x="5" y="5"/>
                  </a:cubicBezTo>
                  <a:close/>
                </a:path>
              </a:pathLst>
            </a:custGeom>
            <a:solidFill>
              <a:srgbClr val="D89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7"/>
            <p:cNvSpPr/>
            <p:nvPr/>
          </p:nvSpPr>
          <p:spPr bwMode="auto">
            <a:xfrm>
              <a:off x="2292" y="460"/>
              <a:ext cx="84" cy="76"/>
            </a:xfrm>
            <a:custGeom>
              <a:avLst/>
              <a:gdLst>
                <a:gd name="T0" fmla="*/ 10 w 11"/>
                <a:gd name="T1" fmla="*/ 10 h 10"/>
                <a:gd name="T2" fmla="*/ 10 w 11"/>
                <a:gd name="T3" fmla="*/ 10 h 10"/>
                <a:gd name="T4" fmla="*/ 10 w 11"/>
                <a:gd name="T5" fmla="*/ 10 h 10"/>
                <a:gd name="T6" fmla="*/ 10 w 11"/>
                <a:gd name="T7" fmla="*/ 10 h 10"/>
                <a:gd name="T8" fmla="*/ 0 w 11"/>
                <a:gd name="T9" fmla="*/ 1 h 10"/>
                <a:gd name="T10" fmla="*/ 0 w 11"/>
                <a:gd name="T11" fmla="*/ 0 h 10"/>
                <a:gd name="T12" fmla="*/ 0 w 11"/>
                <a:gd name="T13" fmla="*/ 0 h 10"/>
                <a:gd name="T14" fmla="*/ 1 w 11"/>
                <a:gd name="T15" fmla="*/ 0 h 10"/>
                <a:gd name="T16" fmla="*/ 10 w 11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10" y="10"/>
                  </a:moveTo>
                  <a:cubicBezTo>
                    <a:pt x="11" y="10"/>
                    <a:pt x="11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10" y="10"/>
                  </a:lnTo>
                  <a:close/>
                </a:path>
              </a:pathLst>
            </a:custGeom>
            <a:solidFill>
              <a:srgbClr val="92D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8"/>
            <p:cNvSpPr/>
            <p:nvPr/>
          </p:nvSpPr>
          <p:spPr bwMode="auto">
            <a:xfrm>
              <a:off x="2368" y="536"/>
              <a:ext cx="23" cy="15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0 h 2"/>
                <a:gd name="T8" fmla="*/ 1 w 3"/>
                <a:gd name="T9" fmla="*/ 0 h 2"/>
                <a:gd name="T10" fmla="*/ 1 w 3"/>
                <a:gd name="T11" fmla="*/ 0 h 2"/>
                <a:gd name="T12" fmla="*/ 1 w 3"/>
                <a:gd name="T13" fmla="*/ 0 h 2"/>
                <a:gd name="T14" fmla="*/ 0 w 3"/>
                <a:gd name="T15" fmla="*/ 0 h 2"/>
                <a:gd name="T16" fmla="*/ 0 w 3"/>
                <a:gd name="T17" fmla="*/ 1 h 2"/>
                <a:gd name="T18" fmla="*/ 0 w 3"/>
                <a:gd name="T19" fmla="*/ 1 h 2"/>
                <a:gd name="T20" fmla="*/ 1 w 3"/>
                <a:gd name="T21" fmla="*/ 2 h 2"/>
                <a:gd name="T22" fmla="*/ 1 w 3"/>
                <a:gd name="T23" fmla="*/ 2 h 2"/>
                <a:gd name="T24" fmla="*/ 1 w 3"/>
                <a:gd name="T25" fmla="*/ 2 h 2"/>
                <a:gd name="T26" fmla="*/ 2 w 3"/>
                <a:gd name="T27" fmla="*/ 2 h 2"/>
                <a:gd name="T28" fmla="*/ 2 w 3"/>
                <a:gd name="T29" fmla="*/ 1 h 2"/>
                <a:gd name="T30" fmla="*/ 3 w 3"/>
                <a:gd name="T31" fmla="*/ 1 h 2"/>
                <a:gd name="T32" fmla="*/ 2 w 3"/>
                <a:gd name="T3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92D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9"/>
            <p:cNvSpPr>
              <a:spLocks noEditPoints="1"/>
            </p:cNvSpPr>
            <p:nvPr/>
          </p:nvSpPr>
          <p:spPr bwMode="auto">
            <a:xfrm>
              <a:off x="2353" y="513"/>
              <a:ext cx="54" cy="53"/>
            </a:xfrm>
            <a:custGeom>
              <a:avLst/>
              <a:gdLst>
                <a:gd name="T0" fmla="*/ 6 w 7"/>
                <a:gd name="T1" fmla="*/ 1 h 7"/>
                <a:gd name="T2" fmla="*/ 4 w 7"/>
                <a:gd name="T3" fmla="*/ 1 h 7"/>
                <a:gd name="T4" fmla="*/ 3 w 7"/>
                <a:gd name="T5" fmla="*/ 0 h 7"/>
                <a:gd name="T6" fmla="*/ 2 w 7"/>
                <a:gd name="T7" fmla="*/ 1 h 7"/>
                <a:gd name="T8" fmla="*/ 1 w 7"/>
                <a:gd name="T9" fmla="*/ 1 h 7"/>
                <a:gd name="T10" fmla="*/ 1 w 7"/>
                <a:gd name="T11" fmla="*/ 3 h 7"/>
                <a:gd name="T12" fmla="*/ 0 w 7"/>
                <a:gd name="T13" fmla="*/ 4 h 7"/>
                <a:gd name="T14" fmla="*/ 1 w 7"/>
                <a:gd name="T15" fmla="*/ 5 h 7"/>
                <a:gd name="T16" fmla="*/ 1 w 7"/>
                <a:gd name="T17" fmla="*/ 6 h 7"/>
                <a:gd name="T18" fmla="*/ 3 w 7"/>
                <a:gd name="T19" fmla="*/ 6 h 7"/>
                <a:gd name="T20" fmla="*/ 4 w 7"/>
                <a:gd name="T21" fmla="*/ 7 h 7"/>
                <a:gd name="T22" fmla="*/ 5 w 7"/>
                <a:gd name="T23" fmla="*/ 6 h 7"/>
                <a:gd name="T24" fmla="*/ 6 w 7"/>
                <a:gd name="T25" fmla="*/ 6 h 7"/>
                <a:gd name="T26" fmla="*/ 6 w 7"/>
                <a:gd name="T27" fmla="*/ 5 h 7"/>
                <a:gd name="T28" fmla="*/ 7 w 7"/>
                <a:gd name="T29" fmla="*/ 4 h 7"/>
                <a:gd name="T30" fmla="*/ 6 w 7"/>
                <a:gd name="T31" fmla="*/ 2 h 7"/>
                <a:gd name="T32" fmla="*/ 6 w 7"/>
                <a:gd name="T33" fmla="*/ 1 h 7"/>
                <a:gd name="T34" fmla="*/ 4 w 7"/>
                <a:gd name="T35" fmla="*/ 5 h 7"/>
                <a:gd name="T36" fmla="*/ 3 w 7"/>
                <a:gd name="T37" fmla="*/ 5 h 7"/>
                <a:gd name="T38" fmla="*/ 3 w 7"/>
                <a:gd name="T39" fmla="*/ 5 h 7"/>
                <a:gd name="T40" fmla="*/ 3 w 7"/>
                <a:gd name="T41" fmla="*/ 5 h 7"/>
                <a:gd name="T42" fmla="*/ 2 w 7"/>
                <a:gd name="T43" fmla="*/ 4 h 7"/>
                <a:gd name="T44" fmla="*/ 2 w 7"/>
                <a:gd name="T45" fmla="*/ 4 h 7"/>
                <a:gd name="T46" fmla="*/ 2 w 7"/>
                <a:gd name="T47" fmla="*/ 3 h 7"/>
                <a:gd name="T48" fmla="*/ 3 w 7"/>
                <a:gd name="T49" fmla="*/ 3 h 7"/>
                <a:gd name="T50" fmla="*/ 3 w 7"/>
                <a:gd name="T51" fmla="*/ 3 h 7"/>
                <a:gd name="T52" fmla="*/ 3 w 7"/>
                <a:gd name="T53" fmla="*/ 3 h 7"/>
                <a:gd name="T54" fmla="*/ 4 w 7"/>
                <a:gd name="T55" fmla="*/ 3 h 7"/>
                <a:gd name="T56" fmla="*/ 4 w 7"/>
                <a:gd name="T57" fmla="*/ 3 h 7"/>
                <a:gd name="T58" fmla="*/ 4 w 7"/>
                <a:gd name="T59" fmla="*/ 3 h 7"/>
                <a:gd name="T60" fmla="*/ 4 w 7"/>
                <a:gd name="T61" fmla="*/ 4 h 7"/>
                <a:gd name="T62" fmla="*/ 5 w 7"/>
                <a:gd name="T63" fmla="*/ 4 h 7"/>
                <a:gd name="T64" fmla="*/ 4 w 7"/>
                <a:gd name="T65" fmla="*/ 4 h 7"/>
                <a:gd name="T66" fmla="*/ 4 w 7"/>
                <a:gd name="T6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7"/>
                    <a:pt x="2" y="7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7"/>
                    <a:pt x="5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7" y="3"/>
                    <a:pt x="6" y="3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lose/>
                </a:path>
              </a:pathLst>
            </a:custGeom>
            <a:solidFill>
              <a:srgbClr val="92D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0"/>
            <p:cNvSpPr/>
            <p:nvPr/>
          </p:nvSpPr>
          <p:spPr bwMode="auto">
            <a:xfrm>
              <a:off x="2368" y="528"/>
              <a:ext cx="23" cy="23"/>
            </a:xfrm>
            <a:custGeom>
              <a:avLst/>
              <a:gdLst>
                <a:gd name="T0" fmla="*/ 2 w 3"/>
                <a:gd name="T1" fmla="*/ 1 h 3"/>
                <a:gd name="T2" fmla="*/ 2 w 3"/>
                <a:gd name="T3" fmla="*/ 3 h 3"/>
                <a:gd name="T4" fmla="*/ 0 w 3"/>
                <a:gd name="T5" fmla="*/ 3 h 3"/>
                <a:gd name="T6" fmla="*/ 0 w 3"/>
                <a:gd name="T7" fmla="*/ 1 h 3"/>
                <a:gd name="T8" fmla="*/ 2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3" y="1"/>
                    <a:pt x="3" y="2"/>
                    <a:pt x="2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1"/>
            <p:cNvSpPr/>
            <p:nvPr/>
          </p:nvSpPr>
          <p:spPr bwMode="auto">
            <a:xfrm>
              <a:off x="2598" y="848"/>
              <a:ext cx="108" cy="38"/>
            </a:xfrm>
            <a:custGeom>
              <a:avLst/>
              <a:gdLst>
                <a:gd name="T0" fmla="*/ 0 w 14"/>
                <a:gd name="T1" fmla="*/ 0 h 5"/>
                <a:gd name="T2" fmla="*/ 14 w 14"/>
                <a:gd name="T3" fmla="*/ 1 h 5"/>
                <a:gd name="T4" fmla="*/ 5 w 14"/>
                <a:gd name="T5" fmla="*/ 5 h 5"/>
                <a:gd name="T6" fmla="*/ 0 w 1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0" y="5"/>
                    <a:pt x="5" y="5"/>
                  </a:cubicBezTo>
                  <a:cubicBezTo>
                    <a:pt x="1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A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pic>
        <p:nvPicPr>
          <p:cNvPr id="28" name="图片 27" descr="6c2fe916c48ba8559b26b7e57366b5ca"/>
          <p:cNvPicPr>
            <a:picLocks noChangeAspect="1"/>
          </p:cNvPicPr>
          <p:nvPr/>
        </p:nvPicPr>
        <p:blipFill>
          <a:blip r:embed="rId2"/>
          <a:srcRect t="53815"/>
          <a:stretch>
            <a:fillRect/>
          </a:stretch>
        </p:blipFill>
        <p:spPr>
          <a:xfrm>
            <a:off x="-635" y="3690620"/>
            <a:ext cx="12193270" cy="3167380"/>
          </a:xfrm>
          <a:prstGeom prst="rect">
            <a:avLst/>
          </a:prstGeom>
        </p:spPr>
      </p:pic>
      <p:pic>
        <p:nvPicPr>
          <p:cNvPr id="29" name="图片 28" descr="6c2fe916c48ba8559b26b7e57366b5ca"/>
          <p:cNvPicPr>
            <a:picLocks noChangeAspect="1"/>
          </p:cNvPicPr>
          <p:nvPr/>
        </p:nvPicPr>
        <p:blipFill>
          <a:blip r:embed="rId2"/>
          <a:srcRect r="86517" b="45545"/>
          <a:stretch>
            <a:fillRect/>
          </a:stretch>
        </p:blipFill>
        <p:spPr>
          <a:xfrm>
            <a:off x="-635" y="635"/>
            <a:ext cx="2112010" cy="380619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836" y="3750310"/>
            <a:ext cx="3704848" cy="11806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2473961" y="1674792"/>
            <a:ext cx="7848599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感谢您的观看</a:t>
            </a:r>
            <a:endParaRPr lang="zh-CN" altLang="en-US" sz="7200" dirty="0">
              <a:latin typeface="方正粗黑宋简体" panose="02000000000000000000" pitchFamily="2" charset="-122"/>
              <a:ea typeface="方正粗黑宋简体" panose="02000000000000000000" pitchFamily="2" charset="-122"/>
              <a:cs typeface="方正粗黑宋简体" panose="02000000000000000000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013" y="3115340"/>
            <a:ext cx="5653161" cy="310235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2252100" y="1464310"/>
            <a:ext cx="8221979" cy="1806109"/>
            <a:chOff x="1949840" y="1295400"/>
            <a:chExt cx="8221979" cy="1806109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949840" y="1295400"/>
              <a:ext cx="8221979" cy="0"/>
            </a:xfrm>
            <a:prstGeom prst="line">
              <a:avLst/>
            </a:prstGeom>
            <a:ln w="31750">
              <a:solidFill>
                <a:srgbClr val="28A4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949840" y="3101509"/>
              <a:ext cx="681990" cy="0"/>
            </a:xfrm>
            <a:prstGeom prst="line">
              <a:avLst/>
            </a:prstGeom>
            <a:ln w="31750">
              <a:solidFill>
                <a:srgbClr val="28A4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9623180" y="3101509"/>
              <a:ext cx="548639" cy="0"/>
            </a:xfrm>
            <a:prstGeom prst="line">
              <a:avLst/>
            </a:prstGeom>
            <a:ln w="31750">
              <a:solidFill>
                <a:srgbClr val="28A4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0171819" y="1295400"/>
              <a:ext cx="0" cy="1806109"/>
            </a:xfrm>
            <a:prstGeom prst="line">
              <a:avLst/>
            </a:prstGeom>
            <a:ln w="31750">
              <a:solidFill>
                <a:srgbClr val="28A4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949840" y="1295400"/>
              <a:ext cx="0" cy="1806109"/>
            </a:xfrm>
            <a:prstGeom prst="line">
              <a:avLst/>
            </a:prstGeom>
            <a:ln w="31750">
              <a:solidFill>
                <a:srgbClr val="28A4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9" name="图片 38" descr="6c2fe916c48ba8559b26b7e57366b5ca"/>
          <p:cNvPicPr>
            <a:picLocks noChangeAspect="1"/>
          </p:cNvPicPr>
          <p:nvPr/>
        </p:nvPicPr>
        <p:blipFill>
          <a:blip r:embed="rId2"/>
          <a:srcRect l="70925" b="75023"/>
          <a:stretch>
            <a:fillRect/>
          </a:stretch>
        </p:blipFill>
        <p:spPr>
          <a:xfrm>
            <a:off x="7305675" y="-197485"/>
            <a:ext cx="5380355" cy="2464435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799330" y="4152900"/>
            <a:ext cx="3239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汇报人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XXX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时间：</a:t>
            </a:r>
            <a:r>
              <a:rPr lang="en-US" altLang="zh-CN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20XX</a:t>
            </a:r>
            <a:endParaRPr lang="en-US" altLang="zh-CN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782060" y="2338705"/>
            <a:ext cx="4627245" cy="702945"/>
            <a:chOff x="3553828" y="4753357"/>
            <a:chExt cx="4949842" cy="70307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3828" y="4753357"/>
              <a:ext cx="796550" cy="7030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707120" y="4753357"/>
              <a:ext cx="796550" cy="703075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4711700" y="2037715"/>
            <a:ext cx="2697480" cy="110680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字魂36号-正文宋楷" panose="02000000000000000000" pitchFamily="2" charset="-122"/>
              </a:rPr>
              <a:t>小故事</a:t>
            </a:r>
            <a:endParaRPr lang="zh-CN" altLang="en-US" sz="6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字魂36号-正文宋楷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65445" y="569595"/>
            <a:ext cx="1436370" cy="13220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8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80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 descr="aeb1179565add343865a19d48ffbece7"/>
          <p:cNvPicPr>
            <a:picLocks noChangeAspect="1"/>
          </p:cNvPicPr>
          <p:nvPr/>
        </p:nvPicPr>
        <p:blipFill>
          <a:blip r:embed="rId3"/>
          <a:srcRect t="41818" b="42506"/>
          <a:stretch>
            <a:fillRect/>
          </a:stretch>
        </p:blipFill>
        <p:spPr>
          <a:xfrm>
            <a:off x="-635" y="4599305"/>
            <a:ext cx="12193270" cy="2259330"/>
          </a:xfrm>
          <a:prstGeom prst="rect">
            <a:avLst/>
          </a:prstGeom>
        </p:spPr>
      </p:pic>
      <p:pic>
        <p:nvPicPr>
          <p:cNvPr id="12" name="图片 11" descr="49408cfed329a5b3954dcc30008cef5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1285" y="2115820"/>
            <a:ext cx="5721350" cy="5721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37886" y="163286"/>
            <a:ext cx="11916229" cy="6531428"/>
          </a:xfrm>
          <a:prstGeom prst="rect">
            <a:avLst/>
          </a:prstGeom>
          <a:noFill/>
          <a:ln w="28575">
            <a:solidFill>
              <a:srgbClr val="28A4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90286" y="290324"/>
            <a:ext cx="11611428" cy="6277353"/>
          </a:xfrm>
          <a:prstGeom prst="rect">
            <a:avLst/>
          </a:prstGeom>
          <a:noFill/>
          <a:ln w="28575">
            <a:solidFill>
              <a:srgbClr val="4DBD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5202" y="577334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小故事：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5202" y="1342519"/>
            <a:ext cx="11084838" cy="4602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5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从前，在中原的伏牛山下，住这一个叫吴成的农民，他一生勤俭持家，日子过得无忧无虑，十分美满。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5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相传他临终前，曾把一块写有“勤俭”二字的横匾给了两个儿子，告诫他们说：“你们要想一辈子不受饥挨饿，就一定要按照这两个字去做。”后来，兄弟俩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5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分家时，将匾一锯两半，老大分得了一个“勤”字，老二分得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5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一个“俭”字。老大把“勤”字恭恭敬敬高悬家中，每天“日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5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出而作，日落而息”，年年五谷丰登。然而，他的妻子却过日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5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子大手大脚，孩子们常常将白白的馍馍吃了两口就扔掉，久而久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5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之，家里就没有一点余粮。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095" y="1342390"/>
            <a:ext cx="6858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37886" y="163286"/>
            <a:ext cx="11916229" cy="6531428"/>
          </a:xfrm>
          <a:prstGeom prst="rect">
            <a:avLst/>
          </a:prstGeom>
          <a:noFill/>
          <a:ln w="28575">
            <a:solidFill>
              <a:srgbClr val="28A4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90286" y="290324"/>
            <a:ext cx="11611428" cy="6277353"/>
          </a:xfrm>
          <a:prstGeom prst="rect">
            <a:avLst/>
          </a:prstGeom>
          <a:noFill/>
          <a:ln w="28575">
            <a:solidFill>
              <a:srgbClr val="4DBD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5202" y="577334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小故事：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5202" y="1162109"/>
            <a:ext cx="1108483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5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老二自从分得半块匾后，也把俭字当做“神谕”供放中堂，却把“勤”字忘到九霄云外。他疏于农事，又不肯精耕细作，每年所收获的粮食就不多。尽管一家几口节衣缩食、省吃俭用，但也是难以持久。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5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这一年遇上大旱，老大、老二家中都早已空空如也，他俩情急之下扯下字匾，将“勤”“俭”二字踩碎在地。这时候，突然有纸条从窗外飞进屋里，兄弟俩连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5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忙抬起一看，上面写道：“只勤不俭，好比端个没地的锅，总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5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也盛不满”，“只俭不勤，坐山吃空，一定要受穷挨饿！”兄弟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5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俩恍然大悟，“勤”“俭”两字原来不能分家，相铺相成，缺一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5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不可。吸取教训后，他俩将“勤俭持家”四个字贴在自家门上，提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5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醒自己，告诫儿女，身体力行，此后，日子过的一天比一天好。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040" y="1488440"/>
            <a:ext cx="6858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37886" y="163286"/>
            <a:ext cx="11916229" cy="6531428"/>
          </a:xfrm>
          <a:prstGeom prst="rect">
            <a:avLst/>
          </a:prstGeom>
          <a:noFill/>
          <a:ln w="28575">
            <a:solidFill>
              <a:srgbClr val="28A4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90286" y="290324"/>
            <a:ext cx="11611428" cy="6277353"/>
          </a:xfrm>
          <a:prstGeom prst="rect">
            <a:avLst/>
          </a:prstGeom>
          <a:noFill/>
          <a:ln w="28575">
            <a:solidFill>
              <a:srgbClr val="4DBD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632" y="4142200"/>
            <a:ext cx="4407877" cy="24256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9970" y="1076305"/>
            <a:ext cx="10287000" cy="2208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听了这个故事</a:t>
            </a:r>
            <a:endParaRPr lang="en-US" altLang="zh-CN" sz="4800" b="1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你有什么感受呢？</a:t>
            </a:r>
            <a:endParaRPr lang="zh-CN" altLang="en-US" sz="4800" b="1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37886" y="163286"/>
            <a:ext cx="11916229" cy="6531428"/>
          </a:xfrm>
          <a:prstGeom prst="rect">
            <a:avLst/>
          </a:prstGeom>
          <a:noFill/>
          <a:ln w="28575">
            <a:solidFill>
              <a:srgbClr val="28A4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90286" y="290324"/>
            <a:ext cx="11611428" cy="6277353"/>
          </a:xfrm>
          <a:prstGeom prst="rect">
            <a:avLst/>
          </a:prstGeom>
          <a:noFill/>
          <a:ln w="28575">
            <a:solidFill>
              <a:srgbClr val="4DBD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590868" y="685800"/>
            <a:ext cx="4011612" cy="1655763"/>
          </a:xfrm>
          <a:prstGeom prst="cloudCallout">
            <a:avLst>
              <a:gd name="adj1" fmla="val 13037"/>
              <a:gd name="adj2" fmla="val 62847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参与讨论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20440" y="2494895"/>
            <a:ext cx="80924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甲说：在物质生活日益丰富的今天，节约已成过去；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乙说：既然提倡超前消费，就没有必要再提倡节约了；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你认为呢？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6747"/>
            <a:ext cx="3733800" cy="3733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53745" y="2037080"/>
            <a:ext cx="9826625" cy="1082675"/>
            <a:chOff x="3553828" y="4753357"/>
            <a:chExt cx="4949842" cy="70307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3828" y="4753357"/>
              <a:ext cx="796550" cy="7030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707120" y="4753357"/>
              <a:ext cx="796550" cy="703075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2218690" y="2136775"/>
            <a:ext cx="6888480" cy="110680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字魂36号-正文宋楷" panose="02000000000000000000" pitchFamily="2" charset="-122"/>
              </a:rPr>
              <a:t>听故事想到了什么</a:t>
            </a:r>
            <a:endParaRPr lang="zh-CN" altLang="en-US" sz="6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字魂36号-正文宋楷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44745" y="588645"/>
            <a:ext cx="1436370" cy="13220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8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80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 descr="aeb1179565add343865a19d48ffbece7"/>
          <p:cNvPicPr>
            <a:picLocks noChangeAspect="1"/>
          </p:cNvPicPr>
          <p:nvPr/>
        </p:nvPicPr>
        <p:blipFill>
          <a:blip r:embed="rId3"/>
          <a:srcRect t="41818" b="42506"/>
          <a:stretch>
            <a:fillRect/>
          </a:stretch>
        </p:blipFill>
        <p:spPr>
          <a:xfrm>
            <a:off x="-635" y="4599305"/>
            <a:ext cx="12193270" cy="2259330"/>
          </a:xfrm>
          <a:prstGeom prst="rect">
            <a:avLst/>
          </a:prstGeom>
        </p:spPr>
      </p:pic>
      <p:pic>
        <p:nvPicPr>
          <p:cNvPr id="12" name="图片 11" descr="49408cfed329a5b3954dcc30008cef5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1285" y="2338705"/>
            <a:ext cx="5721350" cy="5721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529" y="0"/>
            <a:ext cx="12193057" cy="6858594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37886" y="163286"/>
            <a:ext cx="11916229" cy="6531428"/>
          </a:xfrm>
          <a:prstGeom prst="rect">
            <a:avLst/>
          </a:prstGeom>
          <a:noFill/>
          <a:ln w="28575">
            <a:solidFill>
              <a:srgbClr val="28A4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90286" y="290324"/>
            <a:ext cx="11611428" cy="6277353"/>
          </a:xfrm>
          <a:prstGeom prst="rect">
            <a:avLst/>
          </a:prstGeom>
          <a:noFill/>
          <a:ln w="28575">
            <a:solidFill>
              <a:srgbClr val="4DBD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52500" y="422255"/>
            <a:ext cx="10287000" cy="1100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看到这些，你想到了什么？</a:t>
            </a:r>
            <a:endParaRPr lang="zh-CN" altLang="en-US" sz="4800" b="1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27037" y="2286000"/>
            <a:ext cx="10818203" cy="3489960"/>
            <a:chOff x="1134587" y="1249680"/>
            <a:chExt cx="14730253" cy="3124200"/>
          </a:xfrm>
        </p:grpSpPr>
        <p:pic>
          <p:nvPicPr>
            <p:cNvPr id="6" name="Picture 7" descr="泔水猪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4587" y="1249680"/>
              <a:ext cx="4343400" cy="31242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7" name="Picture 8" descr="泔水猪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0680" y="1249680"/>
              <a:ext cx="4800600" cy="31242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8" name="Picture 10" descr="地沟油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1280" y="1249680"/>
              <a:ext cx="5623560" cy="31242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www.33ppt.com</Template>
  <TotalTime>0</TotalTime>
  <Words>1645</Words>
  <Application>WPS 演示</Application>
  <PresentationFormat>宽屏</PresentationFormat>
  <Paragraphs>186</Paragraphs>
  <Slides>25</Slides>
  <Notes>25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方正粗黑宋简体</vt:lpstr>
      <vt:lpstr>微软雅黑</vt:lpstr>
      <vt:lpstr>字魂36号-正文宋楷</vt:lpstr>
      <vt:lpstr>Arial Unicode MS</vt:lpstr>
      <vt:lpstr>Calibri</vt:lpstr>
      <vt:lpstr>等线</vt:lpstr>
      <vt:lpstr>汉仪综艺体简</vt:lpstr>
      <vt:lpstr>1</vt:lpstr>
      <vt:lpstr>Excel.Chart.8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84</dc:title>
  <dc:creator/>
  <cp:lastModifiedBy>刘云</cp:lastModifiedBy>
  <cp:revision>6</cp:revision>
  <dcterms:created xsi:type="dcterms:W3CDTF">2019-10-14T14:34:00Z</dcterms:created>
  <dcterms:modified xsi:type="dcterms:W3CDTF">2025-10-07T03:57:17Z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2052-12.1.0.22089</vt:lpwstr>
  </property>
  <property fmtid="{D5CDD505-2E9C-101B-9397-08002B2CF9AE}" pid="3" name="ICV">
    <vt:lpwstr>FF3F7198DCA14CD99D40C3EDDDF69A05_12</vt:lpwstr>
  </property>
</Properties>
</file>