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2" r:id="rId3"/>
  </p:sldMasterIdLst>
  <p:notesMasterIdLst>
    <p:notesMasterId r:id="rId31"/>
  </p:notesMasterIdLst>
  <p:sldIdLst>
    <p:sldId id="256" r:id="rId4"/>
    <p:sldId id="407" r:id="rId5"/>
    <p:sldId id="484" r:id="rId6"/>
    <p:sldId id="485" r:id="rId7"/>
    <p:sldId id="498" r:id="rId8"/>
    <p:sldId id="499" r:id="rId9"/>
    <p:sldId id="537" r:id="rId10"/>
    <p:sldId id="486" r:id="rId11"/>
    <p:sldId id="487" r:id="rId12"/>
    <p:sldId id="488" r:id="rId13"/>
    <p:sldId id="489" r:id="rId14"/>
    <p:sldId id="490" r:id="rId15"/>
    <p:sldId id="515" r:id="rId16"/>
    <p:sldId id="517" r:id="rId17"/>
    <p:sldId id="518" r:id="rId18"/>
    <p:sldId id="516" r:id="rId19"/>
    <p:sldId id="519" r:id="rId20"/>
    <p:sldId id="501" r:id="rId21"/>
    <p:sldId id="492" r:id="rId22"/>
    <p:sldId id="493" r:id="rId23"/>
    <p:sldId id="530" r:id="rId24"/>
    <p:sldId id="531" r:id="rId25"/>
    <p:sldId id="494" r:id="rId26"/>
    <p:sldId id="495" r:id="rId27"/>
    <p:sldId id="496" r:id="rId28"/>
    <p:sldId id="536" r:id="rId29"/>
    <p:sldId id="497" r:id="rId30"/>
  </p:sldIdLst>
  <p:sldSz cx="9144000" cy="6858000" type="screen4x3"/>
  <p:notesSz cx="6858000" cy="9144000"/>
  <p:custDataLst>
    <p:tags r:id="rId3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-204" y="-84"/>
      </p:cViewPr>
      <p:guideLst>
        <p:guide orient="horz" pos="219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5" Type="http://schemas.openxmlformats.org/officeDocument/2006/relationships/tags" Target="tags/tag16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notesMaster" Target="notesMasters/notesMaster1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994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94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image" Target="../media/image2.png"/><Relationship Id="rId3" Type="http://schemas.openxmlformats.org/officeDocument/2006/relationships/tags" Target="../tags/ta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image" Target="../media/image2.png"/><Relationship Id="rId3" Type="http://schemas.openxmlformats.org/officeDocument/2006/relationships/tags" Target="../tags/tag68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5" Type="http://schemas.openxmlformats.org/officeDocument/2006/relationships/tags" Target="../tags/tag116.xml"/><Relationship Id="rId4" Type="http://schemas.openxmlformats.org/officeDocument/2006/relationships/tags" Target="../tags/tag115.xml"/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image 10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85788" y="6375400"/>
            <a:ext cx="2981325" cy="1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385763" y="2435225"/>
            <a:ext cx="6362700" cy="1419225"/>
          </a:xfrm>
        </p:spPr>
        <p:txBody>
          <a:bodyPr lIns="90000" tIns="46800" rIns="90000" bIns="46800" anchor="b" anchorCtr="0">
            <a:noAutofit/>
          </a:bodyPr>
          <a:lstStyle>
            <a:lvl1pPr algn="l">
              <a:defRPr sz="6000" spc="6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fontAlgn="auto"/>
            <a:r>
              <a:rPr lang="zh-CN" altLang="en-US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385763" y="5707353"/>
            <a:ext cx="2981325" cy="582640"/>
          </a:xfrm>
        </p:spPr>
        <p:txBody>
          <a:bodyPr lIns="90000" tIns="4680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accent1"/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02448" y="952508"/>
            <a:ext cx="8139178" cy="5388907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37210" y="4438650"/>
            <a:ext cx="5692140" cy="1652298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15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编辑标题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19075" y="304800"/>
            <a:ext cx="870585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61200" y="1249200"/>
            <a:ext cx="7219800" cy="723600"/>
          </a:xfrm>
        </p:spPr>
        <p:txBody>
          <a:bodyPr anchor="ctr"/>
          <a:lstStyle>
            <a:lvl1pPr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960835" y="2163600"/>
            <a:ext cx="721995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3617913" cy="68659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7400" y="770400"/>
            <a:ext cx="2970000" cy="882000"/>
          </a:xfrm>
        </p:spPr>
        <p:txBody>
          <a:bodyPr anchor="ctr"/>
          <a:lstStyle>
            <a:lvl1pPr>
              <a:defRPr sz="27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40100" y="1764000"/>
            <a:ext cx="29673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3825900" y="769938"/>
            <a:ext cx="486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9000" y="781200"/>
            <a:ext cx="8232300" cy="626400"/>
          </a:xfrm>
        </p:spPr>
        <p:txBody>
          <a:bodyPr anchor="ctr"/>
          <a:lstStyle>
            <a:lvl1pPr algn="ctr">
              <a:defRPr sz="27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59000" y="1659600"/>
            <a:ext cx="8231981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59581" y="2808000"/>
            <a:ext cx="82242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0"/>
            <a:ext cx="9144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600" y="669600"/>
            <a:ext cx="8232300" cy="565200"/>
          </a:xfrm>
        </p:spPr>
        <p:txBody>
          <a:bodyPr anchor="ctr"/>
          <a:lstStyle>
            <a:lvl1pPr algn="ctr"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53628" y="1681200"/>
            <a:ext cx="82431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445500" y="5180400"/>
            <a:ext cx="82512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4700" y="237600"/>
            <a:ext cx="82782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34700" y="1663200"/>
            <a:ext cx="40068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681800" y="1663200"/>
            <a:ext cx="40257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429300" y="4816800"/>
            <a:ext cx="40068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4689900" y="4813200"/>
            <a:ext cx="40257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8850"/>
            <a:ext cx="9144000" cy="49403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142100" y="1339200"/>
            <a:ext cx="6858000" cy="2386800"/>
          </a:xfrm>
        </p:spPr>
        <p:txBody>
          <a:bodyPr anchor="b"/>
          <a:lstStyle>
            <a:lvl1pPr algn="ctr">
              <a:defRPr sz="45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41810" y="3862800"/>
            <a:ext cx="6858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412" y="952508"/>
            <a:ext cx="8139178" cy="5388907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38401" y="3030290"/>
            <a:ext cx="4267200" cy="863958"/>
          </a:xfrm>
        </p:spPr>
        <p:txBody>
          <a:bodyPr lIns="90000" tIns="46800" rIns="90000" bIns="0" anchor="b" anchorCtr="0">
            <a:normAutofit/>
          </a:bodyPr>
          <a:lstStyle>
            <a:lvl1pPr algn="ctr">
              <a:defRPr sz="33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2112169" y="3906520"/>
            <a:ext cx="4919663" cy="934720"/>
          </a:xfrm>
        </p:spPr>
        <p:txBody>
          <a:bodyPr lIns="90000" tIns="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image 10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85788" y="6375400"/>
            <a:ext cx="2981325" cy="1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385763" y="2435225"/>
            <a:ext cx="6362700" cy="1419225"/>
          </a:xfrm>
        </p:spPr>
        <p:txBody>
          <a:bodyPr lIns="90000" tIns="46800" rIns="90000" bIns="46800" anchor="b" anchorCtr="0">
            <a:noAutofit/>
          </a:bodyPr>
          <a:lstStyle>
            <a:lvl1pPr algn="l">
              <a:defRPr sz="6000" spc="6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fontAlgn="auto"/>
            <a:r>
              <a:rPr lang="zh-CN" altLang="en-US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385763" y="5707353"/>
            <a:ext cx="2981325" cy="582640"/>
          </a:xfrm>
        </p:spPr>
        <p:txBody>
          <a:bodyPr lIns="90000" tIns="4680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accent1"/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412" y="952508"/>
            <a:ext cx="8139178" cy="5388907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38401" y="3030290"/>
            <a:ext cx="4267200" cy="863958"/>
          </a:xfrm>
        </p:spPr>
        <p:txBody>
          <a:bodyPr lIns="90000" tIns="46800" rIns="90000" bIns="0" anchor="b" anchorCtr="0">
            <a:normAutofit/>
          </a:bodyPr>
          <a:lstStyle>
            <a:lvl1pPr algn="ctr">
              <a:defRPr sz="33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2112169" y="3906520"/>
            <a:ext cx="4919663" cy="934720"/>
          </a:xfrm>
        </p:spPr>
        <p:txBody>
          <a:bodyPr lIns="90000" tIns="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2448" y="952508"/>
            <a:ext cx="3962432" cy="5388907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auto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auto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auto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auto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158" y="952508"/>
            <a:ext cx="3962432" cy="5388907"/>
          </a:xfrm>
        </p:spPr>
        <p:txBody>
          <a:bodyPr>
            <a:noAutofit/>
          </a:bodyPr>
          <a:lstStyle>
            <a:lvl1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502448" y="952508"/>
            <a:ext cx="396243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444" y="1406525"/>
            <a:ext cx="3962400" cy="4934752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76813" y="952508"/>
            <a:ext cx="396243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strike="noStrike" noProof="1">
                <a:sym typeface="+mn-ea"/>
              </a:rPr>
              <a:t>单击此处编辑文本</a:t>
            </a:r>
            <a:endParaRPr strike="noStrike" noProof="1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76813" y="1406525"/>
            <a:ext cx="3962432" cy="4934752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2448" y="952508"/>
            <a:ext cx="3962432" cy="5388907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auto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auto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auto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auto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158" y="952508"/>
            <a:ext cx="3962432" cy="5388907"/>
          </a:xfrm>
        </p:spPr>
        <p:txBody>
          <a:bodyPr>
            <a:noAutofit/>
          </a:bodyPr>
          <a:lstStyle>
            <a:lvl1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200"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48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2448" y="952508"/>
            <a:ext cx="396243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 fontAlgn="auto"/>
            <a:endParaRPr strike="noStrike" noProof="1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9194" y="952508"/>
            <a:ext cx="3962432" cy="53889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9EFD9D74-47D9-4702-A33C-335B63B48DBF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FABC47A4-756D-490B-A52F-7D9E2C9FC05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928351" y="952508"/>
            <a:ext cx="713238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444" y="952500"/>
            <a:ext cx="7371076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02448" y="952508"/>
            <a:ext cx="8139178" cy="5388907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37210" y="4438650"/>
            <a:ext cx="5692140" cy="1652298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15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编辑标题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19075" y="304800"/>
            <a:ext cx="870585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61200" y="1249200"/>
            <a:ext cx="7219800" cy="723600"/>
          </a:xfrm>
        </p:spPr>
        <p:txBody>
          <a:bodyPr anchor="ctr"/>
          <a:lstStyle>
            <a:lvl1pPr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960835" y="2163600"/>
            <a:ext cx="721995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3617913" cy="68659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7400" y="770400"/>
            <a:ext cx="2970000" cy="882000"/>
          </a:xfrm>
        </p:spPr>
        <p:txBody>
          <a:bodyPr anchor="ctr"/>
          <a:lstStyle>
            <a:lvl1pPr>
              <a:defRPr sz="27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40100" y="1764000"/>
            <a:ext cx="29673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3825900" y="769938"/>
            <a:ext cx="486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9000" y="781200"/>
            <a:ext cx="8232300" cy="626400"/>
          </a:xfrm>
        </p:spPr>
        <p:txBody>
          <a:bodyPr anchor="ctr"/>
          <a:lstStyle>
            <a:lvl1pPr algn="ctr">
              <a:defRPr sz="27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59000" y="1659600"/>
            <a:ext cx="8231981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59581" y="2808000"/>
            <a:ext cx="82242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0"/>
            <a:ext cx="9144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600" y="669600"/>
            <a:ext cx="8232300" cy="565200"/>
          </a:xfrm>
        </p:spPr>
        <p:txBody>
          <a:bodyPr anchor="ctr"/>
          <a:lstStyle>
            <a:lvl1pPr algn="ctr"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53628" y="1681200"/>
            <a:ext cx="82431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445500" y="5180400"/>
            <a:ext cx="82512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502448" y="952508"/>
            <a:ext cx="396243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444" y="1406525"/>
            <a:ext cx="3962400" cy="4934752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76813" y="952508"/>
            <a:ext cx="396243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strike="noStrike" noProof="1">
                <a:sym typeface="+mn-ea"/>
              </a:rPr>
              <a:t>单击此处编辑文本</a:t>
            </a:r>
            <a:endParaRPr strike="noStrike" noProof="1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76813" y="1406525"/>
            <a:ext cx="3962432" cy="4934752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4700" y="237600"/>
            <a:ext cx="82782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34700" y="1663200"/>
            <a:ext cx="40068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681800" y="1663200"/>
            <a:ext cx="40257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429300" y="4816800"/>
            <a:ext cx="40068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4689900" y="4813200"/>
            <a:ext cx="40257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8850"/>
            <a:ext cx="9144000" cy="49403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base"/>
            <a:endParaRPr lang="en-US" altLang="zh-CN" sz="100" strike="noStrike" noProof="1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142100" y="1339200"/>
            <a:ext cx="6858000" cy="2386800"/>
          </a:xfrm>
        </p:spPr>
        <p:txBody>
          <a:bodyPr anchor="b"/>
          <a:lstStyle>
            <a:lvl1pPr algn="ctr">
              <a:defRPr sz="45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41810" y="3862800"/>
            <a:ext cx="6858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48" y="443234"/>
            <a:ext cx="8139178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2448" y="952508"/>
            <a:ext cx="396243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 fontAlgn="auto"/>
            <a:endParaRPr strike="noStrike" noProof="1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9194" y="952508"/>
            <a:ext cx="3962432" cy="53889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9EFD9D74-47D9-4702-A33C-335B63B48DBF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FABC47A4-756D-490B-A52F-7D9E2C9FC05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928351" y="952508"/>
            <a:ext cx="713238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444" y="952500"/>
            <a:ext cx="7371076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9" Type="http://schemas.openxmlformats.org/officeDocument/2006/relationships/tags" Target="../tags/tag67.xml"/><Relationship Id="rId38" Type="http://schemas.openxmlformats.org/officeDocument/2006/relationships/tags" Target="../tags/tag66.xml"/><Relationship Id="rId37" Type="http://schemas.openxmlformats.org/officeDocument/2006/relationships/tags" Target="../tags/tag65.xml"/><Relationship Id="rId36" Type="http://schemas.openxmlformats.org/officeDocument/2006/relationships/tags" Target="../tags/tag64.xml"/><Relationship Id="rId35" Type="http://schemas.openxmlformats.org/officeDocument/2006/relationships/tags" Target="../tags/tag63.xml"/><Relationship Id="rId34" Type="http://schemas.openxmlformats.org/officeDocument/2006/relationships/tags" Target="../tags/tag62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0" Type="http://schemas.openxmlformats.org/officeDocument/2006/relationships/theme" Target="../theme/theme2.xml"/><Relationship Id="rId4" Type="http://schemas.openxmlformats.org/officeDocument/2006/relationships/slideLayout" Target="../slideLayouts/slideLayout37.xml"/><Relationship Id="rId39" Type="http://schemas.openxmlformats.org/officeDocument/2006/relationships/tags" Target="../tags/tag134.xml"/><Relationship Id="rId38" Type="http://schemas.openxmlformats.org/officeDocument/2006/relationships/tags" Target="../tags/tag133.xml"/><Relationship Id="rId37" Type="http://schemas.openxmlformats.org/officeDocument/2006/relationships/tags" Target="../tags/tag132.xml"/><Relationship Id="rId36" Type="http://schemas.openxmlformats.org/officeDocument/2006/relationships/tags" Target="../tags/tag131.xml"/><Relationship Id="rId35" Type="http://schemas.openxmlformats.org/officeDocument/2006/relationships/tags" Target="../tags/tag130.xml"/><Relationship Id="rId34" Type="http://schemas.openxmlformats.org/officeDocument/2006/relationships/tags" Target="../tags/tag129.xml"/><Relationship Id="rId33" Type="http://schemas.openxmlformats.org/officeDocument/2006/relationships/slideLayout" Target="../slideLayouts/slideLayout66.xml"/><Relationship Id="rId32" Type="http://schemas.openxmlformats.org/officeDocument/2006/relationships/slideLayout" Target="../slideLayouts/slideLayout65.xml"/><Relationship Id="rId31" Type="http://schemas.openxmlformats.org/officeDocument/2006/relationships/slideLayout" Target="../slideLayouts/slideLayout64.xml"/><Relationship Id="rId30" Type="http://schemas.openxmlformats.org/officeDocument/2006/relationships/slideLayout" Target="../slideLayouts/slideLayout63.xml"/><Relationship Id="rId3" Type="http://schemas.openxmlformats.org/officeDocument/2006/relationships/slideLayout" Target="../slideLayouts/slideLayout36.xml"/><Relationship Id="rId29" Type="http://schemas.openxmlformats.org/officeDocument/2006/relationships/slideLayout" Target="../slideLayouts/slideLayout62.xml"/><Relationship Id="rId28" Type="http://schemas.openxmlformats.org/officeDocument/2006/relationships/slideLayout" Target="../slideLayouts/slideLayout61.xml"/><Relationship Id="rId27" Type="http://schemas.openxmlformats.org/officeDocument/2006/relationships/slideLayout" Target="../slideLayouts/slideLayout60.xml"/><Relationship Id="rId26" Type="http://schemas.openxmlformats.org/officeDocument/2006/relationships/slideLayout" Target="../slideLayouts/slideLayout59.xml"/><Relationship Id="rId25" Type="http://schemas.openxmlformats.org/officeDocument/2006/relationships/slideLayout" Target="../slideLayouts/slideLayout58.xml"/><Relationship Id="rId24" Type="http://schemas.openxmlformats.org/officeDocument/2006/relationships/slideLayout" Target="../slideLayouts/slideLayout57.xml"/><Relationship Id="rId23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  <p:custDataLst>
              <p:tags r:id="rId34"/>
            </p:custDataLst>
          </p:nvPr>
        </p:nvSpPr>
        <p:spPr>
          <a:xfrm>
            <a:off x="501650" y="442913"/>
            <a:ext cx="8140700" cy="442912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38100" rIns="76200" bIns="38100" anchor="t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  <p:custDataLst>
              <p:tags r:id="rId35"/>
            </p:custDataLst>
          </p:nvPr>
        </p:nvSpPr>
        <p:spPr>
          <a:xfrm>
            <a:off x="501650" y="952500"/>
            <a:ext cx="8140700" cy="5389563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0" rIns="82550" bIns="0"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6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7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8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7" name="KSO_TEMPLATE" hidden="1"/>
          <p:cNvSpPr/>
          <p:nvPr>
            <p:custDataLst>
              <p:tags r:id="rId3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</p:sldLayoutIdLst>
  <p:hf sldNum="0" hdr="0" ftr="0" dt="0"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1800" b="1" u="none" strike="noStrike" kern="1200" cap="none" spc="2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  <p:custDataLst>
              <p:tags r:id="rId34"/>
            </p:custDataLst>
          </p:nvPr>
        </p:nvSpPr>
        <p:spPr>
          <a:xfrm>
            <a:off x="501650" y="442913"/>
            <a:ext cx="8140700" cy="442912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38100" rIns="76200" bIns="38100" anchor="t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  <p:custDataLst>
              <p:tags r:id="rId35"/>
            </p:custDataLst>
          </p:nvPr>
        </p:nvSpPr>
        <p:spPr>
          <a:xfrm>
            <a:off x="501650" y="952500"/>
            <a:ext cx="8140700" cy="5389563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0" rIns="82550" bIns="0"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6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7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8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7" name="KSO_TEMPLATE" hidden="1"/>
          <p:cNvSpPr/>
          <p:nvPr>
            <p:custDataLst>
              <p:tags r:id="rId3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  <p:sldLayoutId id="2147483704" r:id="rId22"/>
    <p:sldLayoutId id="2147483705" r:id="rId23"/>
    <p:sldLayoutId id="2147483706" r:id="rId24"/>
    <p:sldLayoutId id="2147483707" r:id="rId25"/>
    <p:sldLayoutId id="2147483708" r:id="rId26"/>
    <p:sldLayoutId id="2147483709" r:id="rId27"/>
    <p:sldLayoutId id="2147483710" r:id="rId28"/>
    <p:sldLayoutId id="2147483711" r:id="rId29"/>
    <p:sldLayoutId id="2147483712" r:id="rId30"/>
    <p:sldLayoutId id="2147483713" r:id="rId31"/>
    <p:sldLayoutId id="2147483714" r:id="rId32"/>
    <p:sldLayoutId id="2147483715" r:id="rId33"/>
  </p:sldLayoutIdLst>
  <p:hf sldNum="0" hdr="0" ftr="0" dt="0"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1800" b="1" u="none" strike="noStrike" kern="1200" cap="none" spc="2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tags" Target="../tags/tag14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tags" Target="../tags/tag145.xml"/><Relationship Id="rId1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tags" Target="../tags/tag146.xml"/><Relationship Id="rId1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47.xml"/><Relationship Id="rId1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tags" Target="../tags/tag148.xml"/><Relationship Id="rId1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tags" Target="../tags/tag149.xml"/><Relationship Id="rId1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tags" Target="../tags/tag150.xml"/><Relationship Id="rId1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tags" Target="../tags/tag151.xml"/><Relationship Id="rId1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52.xml"/><Relationship Id="rId1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53.xml"/><Relationship Id="rId1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3.xml"/><Relationship Id="rId3" Type="http://schemas.openxmlformats.org/officeDocument/2006/relationships/tags" Target="../tags/tag136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54.xml"/><Relationship Id="rId1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55.xml"/><Relationship Id="rId1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56.xml"/><Relationship Id="rId1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tags" Target="../tags/tag157.xml"/><Relationship Id="rId1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158.xml"/><Relationship Id="rId1" Type="http://schemas.openxmlformats.org/officeDocument/2006/relationships/image" Target="../media/image2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159.xml"/><Relationship Id="rId1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6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6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tags" Target="../tags/tag137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tags" Target="../tags/tag138.xml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39.xml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40.xml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8.xml"/><Relationship Id="rId4" Type="http://schemas.openxmlformats.org/officeDocument/2006/relationships/tags" Target="../tags/tag141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tags" Target="../tags/tag142.xml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143.xml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标题 12289"/>
          <p:cNvSpPr>
            <a:spLocks noGrp="1"/>
          </p:cNvSpPr>
          <p:nvPr>
            <p:ph type="ctrTitle" hasCustomPrompt="1"/>
          </p:nvPr>
        </p:nvSpPr>
        <p:spPr>
          <a:xfrm>
            <a:off x="90488" y="2376488"/>
            <a:ext cx="8963025" cy="1470025"/>
          </a:xfrm>
        </p:spPr>
        <p:txBody>
          <a:bodyPr vert="horz" lIns="90000" tIns="46800" rIns="90000" bIns="46800" anchor="ctr" anchorCtr="0">
            <a:noAutofit/>
          </a:bodyPr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3600" b="1" i="0" u="none" strike="noStrike" kern="1200" cap="none" spc="200" normalizeH="0" baseline="0" noProof="1">
                <a:solidFill>
                  <a:schemeClr val="accent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中小学（幼儿园）教师专业技术资格 评审申报表网络生成流程（</a:t>
            </a:r>
            <a:r>
              <a:rPr kumimoji="0" lang="en-US" altLang="zh-CN" sz="3600" b="1" i="0" u="none" strike="noStrike" kern="1200" cap="none" spc="200" normalizeH="0" baseline="0" noProof="1">
                <a:solidFill>
                  <a:schemeClr val="accent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V4.0</a:t>
            </a:r>
            <a:r>
              <a:rPr kumimoji="0" lang="zh-CN" altLang="en-US" sz="3600" b="1" i="0" u="none" strike="noStrike" kern="1200" cap="none" spc="200" normalizeH="0" baseline="0" noProof="1">
                <a:solidFill>
                  <a:schemeClr val="accent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）</a:t>
            </a:r>
            <a:endParaRPr kumimoji="0" lang="zh-CN" altLang="en-US" sz="3600" b="1" i="0" u="none" strike="noStrike" kern="1200" cap="none" spc="200" normalizeH="0" baseline="0" noProof="1">
              <a:solidFill>
                <a:schemeClr val="accent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7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参加学术团体信息、社会兼职情况及奖惩情况</a:t>
            </a:r>
            <a:endParaRPr lang="zh-CN" altLang="en-US"/>
          </a:p>
        </p:txBody>
      </p:sp>
      <p:sp>
        <p:nvSpPr>
          <p:cNvPr id="50178" name="文本占位符 2"/>
          <p:cNvSpPr>
            <a:spLocks noGrp="1"/>
          </p:cNvSpPr>
          <p:nvPr>
            <p:ph type="body" sz="half"/>
          </p:nvPr>
        </p:nvSpPr>
        <p:spPr>
          <a:xfrm>
            <a:off x="501650" y="952500"/>
            <a:ext cx="8140700" cy="2082800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endParaRPr lang="zh-CN" altLang="en-US" sz="1200"/>
          </a:p>
        </p:txBody>
      </p:sp>
      <p:sp>
        <p:nvSpPr>
          <p:cNvPr id="50179" name="文本框 5"/>
          <p:cNvSpPr txBox="1"/>
          <p:nvPr/>
        </p:nvSpPr>
        <p:spPr>
          <a:xfrm>
            <a:off x="654050" y="1801813"/>
            <a:ext cx="8250238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参加学术团体信息、社会兼职情况及奖惩情况三项目无需填写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工作经历（填写至目前的工作）</a:t>
            </a:r>
            <a:endParaRPr lang="zh-CN" altLang="en-US"/>
          </a:p>
        </p:txBody>
      </p:sp>
      <p:sp>
        <p:nvSpPr>
          <p:cNvPr id="51202" name="文本框 5"/>
          <p:cNvSpPr txBox="1"/>
          <p:nvPr/>
        </p:nvSpPr>
        <p:spPr>
          <a:xfrm>
            <a:off x="779463" y="3927475"/>
            <a:ext cx="7361237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工作经历如实填写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51203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3063" y="1277938"/>
            <a:ext cx="8174037" cy="3370262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继续教育情况</a:t>
            </a:r>
            <a:endParaRPr lang="zh-CN" altLang="en-US"/>
          </a:p>
        </p:txBody>
      </p:sp>
      <p:sp>
        <p:nvSpPr>
          <p:cNvPr id="52226" name="文本框 5"/>
          <p:cNvSpPr txBox="1"/>
          <p:nvPr/>
        </p:nvSpPr>
        <p:spPr>
          <a:xfrm>
            <a:off x="923925" y="3551238"/>
            <a:ext cx="7848600" cy="1476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继续教育仅需上传：任现职以来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公共科目合格证汇总表（常州市人社局）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，具体张数以继续教育证书查询网站计算结果为准。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继续教育证书查询网站为https://www.czpx.cn/info.do?op=learn_idx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其余继续教育材料无需上传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52227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5950" y="885825"/>
            <a:ext cx="7912100" cy="26479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49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任现职以来完成教学工作情况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53250" name="文本占位符 3"/>
          <p:cNvSpPr>
            <a:spLocks noGrp="1"/>
          </p:cNvSpPr>
          <p:nvPr>
            <p:ph type="body" sz="half" idx="2"/>
          </p:nvPr>
        </p:nvSpPr>
        <p:spPr>
          <a:xfrm>
            <a:off x="274638" y="5457825"/>
            <a:ext cx="8367713" cy="88265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此处填写课时工作量情况，需上传佐证材料。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课堂教学满意度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和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年度教学质量考核结果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无需填写。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indent="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3251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9738" y="1031875"/>
            <a:ext cx="7861300" cy="26860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3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任现职以来教学主要业绩成果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54274" name="文本占位符 3"/>
          <p:cNvSpPr>
            <a:spLocks noGrp="1"/>
          </p:cNvSpPr>
          <p:nvPr>
            <p:ph type="body" sz="half" idx="2"/>
          </p:nvPr>
        </p:nvSpPr>
        <p:spPr>
          <a:xfrm>
            <a:off x="274638" y="5457825"/>
            <a:ext cx="8367713" cy="88265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此处填写公开课、评优课信息，需上传佐证材料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4275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5475" y="1181100"/>
            <a:ext cx="7893050" cy="22860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7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任现职以来承担班主任及其他教育管理工作情况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55298" name="文本占位符 3"/>
          <p:cNvSpPr>
            <a:spLocks noGrp="1"/>
          </p:cNvSpPr>
          <p:nvPr>
            <p:ph type="body" sz="half" idx="2"/>
          </p:nvPr>
        </p:nvSpPr>
        <p:spPr>
          <a:xfrm>
            <a:off x="274638" y="5457825"/>
            <a:ext cx="8367713" cy="88265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此处填写班主任及其他教育管理工作情况，需上传佐证材料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5299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175" y="1517650"/>
            <a:ext cx="8385175" cy="26479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1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任现职以来组织课外活动和综合实践活动情况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56322" name="文本占位符 3"/>
          <p:cNvSpPr>
            <a:spLocks noGrp="1"/>
          </p:cNvSpPr>
          <p:nvPr>
            <p:ph type="body" sz="half" idx="2"/>
          </p:nvPr>
        </p:nvSpPr>
        <p:spPr>
          <a:xfrm>
            <a:off x="274638" y="5457825"/>
            <a:ext cx="8367713" cy="88265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组织课外活动和综合实践活动情况，需上传佐证材料，如没有此项经历，无需填写。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632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163" y="1208088"/>
            <a:ext cx="8094662" cy="25812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5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任现职以来指导青年教师情况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57346" name="文本占位符 3"/>
          <p:cNvSpPr>
            <a:spLocks noGrp="1"/>
          </p:cNvSpPr>
          <p:nvPr>
            <p:ph type="body" sz="half" idx="2"/>
          </p:nvPr>
        </p:nvSpPr>
        <p:spPr>
          <a:xfrm>
            <a:off x="274638" y="5457825"/>
            <a:ext cx="8367713" cy="88265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指导青年教师情况，仅需申报高级老师填写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7347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163" y="1208088"/>
            <a:ext cx="8094662" cy="25812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学术成果信息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pic>
        <p:nvPicPr>
          <p:cNvPr id="5837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388" y="1046163"/>
            <a:ext cx="8575675" cy="2562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371" name="文本框 5"/>
          <p:cNvSpPr txBox="1"/>
          <p:nvPr/>
        </p:nvSpPr>
        <p:spPr>
          <a:xfrm>
            <a:off x="746125" y="4056063"/>
            <a:ext cx="7874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学术成果信息上传任现职以来发表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论文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信息，填写基本信息并完成佐证材料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工作总结</a:t>
            </a:r>
            <a:endParaRPr lang="zh-CN" altLang="en-US"/>
          </a:p>
        </p:txBody>
      </p:sp>
      <p:sp>
        <p:nvSpPr>
          <p:cNvPr id="59394" name="文本占位符 2"/>
          <p:cNvSpPr>
            <a:spLocks noGrp="1"/>
          </p:cNvSpPr>
          <p:nvPr>
            <p:ph type="body" sz="half"/>
          </p:nvPr>
        </p:nvSpPr>
        <p:spPr/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endParaRPr lang="zh-CN" altLang="en-US" sz="1200"/>
          </a:p>
        </p:txBody>
      </p:sp>
      <p:pic>
        <p:nvPicPr>
          <p:cNvPr id="59395" name="内容占位符 4"/>
          <p:cNvPicPr>
            <a:picLocks noGrp="1" noChangeAspect="1"/>
          </p:cNvPicPr>
          <p:nvPr>
            <p:ph sz="half" idx="4294967295"/>
          </p:nvPr>
        </p:nvPicPr>
        <p:blipFill>
          <a:blip r:embed="rId1"/>
          <a:stretch>
            <a:fillRect/>
          </a:stretch>
        </p:blipFill>
        <p:spPr>
          <a:xfrm>
            <a:off x="628650" y="1214438"/>
            <a:ext cx="8218488" cy="3044825"/>
          </a:xfrm>
        </p:spPr>
      </p:pic>
      <p:sp>
        <p:nvSpPr>
          <p:cNvPr id="59396" name="文本框 5"/>
          <p:cNvSpPr txBox="1"/>
          <p:nvPr/>
        </p:nvSpPr>
        <p:spPr>
          <a:xfrm>
            <a:off x="596900" y="4321175"/>
            <a:ext cx="8326438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填写任现职以来个人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教育教学方面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工作总结，注意字数要求。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标题 1536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系统登录与注册</a:t>
            </a:r>
            <a:endParaRPr lang="zh-CN" altLang="en-US"/>
          </a:p>
        </p:txBody>
      </p:sp>
      <p:sp>
        <p:nvSpPr>
          <p:cNvPr id="41986" name="文本占位符 15362"/>
          <p:cNvSpPr>
            <a:spLocks noGrp="1"/>
          </p:cNvSpPr>
          <p:nvPr>
            <p:ph type="body" sz="half"/>
          </p:nvPr>
        </p:nvSpPr>
        <p:spPr>
          <a:xfrm>
            <a:off x="466725" y="1412875"/>
            <a:ext cx="8269288" cy="4527550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r>
              <a:rPr lang="zh-CN" altLang="en-US" sz="1200" dirty="0"/>
              <a:t>系统网址：</a:t>
            </a:r>
            <a:r>
              <a:rPr lang="zh-CN" altLang="zh-CN" sz="1200"/>
              <a:t>https://rs.jshrss.jiangsu.gov.cn/，使用</a:t>
            </a:r>
            <a:r>
              <a:rPr lang="en-US" altLang="zh-CN" sz="1200"/>
              <a:t>360</a:t>
            </a:r>
            <a:r>
              <a:rPr lang="zh-CN" altLang="en-US" sz="1200"/>
              <a:t>浏览器极速模式或谷歌浏览器登录。</a:t>
            </a:r>
            <a:endParaRPr lang="zh-CN" altLang="zh-CN" sz="1200"/>
          </a:p>
          <a:p>
            <a:pPr lvl="0" defTabSz="685800">
              <a:buFontTx/>
            </a:pPr>
            <a:endParaRPr lang="zh-CN" altLang="en-US" sz="1200" dirty="0"/>
          </a:p>
        </p:txBody>
      </p:sp>
      <p:pic>
        <p:nvPicPr>
          <p:cNvPr id="41987" name="图片 4"/>
          <p:cNvPicPr>
            <a:picLocks noGrp="1" noChangeAspect="1"/>
          </p:cNvPicPr>
          <p:nvPr>
            <p:ph sz="half" idx="4294967295"/>
          </p:nvPr>
        </p:nvPicPr>
        <p:blipFill>
          <a:blip r:embed="rId1"/>
          <a:stretch>
            <a:fillRect/>
          </a:stretch>
        </p:blipFill>
        <p:spPr>
          <a:xfrm>
            <a:off x="1106488" y="2281238"/>
            <a:ext cx="3027362" cy="3608387"/>
          </a:xfrm>
        </p:spPr>
      </p:pic>
      <p:pic>
        <p:nvPicPr>
          <p:cNvPr id="4198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038" y="2297113"/>
            <a:ext cx="3246437" cy="3592512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7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年度考核信息</a:t>
            </a:r>
            <a:endParaRPr lang="zh-CN" altLang="en-US"/>
          </a:p>
        </p:txBody>
      </p:sp>
      <p:sp>
        <p:nvSpPr>
          <p:cNvPr id="60418" name="文本框 1"/>
          <p:cNvSpPr txBox="1"/>
          <p:nvPr/>
        </p:nvSpPr>
        <p:spPr>
          <a:xfrm>
            <a:off x="1000125" y="3825875"/>
            <a:ext cx="7189788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上传任现职以来年度考核信息并上传佐证材料。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任现职超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年的，填写近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年年度考核信息即可。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60419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7713" y="1790700"/>
            <a:ext cx="7713662" cy="17907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1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学校综合考核意见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61442" name="文本占位符 3"/>
          <p:cNvSpPr>
            <a:spLocks noGrp="1"/>
          </p:cNvSpPr>
          <p:nvPr>
            <p:ph type="body" sz="half" idx="2"/>
          </p:nvPr>
        </p:nvSpPr>
        <p:spPr>
          <a:xfrm>
            <a:off x="239713" y="4975225"/>
            <a:ext cx="8324850" cy="1612900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此处填写学校综合考核意见（不超过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200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字），无需上传附件。</a:t>
            </a:r>
            <a:endParaRPr kumimoji="0" lang="en-US" altLang="zh-CN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61443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200" y="1006475"/>
            <a:ext cx="7980363" cy="30670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5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学校（单位）推荐意见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62466" name="文本占位符 3"/>
          <p:cNvSpPr>
            <a:spLocks noGrp="1"/>
          </p:cNvSpPr>
          <p:nvPr>
            <p:ph type="body" sz="half" idx="2"/>
          </p:nvPr>
        </p:nvSpPr>
        <p:spPr>
          <a:xfrm>
            <a:off x="665163" y="5367338"/>
            <a:ext cx="7977188" cy="973138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此处填写教师测评、学生测评和学校推荐小组测评意见（直接线上填写人数）。学校推荐意见处写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同意推荐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。无需上传附件。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62467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150" y="1012825"/>
            <a:ext cx="8545513" cy="40640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89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社保缴费证明</a:t>
            </a:r>
            <a:endParaRPr lang="zh-CN" altLang="en-US"/>
          </a:p>
        </p:txBody>
      </p:sp>
      <p:sp>
        <p:nvSpPr>
          <p:cNvPr id="63490" name="文本占位符 2"/>
          <p:cNvSpPr>
            <a:spLocks noGrp="1"/>
          </p:cNvSpPr>
          <p:nvPr>
            <p:ph type="body" sz="half"/>
          </p:nvPr>
        </p:nvSpPr>
        <p:spPr>
          <a:xfrm>
            <a:off x="441325" y="3917950"/>
            <a:ext cx="8058150" cy="1414463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r>
              <a:rPr lang="zh-CN" altLang="en-US" sz="1200"/>
              <a:t>在江苏省内参保的无需上传附件，点击自动获取，系统自动生成社保信息。</a:t>
            </a:r>
            <a:endParaRPr lang="zh-CN" altLang="en-US" sz="1200"/>
          </a:p>
          <a:p>
            <a:pPr lvl="0" defTabSz="685800">
              <a:buFontTx/>
            </a:pPr>
            <a:endParaRPr lang="zh-CN" altLang="en-US" sz="1200"/>
          </a:p>
        </p:txBody>
      </p:sp>
      <p:pic>
        <p:nvPicPr>
          <p:cNvPr id="63491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763" y="981075"/>
            <a:ext cx="8177212" cy="26352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3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单位公示及结果报告证明</a:t>
            </a:r>
            <a:endParaRPr lang="zh-CN" altLang="en-US"/>
          </a:p>
        </p:txBody>
      </p:sp>
      <p:sp>
        <p:nvSpPr>
          <p:cNvPr id="64514" name="文本占位符 2"/>
          <p:cNvSpPr>
            <a:spLocks noGrp="1"/>
          </p:cNvSpPr>
          <p:nvPr>
            <p:ph type="body" sz="half"/>
          </p:nvPr>
        </p:nvSpPr>
        <p:spPr/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endParaRPr lang="zh-CN" altLang="en-US" sz="1200"/>
          </a:p>
        </p:txBody>
      </p:sp>
      <p:pic>
        <p:nvPicPr>
          <p:cNvPr id="64515" name="内容占位符 4"/>
          <p:cNvPicPr>
            <a:picLocks noGrp="1" noChangeAspect="1"/>
          </p:cNvPicPr>
          <p:nvPr>
            <p:ph sz="half" idx="4294967295"/>
          </p:nvPr>
        </p:nvPicPr>
        <p:blipFill>
          <a:blip r:embed="rId1"/>
          <a:stretch>
            <a:fillRect/>
          </a:stretch>
        </p:blipFill>
        <p:spPr>
          <a:xfrm>
            <a:off x="368300" y="1412875"/>
            <a:ext cx="8405813" cy="1825625"/>
          </a:xfrm>
        </p:spPr>
      </p:pic>
      <p:sp>
        <p:nvSpPr>
          <p:cNvPr id="64516" name="文本框 5"/>
          <p:cNvSpPr txBox="1"/>
          <p:nvPr/>
        </p:nvSpPr>
        <p:spPr>
          <a:xfrm>
            <a:off x="577850" y="3502025"/>
            <a:ext cx="789940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此处将以上两项模板下载，由单位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填写相关内容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，签字盖章后（所有页均需盖章）进行材料上传。单位同意申报证明的落款时间必须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晚于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公示时间。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7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破格申报材料及其他材料、</a:t>
            </a:r>
            <a:endParaRPr lang="zh-CN" altLang="en-US"/>
          </a:p>
        </p:txBody>
      </p:sp>
      <p:sp>
        <p:nvSpPr>
          <p:cNvPr id="65538" name="文本占位符 2"/>
          <p:cNvSpPr>
            <a:spLocks noGrp="1"/>
          </p:cNvSpPr>
          <p:nvPr>
            <p:ph type="body" sz="half"/>
          </p:nvPr>
        </p:nvSpPr>
        <p:spPr>
          <a:xfrm>
            <a:off x="628650" y="1825625"/>
            <a:ext cx="8464550" cy="4351338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</a:rPr>
              <a:t>破格申报材料及其他材料项目无需填写</a:t>
            </a: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defTabSz="685800">
              <a:buFontTx/>
            </a:pP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defTabSz="685800">
              <a:buFontTx/>
            </a:pP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65539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9700" y="4254500"/>
            <a:ext cx="6324600" cy="20859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1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申报表预览及提交重要提醒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66562" name="文本占位符 3"/>
          <p:cNvSpPr>
            <a:spLocks noGrp="1"/>
          </p:cNvSpPr>
          <p:nvPr>
            <p:ph type="body" sz="half" idx="2"/>
          </p:nvPr>
        </p:nvSpPr>
        <p:spPr>
          <a:xfrm>
            <a:off x="657225" y="952500"/>
            <a:ext cx="7985125" cy="5387975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以上所有信息填写完成，申报人核实无误后，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务必点击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申报表预览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进行核对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，个人仔细核实无误后，请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单位负责职评人员进行审核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（审核人员可用申报人账号登录系统查看）。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单位负责职评人员无误后，申报人方可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点击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提交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，进入教育行政部门审核环节，此时方可进行申报表下载及打印操作。提交后申报人无法退回修改，请申报人务必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慎重点击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提交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按钮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如确需进行修改，请联系所属新北区教育局组织人事处退回需要修改的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具体模块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微软雅黑" panose="020B0503020204020204" pitchFamily="34" charset="-122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5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相关说明</a:t>
            </a:r>
            <a:endParaRPr lang="zh-CN" altLang="en-US"/>
          </a:p>
        </p:txBody>
      </p:sp>
      <p:sp>
        <p:nvSpPr>
          <p:cNvPr id="67586" name="文本框 7"/>
          <p:cNvSpPr txBox="1"/>
          <p:nvPr/>
        </p:nvSpPr>
        <p:spPr>
          <a:xfrm>
            <a:off x="563563" y="1349375"/>
            <a:ext cx="843915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（1）以上填写内容及佐证附件仅用作生成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“中小学（幼儿园）教师专业技术资格评审申报表”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和后续打印职称证书使用，不用做具体评审。具体评审仍以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zh-CN">
                <a:latin typeface="Arial" panose="020B0604020202020204" pitchFamily="34" charset="0"/>
                <a:ea typeface="宋体" panose="02010600030101010101" pitchFamily="2" charset="-122"/>
              </a:rPr>
              <a:t>职称评审系统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zh-CN">
                <a:latin typeface="Arial" panose="020B0604020202020204" pitchFamily="34" charset="0"/>
                <a:ea typeface="宋体" panose="02010600030101010101" pitchFamily="2" charset="-122"/>
              </a:rPr>
              <a:t>中上传材料为准。</a:t>
            </a:r>
            <a:endParaRPr lang="zh-CN" altLang="zh-CN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zh-CN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zh-CN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zh-CN">
                <a:latin typeface="Arial" panose="020B0604020202020204" pitchFamily="34" charset="0"/>
                <a:ea typeface="宋体" panose="02010600030101010101" pitchFamily="2" charset="-122"/>
              </a:rPr>
              <a:t>）以上所有项目信息点击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提交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后，如需撤回，可在晚上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点后申请撤回并修改，若个人无法撤回修改，请联系各新北区教育局职称负责人员进行退回后方可修改。联系电话：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85177992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申报入口</a:t>
            </a:r>
            <a:endParaRPr lang="zh-CN" altLang="en-US"/>
          </a:p>
        </p:txBody>
      </p:sp>
      <p:sp>
        <p:nvSpPr>
          <p:cNvPr id="43010" name="文本占位符 2"/>
          <p:cNvSpPr>
            <a:spLocks noGrp="1"/>
          </p:cNvSpPr>
          <p:nvPr>
            <p:ph type="body" sz="half"/>
          </p:nvPr>
        </p:nvSpPr>
        <p:spPr>
          <a:xfrm>
            <a:off x="115888" y="1722438"/>
            <a:ext cx="3425825" cy="4351337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r>
              <a:rPr lang="zh-CN" altLang="en-US" sz="2000"/>
              <a:t>注册成功后，即可登录，然后在主页面点“个人办事”-“人才人事”-“专业技术人员管理服务”-“职称评审申报”-“申报”，进入申报界面，然后按个人实际情况进行网上申报。</a:t>
            </a:r>
            <a:endParaRPr lang="zh-CN" altLang="en-US" sz="2000"/>
          </a:p>
        </p:txBody>
      </p:sp>
      <p:pic>
        <p:nvPicPr>
          <p:cNvPr id="43011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3475" y="1395413"/>
            <a:ext cx="5202238" cy="38862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个人基本信息填写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44034" name="文本占位符 2"/>
          <p:cNvSpPr>
            <a:spLocks noGrp="1"/>
          </p:cNvSpPr>
          <p:nvPr>
            <p:ph type="body" sz="half"/>
          </p:nvPr>
        </p:nvSpPr>
        <p:spPr>
          <a:xfrm>
            <a:off x="501650" y="944563"/>
            <a:ext cx="8140700" cy="5387975"/>
          </a:xfrm>
        </p:spPr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endParaRPr lang="zh-CN" altLang="en-US" sz="1200"/>
          </a:p>
        </p:txBody>
      </p:sp>
      <p:sp>
        <p:nvSpPr>
          <p:cNvPr id="44035" name="文本框 5"/>
          <p:cNvSpPr txBox="1"/>
          <p:nvPr/>
        </p:nvSpPr>
        <p:spPr>
          <a:xfrm>
            <a:off x="446088" y="5467350"/>
            <a:ext cx="8250237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、是否委托评审选择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否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en-US" altLang="zh-CN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、所属行政区划选择，区属学校选择到辖市区。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、其余项目如实填写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44036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50" y="782638"/>
            <a:ext cx="8139113" cy="4618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圆角矩形 1"/>
          <p:cNvSpPr/>
          <p:nvPr/>
        </p:nvSpPr>
        <p:spPr>
          <a:xfrm>
            <a:off x="5375275" y="3306763"/>
            <a:ext cx="1798638" cy="3540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44038" name="文本框 2"/>
          <p:cNvSpPr txBox="1"/>
          <p:nvPr/>
        </p:nvSpPr>
        <p:spPr>
          <a:xfrm>
            <a:off x="5586413" y="3354388"/>
            <a:ext cx="1685925" cy="2746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2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选择新北区</a:t>
            </a:r>
            <a:endParaRPr lang="zh-CN" altLang="en-US" sz="12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个人基本信息填写</a:t>
            </a:r>
            <a:r>
              <a:rPr kumimoji="0" lang="en-US" altLang="zh-CN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2</a:t>
            </a:r>
            <a:br>
              <a:rPr lang="zh-CN" altLang="en-US" kern="1200" spc="200" normalizeH="0" baseline="0"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</a:b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25602" name="文本占位符 3"/>
          <p:cNvSpPr>
            <a:spLocks noGrp="1"/>
          </p:cNvSpPr>
          <p:nvPr>
            <p:ph type="body" sz="half" idx="2"/>
          </p:nvPr>
        </p:nvSpPr>
        <p:spPr>
          <a:xfrm>
            <a:off x="357188" y="4768850"/>
            <a:ext cx="8285163" cy="1571625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关键信息按以上要求填写，其余项目如实填写。</a:t>
            </a:r>
            <a:endParaRPr kumimoji="0" lang="zh-CN" altLang="en-US" sz="12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注意：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工作单位</a:t>
            </a:r>
            <a:r>
              <a:rPr kumimoji="0" lang="en-US" altLang="zh-CN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一栏务必选择到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rgbClr val="FF0000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实际工作单位</a:t>
            </a:r>
            <a:r>
              <a: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，务必填写正确，以免影响聘岗。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如某非在编老师参保单位（一般为系统自动获取）为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“xx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人力资源中心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，则工作单位应填写现工作学校即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“xx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学校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，而不应该选择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“xx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人力资源中心</a:t>
            </a:r>
            <a:r>
              <a:rPr kumimoji="0" lang="en-US" altLang="zh-CN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200" b="1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。</a:t>
            </a:r>
            <a:endParaRPr kumimoji="0" lang="zh-CN" altLang="en-US" sz="1200" b="1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45059" name="图片占位符 4"/>
          <p:cNvPicPr>
            <a:picLocks noGrp="1"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169863" y="777875"/>
            <a:ext cx="8334375" cy="3492500"/>
          </a:xfrm>
        </p:spPr>
      </p:pic>
      <p:sp>
        <p:nvSpPr>
          <p:cNvPr id="2" name="圆角矩形 1"/>
          <p:cNvSpPr/>
          <p:nvPr/>
        </p:nvSpPr>
        <p:spPr>
          <a:xfrm>
            <a:off x="1712913" y="3073400"/>
            <a:ext cx="1820863" cy="1098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45061" name="文本框 2"/>
          <p:cNvSpPr txBox="1"/>
          <p:nvPr/>
        </p:nvSpPr>
        <p:spPr>
          <a:xfrm>
            <a:off x="1841500" y="3101975"/>
            <a:ext cx="1563688" cy="11684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选择常州国家高新技术产业开发区（新北区）教育局</a:t>
            </a:r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标题 1"/>
          <p:cNvSpPr>
            <a:spLocks noGrp="1"/>
          </p:cNvSpPr>
          <p:nvPr>
            <p:ph type="title"/>
          </p:nvPr>
        </p:nvSpPr>
        <p:spPr>
          <a:xfrm>
            <a:off x="501650" y="109538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申报基本信息填写</a:t>
            </a: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pic>
        <p:nvPicPr>
          <p:cNvPr id="4608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925" y="468313"/>
            <a:ext cx="8820150" cy="310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501650" y="3467100"/>
            <a:ext cx="7957820" cy="279971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关于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申报类型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如乡村教师按照乡村教师类别申报，申报类型选择“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正常申报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”，是否乡村教师选“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是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”。</a:t>
            </a:r>
            <a:endParaRPr lang="zh-CN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如乡村教师按照普通教师类别申报，申报类型选择“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正常申报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”。是否乡村教师选“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否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”。</a:t>
            </a:r>
            <a:endParaRPr lang="zh-CN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非乡村教师申报类别一律选择“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正常申报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”。是否乡村教师选“</a:t>
            </a:r>
            <a:r>
              <a:rPr lang="zh-CN" alt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否</a:t>
            </a:r>
            <a:r>
              <a:rPr lang="zh-CN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”。</a:t>
            </a:r>
            <a:endParaRPr lang="zh-CN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关于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申报评委会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r>
              <a:rPr lang="zh-CN" altLang="en-US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副高级申报人员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选择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江苏省常州市中小学教师高级专业技术资格（副高）评审委员会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新北区</a:t>
            </a:r>
            <a:r>
              <a:rPr lang="zh-CN" altLang="en-US"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学校中级申报人员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选择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常州市新北区中小学教师中级专业技术资格评审委员会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参评人申报类型和申报评委会请务必正确选择，否则会影响后续评审。</a:t>
            </a:r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1"/>
          <p:cNvSpPr>
            <a:spLocks noGrp="1"/>
          </p:cNvSpPr>
          <p:nvPr>
            <p:ph type="title"/>
          </p:nvPr>
        </p:nvSpPr>
        <p:spPr>
          <a:xfrm>
            <a:off x="503238" y="442913"/>
            <a:ext cx="8139113" cy="442913"/>
          </a:xfrm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  <a:t>申报基本信息填写</a:t>
            </a:r>
            <a:br>
              <a:rPr lang="zh-CN" altLang="en-US" kern="1200" spc="200" normalizeH="0" baseline="0"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微软雅黑" panose="020B0503020204020204" pitchFamily="34" charset="-122"/>
              </a:rPr>
            </a:br>
            <a:endParaRPr kumimoji="0" lang="zh-CN" altLang="en-US" sz="1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sp>
        <p:nvSpPr>
          <p:cNvPr id="27650" name="文本占位符 3"/>
          <p:cNvSpPr>
            <a:spLocks noGrp="1"/>
          </p:cNvSpPr>
          <p:nvPr>
            <p:ph type="body" sz="half" idx="2"/>
          </p:nvPr>
        </p:nvSpPr>
        <p:spPr>
          <a:xfrm>
            <a:off x="4679950" y="952500"/>
            <a:ext cx="3962400" cy="5389563"/>
          </a:xfrm>
        </p:spPr>
        <p:txBody>
          <a:bodyPr lIns="101600" tIns="0" rIns="82550" bIns="0" rtlCol="0" anchor="t">
            <a:normAutofit/>
          </a:bodyPr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个人基本信息和申报基本信息填写无误后，点击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暂存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按钮进入下一项信息填写。注意此时务必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不要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确认提交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。后面所有项目填写完毕，申报表预览无误后，方可点击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确认提交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。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一旦点击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确认提交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，则申报人无法对填报内容进行修改。</a:t>
            </a:r>
            <a:endParaRPr kumimoji="0" lang="zh-CN" altLang="en-US" sz="1800" b="0" i="0" u="none" strike="noStrike" kern="1200" cap="none" spc="150" normalizeH="0" baseline="0" noProof="1">
              <a:solidFill>
                <a:srgbClr val="FF0000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微软雅黑" panose="020B0503020204020204" pitchFamily="34" charset="-122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endParaRPr kumimoji="0" lang="zh-CN" altLang="en-US" sz="1800" b="0" i="0" u="none" strike="noStrike" kern="1200" cap="none" spc="150" normalizeH="0" baseline="0" noProof="1">
              <a:solidFill>
                <a:srgbClr val="FF0000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微软雅黑" panose="020B0503020204020204" pitchFamily="34" charset="-122"/>
            </a:endParaRPr>
          </a:p>
          <a:p>
            <a:pPr marL="171450" marR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暂存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后，申报人数如退出登录。在重新登录后，进入首页点击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待提交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，然后点击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“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修改</a:t>
            </a:r>
            <a:r>
              <a:rPr kumimoji="0" lang="en-US" altLang="zh-CN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”</a:t>
            </a:r>
            <a:r>
              <a:rPr kumimoji="0" lang="zh-CN" altLang="en-US" sz="1800" b="0" i="0" u="none" strike="noStrike" kern="1200" cap="none" spc="150" normalizeH="0" baseline="0" noProof="1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微软雅黑" panose="020B0503020204020204" pitchFamily="34" charset="-122"/>
              </a:rPr>
              <a:t>按钮即可以继续完善申报信息。</a:t>
            </a:r>
            <a:endParaRPr kumimoji="0" lang="zh-CN" altLang="en-US" sz="1800" b="0" i="0" u="none" strike="noStrike" kern="1200" cap="none" spc="150" normalizeH="0" baseline="0" noProof="1">
              <a:solidFill>
                <a:srgbClr val="FF0000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47107" name="图片占位符 6"/>
          <p:cNvPicPr>
            <a:picLocks noGrp="1"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660400" y="1309688"/>
            <a:ext cx="3352800" cy="1019175"/>
          </a:xfrm>
        </p:spPr>
      </p:pic>
      <p:pic>
        <p:nvPicPr>
          <p:cNvPr id="47108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88" y="3413125"/>
            <a:ext cx="3028950" cy="1431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7109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688" y="4776788"/>
            <a:ext cx="3001962" cy="1779587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学历学位信息填写</a:t>
            </a:r>
            <a:endParaRPr lang="zh-CN" altLang="en-US"/>
          </a:p>
        </p:txBody>
      </p:sp>
      <p:sp>
        <p:nvSpPr>
          <p:cNvPr id="48130" name="文本框 9"/>
          <p:cNvSpPr txBox="1"/>
          <p:nvPr/>
        </p:nvSpPr>
        <p:spPr>
          <a:xfrm>
            <a:off x="584200" y="4483100"/>
            <a:ext cx="8301038" cy="6461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此步骤只需填写大学及以上学历学位信息即可，高中经历无需填写。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填写完成后，点击暂存进入下一项目填写（每一项目均需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暂存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）。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48131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7100" y="1035050"/>
            <a:ext cx="7099300" cy="2795588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anchor="ctr" anchorCtr="0"/>
          <a:p>
            <a:r>
              <a:rPr lang="zh-CN" altLang="en-US"/>
              <a:t>专业技术资格（职业资格）</a:t>
            </a:r>
            <a:endParaRPr lang="zh-CN" altLang="en-US"/>
          </a:p>
        </p:txBody>
      </p:sp>
      <p:sp>
        <p:nvSpPr>
          <p:cNvPr id="49154" name="文本占位符 2"/>
          <p:cNvSpPr>
            <a:spLocks noGrp="1"/>
          </p:cNvSpPr>
          <p:nvPr>
            <p:ph type="body" sz="half"/>
          </p:nvPr>
        </p:nvSpPr>
        <p:spPr/>
        <p:txBody>
          <a:bodyPr lIns="101600" tIns="0" rIns="82550" bIns="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defTabSz="685800">
              <a:buFontTx/>
            </a:pPr>
            <a:endParaRPr lang="zh-CN" altLang="en-US" sz="1200"/>
          </a:p>
        </p:txBody>
      </p:sp>
      <p:pic>
        <p:nvPicPr>
          <p:cNvPr id="49155" name="内容占位符 4"/>
          <p:cNvPicPr>
            <a:picLocks noGrp="1" noChangeAspect="1"/>
          </p:cNvPicPr>
          <p:nvPr>
            <p:ph sz="half" idx="4294967295"/>
          </p:nvPr>
        </p:nvPicPr>
        <p:blipFill>
          <a:blip r:embed="rId1"/>
          <a:stretch>
            <a:fillRect/>
          </a:stretch>
        </p:blipFill>
        <p:spPr>
          <a:xfrm>
            <a:off x="14288" y="1662113"/>
            <a:ext cx="9115425" cy="3798887"/>
          </a:xfrm>
        </p:spPr>
      </p:pic>
      <p:sp>
        <p:nvSpPr>
          <p:cNvPr id="49156" name="文本框 1"/>
          <p:cNvSpPr txBox="1"/>
          <p:nvPr/>
        </p:nvSpPr>
        <p:spPr>
          <a:xfrm>
            <a:off x="1036638" y="5602288"/>
            <a:ext cx="746442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点击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添加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填写基本信息后，还需把</a:t>
            </a:r>
            <a:r>
              <a:rPr lang="zh-CN" altLang="en-US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证件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上传。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28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281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0"/>
  <p:tag name="KSO_WM_TAG_VERSION" val="1.0"/>
  <p:tag name="KSO_WM_BEAUTIFY_FLAG" val="#wm#"/>
  <p:tag name="KSO_WM_TEMPLATE_CATEGORY" val="custom"/>
  <p:tag name="KSO_WM_TEMPLATE_INDEX" val="20218281"/>
  <p:tag name="KSO_WM_TEMPLATE_THUMBS_INDEX" val="1、2、3、4、5、6、7、8、9、10、11、12、13、14、15、16、17、18、19、20"/>
</p:tagLst>
</file>

<file path=ppt/tags/tag135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36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37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38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39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1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2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43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44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45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46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47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8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9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1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2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3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54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55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6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7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58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59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61.xml><?xml version="1.0" encoding="utf-8"?>
<p:tagLst xmlns:p="http://schemas.openxmlformats.org/presentationml/2006/main">
  <p:tag name="KSO_WM_TEMPLATE_CATEGORY" val="custom"/>
  <p:tag name="KSO_WM_TEMPLATE_INDEX" val="20218281"/>
</p:tagLst>
</file>

<file path=ppt/tags/tag162.xml><?xml version="1.0" encoding="utf-8"?>
<p:tagLst xmlns:p="http://schemas.openxmlformats.org/presentationml/2006/main">
  <p:tag name="COMMONDATA" val="eyJoZGlkIjoiZWQxZmM4OTAwMjI1OGY1YjUzZjhmZDg2ZjA5OTQ5NjEifQ=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28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281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0"/>
  <p:tag name="KSO_WM_TAG_VERSION" val="1.0"/>
  <p:tag name="KSO_WM_BEAUTIFY_FLAG" val="#wm#"/>
  <p:tag name="KSO_WM_TEMPLATE_CATEGORY" val="custom"/>
  <p:tag name="KSO_WM_TEMPLATE_INDEX" val="20218281"/>
  <p:tag name="KSO_WM_TEMPLATE_THUMBS_INDEX" val="1、2、3、4、5、6、7、8、9、10、11、12、13、14、15、16、17、18、19、20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极简3">
      <a:dk1>
        <a:sysClr val="windowText" lastClr="000000"/>
      </a:dk1>
      <a:lt1>
        <a:sysClr val="window" lastClr="FFFFFF"/>
      </a:lt1>
      <a:dk2>
        <a:srgbClr val="F5F7F8"/>
      </a:dk2>
      <a:lt2>
        <a:srgbClr val="FFFFFF"/>
      </a:lt2>
      <a:accent1>
        <a:srgbClr val="002060"/>
      </a:accent1>
      <a:accent2>
        <a:srgbClr val="1B3366"/>
      </a:accent2>
      <a:accent3>
        <a:srgbClr val="36466D"/>
      </a:accent3>
      <a:accent4>
        <a:srgbClr val="45546A"/>
      </a:accent4>
      <a:accent5>
        <a:srgbClr val="485B5D"/>
      </a:accent5>
      <a:accent6>
        <a:srgbClr val="4B6250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极简3">
      <a:dk1>
        <a:sysClr val="windowText" lastClr="000000"/>
      </a:dk1>
      <a:lt1>
        <a:sysClr val="window" lastClr="FFFFFF"/>
      </a:lt1>
      <a:dk2>
        <a:srgbClr val="F5F7F8"/>
      </a:dk2>
      <a:lt2>
        <a:srgbClr val="FFFFFF"/>
      </a:lt2>
      <a:accent1>
        <a:srgbClr val="002060"/>
      </a:accent1>
      <a:accent2>
        <a:srgbClr val="1B3366"/>
      </a:accent2>
      <a:accent3>
        <a:srgbClr val="36466D"/>
      </a:accent3>
      <a:accent4>
        <a:srgbClr val="45546A"/>
      </a:accent4>
      <a:accent5>
        <a:srgbClr val="485B5D"/>
      </a:accent5>
      <a:accent6>
        <a:srgbClr val="4B6250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2124</Words>
  <Application>WPS 演示</Application>
  <PresentationFormat>在屏幕上显示</PresentationFormat>
  <Paragraphs>141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35" baseType="lpstr">
      <vt:lpstr>Arial</vt:lpstr>
      <vt:lpstr>宋体</vt:lpstr>
      <vt:lpstr>Wingdings</vt:lpstr>
      <vt:lpstr>微软雅黑</vt:lpstr>
      <vt:lpstr>Arial Unicode MS</vt:lpstr>
      <vt:lpstr>Calibri</vt:lpstr>
      <vt:lpstr>Office 主题​​</vt:lpstr>
      <vt:lpstr>1_Office 主题​​</vt:lpstr>
      <vt:lpstr>中小学（幼儿园）教师专业技术资格 评审申报表网络生成流程（V3.0）</vt:lpstr>
      <vt:lpstr>系统登录与注册</vt:lpstr>
      <vt:lpstr>申报入口</vt:lpstr>
      <vt:lpstr>个人基本信息填写1</vt:lpstr>
      <vt:lpstr>个人基本信息填写2 </vt:lpstr>
      <vt:lpstr>申报基本信息填写</vt:lpstr>
      <vt:lpstr>申报基本信息填写 </vt:lpstr>
      <vt:lpstr>学历学位信息填写</vt:lpstr>
      <vt:lpstr>专业技术资格（职业资格）</vt:lpstr>
      <vt:lpstr>参加学术团体信息、社会兼职情况及奖惩情况</vt:lpstr>
      <vt:lpstr>工作经历（填写至目前的工作）</vt:lpstr>
      <vt:lpstr>继续教育情况</vt:lpstr>
      <vt:lpstr>任现职以来完成教学工作情况</vt:lpstr>
      <vt:lpstr>任现职以来教学主要业绩成果</vt:lpstr>
      <vt:lpstr>任现职以来承担班主任及其他教育管理工作情况</vt:lpstr>
      <vt:lpstr>任现职以来组织课外活动和综合实践活动情况</vt:lpstr>
      <vt:lpstr>任现职以来指导青年教师情况</vt:lpstr>
      <vt:lpstr>学术成果信息</vt:lpstr>
      <vt:lpstr>工作总结</vt:lpstr>
      <vt:lpstr>年度考核信息</vt:lpstr>
      <vt:lpstr>学校综合考核意见</vt:lpstr>
      <vt:lpstr>学校（单位）推荐意见</vt:lpstr>
      <vt:lpstr>社保缴费证明</vt:lpstr>
      <vt:lpstr>单位公示及结果报告证明</vt:lpstr>
      <vt:lpstr>破格申报材料及其他材料、</vt:lpstr>
      <vt:lpstr>申报表预览及提交重要提醒</vt:lpstr>
      <vt:lpstr>相关说明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职称评审系统使用（申报者）</dc:title>
  <dc:creator/>
  <cp:lastModifiedBy>孔蕴雯</cp:lastModifiedBy>
  <cp:revision>198</cp:revision>
  <dcterms:created xsi:type="dcterms:W3CDTF">2010-10-28T16:01:00Z</dcterms:created>
  <dcterms:modified xsi:type="dcterms:W3CDTF">2025-11-06T02:05:04Z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B17D03E6357F463F95BA2C0256242E1E_12</vt:lpwstr>
  </property>
</Properties>
</file>