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198" r:id="rId3"/>
    <p:sldId id="1149" r:id="rId4"/>
    <p:sldId id="1133" r:id="rId5"/>
    <p:sldId id="1226" r:id="rId6"/>
    <p:sldId id="1245" r:id="rId7"/>
    <p:sldId id="1136" r:id="rId8"/>
    <p:sldId id="1233" r:id="rId9"/>
    <p:sldId id="1243" r:id="rId10"/>
    <p:sldId id="1235" r:id="rId11"/>
    <p:sldId id="1244" r:id="rId12"/>
    <p:sldId id="1238" r:id="rId13"/>
    <p:sldId id="1239" r:id="rId14"/>
    <p:sldId id="124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温 先生" initials="温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0BE7-8C74-4AB9-9FC0-D32E742A36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EF3F-2DDF-4AAA-B6B9-B8E4D25AA9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-女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46400"/>
            <a:ext cx="12192000" cy="391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 rot="0">
            <a:off x="5649595" y="536575"/>
            <a:ext cx="6372860" cy="1459865"/>
            <a:chOff x="-892587" y="3639686"/>
            <a:chExt cx="3940896" cy="2047651"/>
          </a:xfrm>
        </p:grpSpPr>
        <p:sp>
          <p:nvSpPr>
            <p:cNvPr id="21" name="矩形 20"/>
            <p:cNvSpPr/>
            <p:nvPr/>
          </p:nvSpPr>
          <p:spPr>
            <a:xfrm>
              <a:off x="-791074" y="3762349"/>
              <a:ext cx="3839383" cy="19249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-892587" y="3639686"/>
              <a:ext cx="3840535" cy="19249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rot="0">
            <a:off x="5582285" y="3977005"/>
            <a:ext cx="6440170" cy="2196465"/>
            <a:chOff x="-892587" y="3639686"/>
            <a:chExt cx="3940896" cy="2047651"/>
          </a:xfrm>
        </p:grpSpPr>
        <p:sp>
          <p:nvSpPr>
            <p:cNvPr id="5" name="矩形 4"/>
            <p:cNvSpPr/>
            <p:nvPr/>
          </p:nvSpPr>
          <p:spPr>
            <a:xfrm>
              <a:off x="-791074" y="3762349"/>
              <a:ext cx="3839383" cy="19249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: 圆角 21"/>
            <p:cNvSpPr/>
            <p:nvPr/>
          </p:nvSpPr>
          <p:spPr>
            <a:xfrm>
              <a:off x="-892587" y="3639686"/>
              <a:ext cx="3840535" cy="19249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25820" y="624205"/>
            <a:ext cx="54984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以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立意</a:t>
            </a:r>
            <a:r>
              <a:rPr lang="zh-CN" altLang="en-US" sz="32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为宗，不以能文为本。</a:t>
            </a:r>
            <a:endParaRPr lang="zh-CN" altLang="en-US" sz="32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——[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粱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]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萧统</a:t>
            </a: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2285" y="4182110"/>
            <a:ext cx="6440170" cy="1346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Clr>
                <a:srgbClr val="FF0000"/>
              </a:buClr>
              <a:buFont typeface="楷体" panose="02010609060101010101" pitchFamily="49" charset="-122"/>
              <a:buChar char="◎"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体会文章是怎样围绕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中心意思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来写的。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70000"/>
              </a:lnSpc>
              <a:buClr>
                <a:srgbClr val="FF0000"/>
              </a:buClr>
              <a:buFont typeface="楷体" panose="02010609060101010101" pitchFamily="49" charset="-122"/>
              <a:buChar char="◎"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从不同方面或选取不同事例，表达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中心意思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533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750" y="1312545"/>
            <a:ext cx="10739120" cy="4388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从小到大，本来是天天长的，不过夏天的长是飞快的长，跳跃的长，活生生的看得见的长。你在棚架上看瓜藤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50" y="157480"/>
            <a:ext cx="1085786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73100" algn="l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3354203778"/>
                </a:ext>
              </a:extLst>
            </a:pPr>
            <a:r>
              <a:rPr lang="zh-CN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自由朗读第一自然段，你从哪里感受到动植物迅速生长的？边读边作批注，</a:t>
            </a:r>
            <a:r>
              <a:rPr lang="zh-CN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再在小组内有感情地读一读。</a:t>
            </a:r>
            <a:endParaRPr lang="zh-CN" sz="2800" b="1" spc="-15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866900"/>
            <a:ext cx="12192635" cy="4991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你在棚架上看瓜藤，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可以长出几寸；你到竹子林、高粱地里听声音，在叭叭的声响里，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一夜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可以多出半节。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昨天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是苞蕾，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今天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是鲜花，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就变成了小果实。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一块白石头，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几天不见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，就长满了苔藓；一片黄泥土，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几天不见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，就变成了草坪菜畦。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邻家的小猫小狗小鸡小鸭，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个把月不过来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，再见面，它已经有了妈妈的一半大。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9065" y="2637790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3333CC"/>
                </a:solidFill>
              </a:rPr>
              <a:t>飞快的长</a:t>
            </a:r>
            <a:endParaRPr lang="zh-CN" altLang="en-US" sz="2400" b="1">
              <a:solidFill>
                <a:srgbClr val="3333CC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31910" y="3174365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3333CC"/>
                </a:solidFill>
              </a:rPr>
              <a:t>跳跃的长</a:t>
            </a:r>
            <a:endParaRPr lang="zh-CN" altLang="en-US" sz="2400" b="1">
              <a:solidFill>
                <a:srgbClr val="3333CC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79385" y="4399280"/>
            <a:ext cx="2338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3333CC"/>
                </a:solidFill>
              </a:rPr>
              <a:t>活生生的长</a:t>
            </a:r>
            <a:endParaRPr lang="zh-CN" altLang="en-US" sz="2400" b="1">
              <a:solidFill>
                <a:srgbClr val="3333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9385" y="5567680"/>
            <a:ext cx="2037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3333CC"/>
                </a:solidFill>
              </a:rPr>
              <a:t>看得见的长</a:t>
            </a:r>
            <a:endParaRPr lang="zh-CN" altLang="en-US" sz="2400" b="1">
              <a:solidFill>
                <a:srgbClr val="3333CC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27050"/>
            <a:ext cx="1219263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生物从小到大，本来是天天长的，不过夏天的长是飞快的长，跳跃的长，活生生的看得见的长。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046460" y="787401"/>
            <a:ext cx="9615420" cy="3968403"/>
            <a:chOff x="1018712" y="1058334"/>
            <a:chExt cx="9615420" cy="3968403"/>
          </a:xfrm>
        </p:grpSpPr>
        <p:sp>
          <p:nvSpPr>
            <p:cNvPr id="2" name="矩形: 圆角 1"/>
            <p:cNvSpPr/>
            <p:nvPr/>
          </p:nvSpPr>
          <p:spPr>
            <a:xfrm>
              <a:off x="4281342" y="1058334"/>
              <a:ext cx="366331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夏天里的成长</a:t>
              </a:r>
              <a:endPara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15578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动植物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48471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山河大地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81364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  <a:endPara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正文05"/>
            <p:cNvSpPr/>
            <p:nvPr/>
          </p:nvSpPr>
          <p:spPr>
            <a:xfrm>
              <a:off x="1018712" y="2929467"/>
              <a:ext cx="3344795" cy="2097270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瓜藤、竹子、高粱</a:t>
              </a:r>
              <a:endPara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苞蕾、鲜花、果实</a:t>
              </a:r>
              <a:endPara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苔藓、草坪、菜畦</a:t>
              </a:r>
              <a:endPara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小猫小鸡小狗小鸭</a:t>
              </a:r>
              <a:endPara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>
              <a:stCxn id="3" idx="3"/>
              <a:endCxn id="4" idx="1"/>
            </p:cNvCxnSpPr>
            <p:nvPr/>
          </p:nvCxnSpPr>
          <p:spPr>
            <a:xfrm>
              <a:off x="4055532" y="2599267"/>
              <a:ext cx="79163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4" idx="3"/>
              <a:endCxn id="5" idx="1"/>
            </p:cNvCxnSpPr>
            <p:nvPr/>
          </p:nvCxnSpPr>
          <p:spPr>
            <a:xfrm>
              <a:off x="7344832" y="2599267"/>
              <a:ext cx="79163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2806699" y="1718734"/>
              <a:ext cx="6578601" cy="550545"/>
              <a:chOff x="2806699" y="1718734"/>
              <a:chExt cx="6578601" cy="55054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806699" y="1938867"/>
                <a:ext cx="6578600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2" idx="2"/>
                <a:endCxn id="4" idx="0"/>
              </p:cNvCxnSpPr>
              <p:nvPr/>
            </p:nvCxnSpPr>
            <p:spPr>
              <a:xfrm flipH="1">
                <a:off x="6096000" y="1718734"/>
                <a:ext cx="17145" cy="55054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3" idx="0"/>
              </p:cNvCxnSpPr>
              <p:nvPr/>
            </p:nvCxnSpPr>
            <p:spPr>
              <a:xfrm>
                <a:off x="2806699" y="1938867"/>
                <a:ext cx="1" cy="3302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endCxn id="5" idx="0"/>
              </p:cNvCxnSpPr>
              <p:nvPr/>
            </p:nvCxnSpPr>
            <p:spPr>
              <a:xfrm>
                <a:off x="9385299" y="1938867"/>
                <a:ext cx="1" cy="3302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7545" y="2048510"/>
            <a:ext cx="5756910" cy="1506605"/>
          </a:xfrm>
          <a:prstGeom prst="cloudCallout">
            <a:avLst>
              <a:gd name="adj1" fmla="val 31462"/>
              <a:gd name="adj2" fmla="val 6843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-150" dirty="0">
                <a:latin typeface="仿宋" panose="02010609060101010101" pitchFamily="49" charset="-122"/>
                <a:ea typeface="仿宋" panose="02010609060101010101" pitchFamily="49" charset="-122"/>
              </a:rPr>
              <a:t>如果围绕这个意思来写，你会怎么选材呢？</a:t>
            </a:r>
            <a:endParaRPr lang="zh-CN" altLang="en-US" sz="2800" b="1" spc="-15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5861" y="809073"/>
            <a:ext cx="70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秋天是一个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收获</a:t>
            </a:r>
            <a:r>
              <a:rPr lang="zh-CN" altLang="en-US" sz="4800" b="1" dirty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的季节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658534" y="1192401"/>
            <a:ext cx="7091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16.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夏天里的成长</a:t>
            </a:r>
            <a:endParaRPr lang="zh-CN" altLang="en-US" sz="4800" b="1" dirty="0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2946400"/>
            <a:ext cx="121920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1736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808355" y="1479550"/>
            <a:ext cx="1980565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37000" y="3557270"/>
            <a:ext cx="7975600" cy="1158240"/>
          </a:xfrm>
          <a:prstGeom prst="cloudCallout">
            <a:avLst>
              <a:gd name="adj1" fmla="val 57667"/>
              <a:gd name="adj2" fmla="val 5437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b="1" spc="-15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课文是围绕哪句话来写的？</a:t>
            </a:r>
            <a:endParaRPr lang="zh-CN" altLang="en-US" sz="3200" b="1" spc="-15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1557675" y="1416686"/>
            <a:ext cx="9076265" cy="1871133"/>
            <a:chOff x="1557867" y="1058334"/>
            <a:chExt cx="9076265" cy="1871133"/>
          </a:xfrm>
        </p:grpSpPr>
        <p:sp>
          <p:nvSpPr>
            <p:cNvPr id="2" name="矩形: 圆角 1"/>
            <p:cNvSpPr/>
            <p:nvPr/>
          </p:nvSpPr>
          <p:spPr>
            <a:xfrm>
              <a:off x="3403600" y="1058334"/>
              <a:ext cx="5384800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夏天是万物迅速生长的季节</a:t>
              </a:r>
              <a:endPara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15578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: 圆角 3"/>
            <p:cNvSpPr/>
            <p:nvPr>
              <p:custDataLst>
                <p:tags r:id="rId3"/>
              </p:custDataLst>
            </p:nvPr>
          </p:nvSpPr>
          <p:spPr>
            <a:xfrm>
              <a:off x="48471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矩形: 圆角 4"/>
            <p:cNvSpPr/>
            <p:nvPr>
              <p:custDataLst>
                <p:tags r:id="rId4"/>
              </p:custDataLst>
            </p:nvPr>
          </p:nvSpPr>
          <p:spPr>
            <a:xfrm>
              <a:off x="8136467" y="2269067"/>
              <a:ext cx="2497665" cy="6604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>
              <a:stCxn id="3" idx="3"/>
              <a:endCxn id="4" idx="1"/>
            </p:cNvCxnSpPr>
            <p:nvPr>
              <p:custDataLst>
                <p:tags r:id="rId5"/>
              </p:custDataLst>
            </p:nvPr>
          </p:nvCxnSpPr>
          <p:spPr>
            <a:xfrm>
              <a:off x="4055532" y="2599267"/>
              <a:ext cx="79163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4" idx="3"/>
              <a:endCxn id="5" idx="1"/>
            </p:cNvCxnSpPr>
            <p:nvPr>
              <p:custDataLst>
                <p:tags r:id="rId6"/>
              </p:custDataLst>
            </p:nvPr>
          </p:nvCxnSpPr>
          <p:spPr>
            <a:xfrm>
              <a:off x="7344832" y="2599267"/>
              <a:ext cx="79163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2806699" y="1718734"/>
              <a:ext cx="6578601" cy="550333"/>
              <a:chOff x="2806699" y="1718734"/>
              <a:chExt cx="6578601" cy="550333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806699" y="1938867"/>
                <a:ext cx="6578600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2" idx="2"/>
                <a:endCxn id="4" idx="0"/>
              </p:cNvCxnSpPr>
              <p:nvPr/>
            </p:nvCxnSpPr>
            <p:spPr>
              <a:xfrm>
                <a:off x="6096000" y="1718734"/>
                <a:ext cx="0" cy="55033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3" idx="0"/>
              </p:cNvCxnSpPr>
              <p:nvPr/>
            </p:nvCxnSpPr>
            <p:spPr>
              <a:xfrm>
                <a:off x="2806699" y="1938867"/>
                <a:ext cx="1" cy="3302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endCxn id="5" idx="0"/>
              </p:cNvCxnSpPr>
              <p:nvPr/>
            </p:nvCxnSpPr>
            <p:spPr>
              <a:xfrm>
                <a:off x="9385299" y="1938867"/>
                <a:ext cx="1" cy="3302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文本框 5"/>
          <p:cNvSpPr txBox="1"/>
          <p:nvPr/>
        </p:nvSpPr>
        <p:spPr>
          <a:xfrm>
            <a:off x="667385" y="157480"/>
            <a:ext cx="1085786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73100" algn="l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3354203778"/>
                </a:ext>
              </a:extLst>
            </a:pPr>
            <a:r>
              <a:rPr lang="zh-CN" altLang="en-US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默读课文</a:t>
            </a:r>
            <a:r>
              <a:rPr lang="en-US" altLang="zh-CN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2-4</a:t>
            </a:r>
            <a:r>
              <a:rPr lang="zh-CN" altLang="en-US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自然段，思考：围绕中心意思，课文具体写了哪几方面的内容呢？圈画出描写成长的事物，完成思维导图。</a:t>
            </a:r>
            <a:endParaRPr lang="zh-CN" altLang="en-US" sz="2800" b="1" spc="-15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1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750" y="1312545"/>
            <a:ext cx="10739120" cy="4388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从小到大，本来是天天长的，不过夏天的长是飞快的长，跳跃的长，活生生的看得见的长。你在棚架上看瓜藤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50" y="157480"/>
            <a:ext cx="1085786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73100" algn="l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3354203778"/>
                </a:ext>
              </a:extLst>
            </a:pPr>
            <a:r>
              <a:rPr lang="zh-CN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自由朗读第一自然段，你从哪里感受到动植物迅速生长的？边读边作批注，再在小组内有感情地读一读。</a:t>
            </a:r>
            <a:endParaRPr lang="zh-CN" sz="2800" b="1" spc="-15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88895" y="353695"/>
            <a:ext cx="9062085" cy="2229485"/>
          </a:xfrm>
          <a:prstGeom prst="rect">
            <a:avLst/>
          </a:prstGeom>
        </p:spPr>
        <p:txBody>
          <a:bodyPr>
            <a:noAutofit/>
          </a:bodyPr>
          <a:p>
            <a:pPr marL="0" indent="3060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你在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，一天可以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；你到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听声音，在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的声响里，一夜可以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695" y="0"/>
            <a:ext cx="2404745" cy="827405"/>
          </a:xfrm>
          <a:prstGeom prst="rect">
            <a:avLst/>
          </a:prstGeom>
        </p:spPr>
        <p:txBody>
          <a:bodyPr>
            <a:noAutofit/>
          </a:bodyPr>
          <a:p>
            <a:pPr marL="0" indent="3060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花丛中？</a:t>
            </a:r>
            <a:endParaRPr lang="zh-CN" altLang="en-US" sz="2800" b="1">
              <a:solidFill>
                <a:srgbClr val="33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695" y="631190"/>
            <a:ext cx="2404745" cy="827405"/>
          </a:xfrm>
          <a:prstGeom prst="rect">
            <a:avLst/>
          </a:prstGeom>
        </p:spPr>
        <p:txBody>
          <a:bodyPr>
            <a:noAutofit/>
          </a:bodyPr>
          <a:p>
            <a:pPr marL="0" indent="3060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果园里？</a:t>
            </a:r>
            <a:endParaRPr lang="zh-CN" altLang="en-US" sz="2800" b="1">
              <a:solidFill>
                <a:srgbClr val="33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695" y="1235710"/>
            <a:ext cx="2404745" cy="827405"/>
          </a:xfrm>
          <a:prstGeom prst="rect">
            <a:avLst/>
          </a:prstGeom>
        </p:spPr>
        <p:txBody>
          <a:bodyPr>
            <a:noAutofit/>
          </a:bodyPr>
          <a:p>
            <a:pPr marL="0" indent="30607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33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>
              <a:solidFill>
                <a:srgbClr val="33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750" y="1312545"/>
            <a:ext cx="10739120" cy="4388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从小到大，本来是天天长的，不过夏天的长是飞快的长，跳跃的长，活生生的看得见的长。你在棚架上看瓜藤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50" y="157480"/>
            <a:ext cx="1085786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73100" algn="l" fontAlgn="auto">
              <a:lnSpc>
                <a:spcPct val="110000"/>
              </a:lnSpc>
              <a:extLst>
                <a:ext uri="{35155182-B16C-46BC-9424-99874614C6A1}">
                  <wpsdc:indentchars xmlns:wpsdc="http://www.wps.cn/officeDocument/2017/drawingmlCustomData" val="200" checksum="3354203778"/>
                </a:ext>
              </a:extLst>
            </a:pPr>
            <a:r>
              <a:rPr lang="zh-CN" sz="2800" b="1" spc="-15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自由朗读第一自然段，你从哪里感受到动植物迅速生长的？边读边作批注，再在小组内有感情地读一读。</a:t>
            </a:r>
            <a:endParaRPr lang="zh-CN" sz="2800" b="1" spc="-150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2640965"/>
            <a:ext cx="12192000" cy="42164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p>
            <a:pPr marL="0" indent="30607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30607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30607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30607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田里的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，十来天没去看，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30607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邻家的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，十来天没去看，</a:t>
            </a:r>
            <a:r>
              <a:rPr lang="en-US" altLang="zh-CN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</a:t>
            </a:r>
            <a:r>
              <a:rPr lang="zh-CN" altLang="en-US" sz="2800" b="1">
                <a:solidFill>
                  <a:srgbClr val="3856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38562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645" y="520700"/>
            <a:ext cx="2552065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/>
          <p:cNvPicPr>
            <a:picLocks noChangeAspect="1"/>
          </p:cNvPicPr>
          <p:nvPr/>
        </p:nvPicPr>
        <p:blipFill>
          <a:blip r:embed="rId2"/>
          <a:srcRect l="12386" r="17853" b="19737"/>
          <a:stretch>
            <a:fillRect/>
          </a:stretch>
        </p:blipFill>
        <p:spPr>
          <a:xfrm>
            <a:off x="3697605" y="520700"/>
            <a:ext cx="251587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4"/>
          <p:cNvPicPr>
            <a:picLocks noChangeAspect="1"/>
          </p:cNvPicPr>
          <p:nvPr/>
        </p:nvPicPr>
        <p:blipFill>
          <a:blip r:embed="rId3"/>
          <a:srcRect r="8717"/>
          <a:stretch>
            <a:fillRect/>
          </a:stretch>
        </p:blipFill>
        <p:spPr>
          <a:xfrm>
            <a:off x="715010" y="2510155"/>
            <a:ext cx="2586990" cy="178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5"/>
          <p:cNvPicPr>
            <a:picLocks noChangeAspect="1"/>
          </p:cNvPicPr>
          <p:nvPr/>
        </p:nvPicPr>
        <p:blipFill>
          <a:blip r:embed="rId4"/>
          <a:srcRect r="8702"/>
          <a:stretch>
            <a:fillRect/>
          </a:stretch>
        </p:blipFill>
        <p:spPr>
          <a:xfrm>
            <a:off x="3697605" y="2510155"/>
            <a:ext cx="2528570" cy="178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605" y="520700"/>
            <a:ext cx="2500630" cy="1811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455" y="520700"/>
            <a:ext cx="2328545" cy="1811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图片 8"/>
          <p:cNvPicPr>
            <a:picLocks noChangeAspect="1"/>
          </p:cNvPicPr>
          <p:nvPr/>
        </p:nvPicPr>
        <p:blipFill>
          <a:blip r:embed="rId7"/>
          <a:srcRect b="5046"/>
          <a:stretch>
            <a:fillRect/>
          </a:stretch>
        </p:blipFill>
        <p:spPr>
          <a:xfrm>
            <a:off x="6745605" y="2515870"/>
            <a:ext cx="2500630" cy="1782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9"/>
          <p:cNvPicPr>
            <a:picLocks noChangeAspect="1"/>
          </p:cNvPicPr>
          <p:nvPr/>
        </p:nvPicPr>
        <p:blipFill>
          <a:blip r:embed="rId8"/>
          <a:srcRect t="14845" b="9360"/>
          <a:stretch>
            <a:fillRect/>
          </a:stretch>
        </p:blipFill>
        <p:spPr>
          <a:xfrm>
            <a:off x="9481820" y="2532380"/>
            <a:ext cx="2329180" cy="1765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2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3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4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5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6.xml><?xml version="1.0" encoding="utf-8"?>
<p:tagLst xmlns:p="http://schemas.openxmlformats.org/presentationml/2006/main">
  <p:tag name="KSO_WM_DIAGRAM_VIRTUALLY_FRAME" val="{&quot;height&quot;:147.33330708661418,&quot;left&quot;:124.85,&quot;top&quot;:62.000078740157484,&quot;width&quot;:714.6681102362205}"/>
</p:tagLst>
</file>

<file path=ppt/tags/tag7.xml><?xml version="1.0" encoding="utf-8"?>
<p:tagLst xmlns:p="http://schemas.openxmlformats.org/presentationml/2006/main">
  <p:tag name="commondata" val="eyJoZGlkIjoiMzU4NzVhZmY2MzY1NzAyYTQ1NTVhY2VlMDcyZjViYj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WPS 演示</Application>
  <PresentationFormat>宽屏</PresentationFormat>
  <Paragraphs>71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仿宋</vt:lpstr>
      <vt:lpstr>楷体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温 先生</dc:creator>
  <cp:lastModifiedBy>alena</cp:lastModifiedBy>
  <cp:revision>189</cp:revision>
  <dcterms:created xsi:type="dcterms:W3CDTF">2021-08-26T06:46:00Z</dcterms:created>
  <dcterms:modified xsi:type="dcterms:W3CDTF">2025-11-05T05:34:48Z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75741DB5DC894D3183D573460ED1804C_13</vt:lpwstr>
  </property>
  <property fmtid="{D5CDD505-2E9C-101B-9397-08002B2CF9AE}" pid="3" name="KSOProductBuildVer">
    <vt:lpwstr>2052-12.1.0.23125</vt:lpwstr>
  </property>
</Properties>
</file>