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5" r:id="rId3"/>
    <p:sldId id="257" r:id="rId4"/>
    <p:sldId id="256" r:id="rId5"/>
    <p:sldId id="258" r:id="rId6"/>
    <p:sldId id="260" r:id="rId7"/>
    <p:sldId id="280" r:id="rId8"/>
    <p:sldId id="281" r:id="rId9"/>
    <p:sldId id="261" r:id="rId10"/>
    <p:sldId id="274" r:id="rId11"/>
    <p:sldId id="262" r:id="rId12"/>
    <p:sldId id="263" r:id="rId13"/>
    <p:sldId id="264" r:id="rId14"/>
    <p:sldId id="275" r:id="rId15"/>
    <p:sldId id="276" r:id="rId16"/>
  </p:sldIdLst>
  <p:sldSz cx="12192000" cy="6858000"/>
  <p:notesSz cx="6858000" cy="9144000"/>
  <p:embeddedFontLst>
    <p:embeddedFont>
      <p:font typeface="楷体" panose="02010609060101010101" charset="-122"/>
      <p:regular r:id="rId22"/>
    </p:embeddedFont>
    <p:embeddedFont>
      <p:font typeface="微软雅黑" panose="020B0503020204020204" charset="-122"/>
      <p:regular r:id="rId23"/>
    </p:embeddedFont>
    <p:embeddedFont>
      <p:font typeface="WPS灵秀黑" charset="-122"/>
      <p:regular r:id="rId24"/>
    </p:embeddedFont>
    <p:embeddedFont>
      <p:font typeface="金山云技术体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0.xml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5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12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tags" Target="../tags/tag14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封面1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635"/>
            <a:ext cx="7653655" cy="6812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83755" y="565150"/>
            <a:ext cx="5008245" cy="41541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zh-CN" sz="8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膳食健康</a:t>
            </a:r>
            <a:endParaRPr lang="zh-CN" altLang="zh-CN" sz="8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zh-CN" sz="8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与</a:t>
            </a:r>
            <a:endParaRPr lang="zh-CN" altLang="zh-CN" sz="8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zh-CN" sz="8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热量平衡</a:t>
            </a:r>
            <a:endParaRPr lang="zh-CN" altLang="zh-CN" sz="8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80035" y="254000"/>
            <a:ext cx="6025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青少年的健康饮食</a:t>
            </a:r>
            <a:endParaRPr lang="zh-CN" altLang="en-US" sz="3600"/>
          </a:p>
        </p:txBody>
      </p:sp>
      <p:pic>
        <p:nvPicPr>
          <p:cNvPr id="2" name="1.25倍速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6400" y="899160"/>
            <a:ext cx="11379200" cy="580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1605" y="643890"/>
            <a:ext cx="11337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任务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：请你结合膳食宝塔评价小红同学一天的饮食：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060" y="60325"/>
            <a:ext cx="5383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三、膳食健康和热量平衡</a:t>
            </a:r>
            <a:endParaRPr lang="zh-CN" altLang="en-US" sz="3200" b="1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rcRect l="8564" r="4995"/>
          <a:stretch>
            <a:fillRect/>
          </a:stretch>
        </p:blipFill>
        <p:spPr>
          <a:xfrm>
            <a:off x="1012190" y="2165350"/>
            <a:ext cx="2210435" cy="1901190"/>
          </a:xfrm>
          <a:prstGeom prst="rect">
            <a:avLst/>
          </a:prstGeom>
        </p:spPr>
      </p:pic>
      <p:graphicFrame>
        <p:nvGraphicFramePr>
          <p:cNvPr id="14" name="表格 13"/>
          <p:cNvGraphicFramePr/>
          <p:nvPr>
            <p:custDataLst>
              <p:tags r:id="rId2"/>
            </p:custDataLst>
          </p:nvPr>
        </p:nvGraphicFramePr>
        <p:xfrm>
          <a:off x="4234815" y="2054860"/>
          <a:ext cx="5462270" cy="287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1385"/>
                <a:gridCol w="4540885"/>
              </a:tblGrid>
              <a:tr h="9569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早餐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一个粽子</a:t>
                      </a:r>
                      <a:r>
                        <a:rPr lang="en-US" altLang="zh-CN" sz="2000"/>
                        <a:t>  </a:t>
                      </a:r>
                      <a:r>
                        <a:rPr lang="zh-CN" altLang="en-US" sz="2000"/>
                        <a:t>一碗豆浆</a:t>
                      </a:r>
                      <a:endParaRPr lang="zh-CN" altLang="en-US" sz="2000"/>
                    </a:p>
                  </a:txBody>
                  <a:tcPr/>
                </a:tc>
              </a:tr>
              <a:tr h="9569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午餐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米饭</a:t>
                      </a:r>
                      <a:r>
                        <a:rPr lang="en-US" altLang="zh-CN" sz="2000"/>
                        <a:t>   </a:t>
                      </a:r>
                      <a:r>
                        <a:rPr lang="zh-CN" altLang="en-US" sz="2000"/>
                        <a:t>炖蛋</a:t>
                      </a:r>
                      <a:r>
                        <a:rPr lang="en-US" altLang="zh-CN" sz="2000"/>
                        <a:t>    </a:t>
                      </a:r>
                      <a:r>
                        <a:rPr lang="zh-CN" altLang="en-US" sz="2000"/>
                        <a:t>一只腊鸡腿</a:t>
                      </a:r>
                      <a:r>
                        <a:rPr lang="en-US" altLang="zh-CN" sz="2000"/>
                        <a:t>   </a:t>
                      </a:r>
                      <a:r>
                        <a:rPr lang="zh-CN" altLang="en-US" sz="2000"/>
                        <a:t>一份青菜</a:t>
                      </a:r>
                      <a:r>
                        <a:rPr lang="en-US" altLang="zh-CN" sz="2000"/>
                        <a:t>   </a:t>
                      </a:r>
                      <a:endParaRPr lang="en-US" altLang="zh-CN" sz="2000"/>
                    </a:p>
                    <a:p>
                      <a:pPr algn="ctr">
                        <a:buNone/>
                      </a:pPr>
                      <a:r>
                        <a:rPr lang="zh-CN" altLang="en-US" sz="2000"/>
                        <a:t>一根香蕉</a:t>
                      </a:r>
                      <a:r>
                        <a:rPr lang="en-US" altLang="zh-CN" sz="2000"/>
                        <a:t> </a:t>
                      </a:r>
                      <a:endParaRPr lang="en-US" altLang="zh-CN" sz="2000"/>
                    </a:p>
                  </a:txBody>
                  <a:tcPr/>
                </a:tc>
              </a:tr>
              <a:tr h="9569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晚餐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一份红烧肉</a:t>
                      </a:r>
                      <a:r>
                        <a:rPr lang="en-US" altLang="zh-CN" sz="2000"/>
                        <a:t> </a:t>
                      </a:r>
                      <a:r>
                        <a:rPr lang="zh-CN" altLang="en-US" sz="2000"/>
                        <a:t>小龙虾</a:t>
                      </a:r>
                      <a:r>
                        <a:rPr lang="en-US" altLang="zh-CN" sz="2000"/>
                        <a:t> </a:t>
                      </a:r>
                      <a:r>
                        <a:rPr lang="zh-CN" altLang="en-US" sz="2000"/>
                        <a:t>一碗米饭</a:t>
                      </a:r>
                      <a:endParaRPr lang="zh-CN" altLang="en-US" sz="20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2420" y="273685"/>
            <a:ext cx="115366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：如果某一天小胖多摄入热量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kcal,</a:t>
            </a: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请你给小胖（体重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66kg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安排一下上午和下午大课间各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分钟的体育活动（选择其中的两个项目）。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56590" y="1889760"/>
          <a:ext cx="10868660" cy="4806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9545"/>
                <a:gridCol w="3446145"/>
                <a:gridCol w="3442970"/>
              </a:tblGrid>
              <a:tr h="822960">
                <a:tc rowSpan="2"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  <a:p>
                      <a:pPr algn="ctr">
                        <a:buNone/>
                      </a:pPr>
                      <a:r>
                        <a:rPr lang="zh-CN" altLang="en-US" sz="2800"/>
                        <a:t>活动项目</a:t>
                      </a:r>
                      <a:endParaRPr lang="zh-CN" altLang="en-US" sz="2800"/>
                    </a:p>
                  </a:txBody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400"/>
                        <a:t>能量消耗量</a:t>
                      </a:r>
                      <a:r>
                        <a:rPr lang="en-US" altLang="zh-CN" sz="2400"/>
                        <a:t>/</a:t>
                      </a:r>
                      <a:endParaRPr lang="en-US" altLang="zh-CN" sz="2400"/>
                    </a:p>
                    <a:p>
                      <a:pPr algn="ctr">
                        <a:buNone/>
                      </a:pPr>
                      <a:r>
                        <a:rPr lang="zh-CN" altLang="en-US" sz="2400"/>
                        <a:t>（</a:t>
                      </a:r>
                      <a:r>
                        <a:rPr lang="en-US" altLang="zh-CN" sz="2400"/>
                        <a:t>kcal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･</a:t>
                      </a: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标准体重</a:t>
                      </a:r>
                      <a:r>
                        <a:rPr lang="en-US" altLang="zh-CN" sz="24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-1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･10min</a:t>
                      </a:r>
                      <a:r>
                        <a:rPr lang="en-US" altLang="zh-CN" sz="24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-1</a:t>
                      </a: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 sz="2400" baseline="30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44767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男（</a:t>
                      </a:r>
                      <a:r>
                        <a:rPr lang="en-US" altLang="zh-CN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66kg</a:t>
                      </a:r>
                      <a:r>
                        <a:rPr lang="zh-CN" altLang="en-US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 sz="3600" baseline="30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女（</a:t>
                      </a:r>
                      <a:r>
                        <a:rPr lang="en-US" altLang="zh-CN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56kg</a:t>
                      </a:r>
                      <a:r>
                        <a:rPr lang="zh-CN" altLang="en-US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 sz="3600" baseline="30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3200"/>
                        <a:t>慢跑、足球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/>
                        <a:t>77</a:t>
                      </a:r>
                      <a:endParaRPr lang="en-US" altLang="zh-CN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/>
                        <a:t>65.3</a:t>
                      </a:r>
                      <a:endParaRPr lang="en-US" altLang="zh-CN" sz="360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篮球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66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56</a:t>
                      </a:r>
                      <a:endParaRPr lang="en-US" altLang="zh-CN" sz="320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排球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33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28</a:t>
                      </a:r>
                      <a:endParaRPr lang="en-US" altLang="zh-CN" sz="320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乒乓球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44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37.3</a:t>
                      </a:r>
                      <a:endParaRPr lang="en-US" altLang="zh-CN" sz="320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羽毛球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49.5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42</a:t>
                      </a:r>
                      <a:endParaRPr lang="en-US" altLang="zh-CN" sz="320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跳绳（中速</a:t>
                      </a:r>
                      <a:r>
                        <a:rPr lang="en-US" altLang="zh-CN" sz="3200"/>
                        <a:t>)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110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93.3</a:t>
                      </a:r>
                      <a:endParaRPr lang="en-US" altLang="zh-CN" sz="32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12420" y="373380"/>
            <a:ext cx="115366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根据表格信息，提出一些能用一元一次不等式解决的问题，并与同学交流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312420" y="1602740"/>
          <a:ext cx="11360150" cy="5053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9885"/>
                <a:gridCol w="3601085"/>
                <a:gridCol w="3599180"/>
              </a:tblGrid>
              <a:tr h="822960">
                <a:tc rowSpan="2"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  <a:p>
                      <a:pPr algn="ctr">
                        <a:buNone/>
                      </a:pPr>
                      <a:r>
                        <a:rPr lang="zh-CN" altLang="en-US" sz="2800"/>
                        <a:t>活动项目</a:t>
                      </a:r>
                      <a:endParaRPr lang="zh-CN" altLang="en-US" sz="2800"/>
                    </a:p>
                  </a:txBody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400"/>
                        <a:t>能量消耗量</a:t>
                      </a:r>
                      <a:r>
                        <a:rPr lang="en-US" altLang="zh-CN" sz="2400"/>
                        <a:t>/</a:t>
                      </a:r>
                      <a:endParaRPr lang="en-US" altLang="zh-CN" sz="2400"/>
                    </a:p>
                    <a:p>
                      <a:pPr algn="ctr">
                        <a:buNone/>
                      </a:pPr>
                      <a:r>
                        <a:rPr lang="zh-CN" altLang="en-US" sz="2400"/>
                        <a:t>（</a:t>
                      </a:r>
                      <a:r>
                        <a:rPr lang="en-US" altLang="zh-CN" sz="2400"/>
                        <a:t>kcal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･</a:t>
                      </a: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标准体重</a:t>
                      </a:r>
                      <a:r>
                        <a:rPr lang="en-US" altLang="zh-CN" sz="24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-1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･10min</a:t>
                      </a:r>
                      <a:r>
                        <a:rPr lang="en-US" altLang="zh-CN" sz="24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-1</a:t>
                      </a: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 sz="2400" baseline="30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40830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男（</a:t>
                      </a:r>
                      <a:r>
                        <a:rPr lang="en-US" altLang="zh-CN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66kg</a:t>
                      </a:r>
                      <a:r>
                        <a:rPr lang="zh-CN" altLang="en-US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 sz="3600" baseline="30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女（</a:t>
                      </a:r>
                      <a:r>
                        <a:rPr lang="en-US" altLang="zh-CN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56kg</a:t>
                      </a:r>
                      <a:r>
                        <a:rPr lang="zh-CN" altLang="en-US" sz="3600" baseline="30000"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 sz="3600" baseline="30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697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慢跑、足球</a:t>
                      </a:r>
                      <a:endParaRPr lang="zh-CN" altLang="en-US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/>
                        <a:t>77</a:t>
                      </a:r>
                      <a:endParaRPr lang="en-US" altLang="zh-CN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/>
                        <a:t>65.3</a:t>
                      </a:r>
                      <a:endParaRPr lang="en-US" altLang="zh-CN" sz="3600"/>
                    </a:p>
                  </a:txBody>
                  <a:tcPr/>
                </a:tc>
              </a:tr>
              <a:tr h="6242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篮球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66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56</a:t>
                      </a:r>
                      <a:endParaRPr lang="en-US" altLang="zh-CN" sz="3200"/>
                    </a:p>
                  </a:txBody>
                  <a:tcPr/>
                </a:tc>
              </a:tr>
              <a:tr h="6254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排球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33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28</a:t>
                      </a:r>
                      <a:endParaRPr lang="en-US" altLang="zh-CN" sz="3200"/>
                    </a:p>
                  </a:txBody>
                  <a:tcPr/>
                </a:tc>
              </a:tr>
              <a:tr h="624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乒乓球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44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37.3</a:t>
                      </a:r>
                      <a:endParaRPr lang="en-US" altLang="zh-CN" sz="3200"/>
                    </a:p>
                  </a:txBody>
                  <a:tcPr/>
                </a:tc>
              </a:tr>
              <a:tr h="6254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羽毛球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49.5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42</a:t>
                      </a:r>
                      <a:endParaRPr lang="en-US" altLang="zh-CN" sz="3200"/>
                    </a:p>
                  </a:txBody>
                  <a:tcPr/>
                </a:tc>
              </a:tr>
              <a:tr h="624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跳绳（中速</a:t>
                      </a:r>
                      <a:r>
                        <a:rPr lang="en-US" altLang="zh-CN" sz="3200"/>
                        <a:t>)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110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93.3</a:t>
                      </a:r>
                      <a:endParaRPr lang="en-US" altLang="zh-CN" sz="32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7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0"/>
            <a:ext cx="12190095" cy="6811645"/>
          </a:xfrm>
          <a:prstGeom prst="rect">
            <a:avLst/>
          </a:prstGeom>
        </p:spPr>
      </p:pic>
      <p:pic>
        <p:nvPicPr>
          <p:cNvPr id="2" name="图片 1" descr="7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0730" cy="6837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79295" y="1847215"/>
            <a:ext cx="84175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  </a:t>
            </a:r>
            <a:r>
              <a:rPr lang="zh-CN" altLang="en-US" sz="4000">
                <a:latin typeface="金山云技术体" charset="-122"/>
                <a:ea typeface="金山云技术体" charset="-122"/>
                <a:sym typeface="金山云技术体" charset="-122"/>
              </a:rPr>
              <a:t>如果没有健康，智慧就难以表现，文化无从施展，力量不能战斗，财富变成废物，知识无法利用。</a:t>
            </a:r>
            <a:endParaRPr lang="zh-CN" altLang="en-US" sz="4000">
              <a:latin typeface="金山云技术体" charset="-122"/>
              <a:ea typeface="金山云技术体" charset="-122"/>
              <a:sym typeface="金山云技术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4446905"/>
            <a:ext cx="5027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————</a:t>
            </a:r>
            <a:r>
              <a:rPr lang="zh-CN" altLang="en-US" sz="2800"/>
              <a:t>【古希腊】赫拉克利特</a:t>
            </a:r>
            <a:endParaRPr lang="zh-CN" alt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膳食宝塔1"/>
          <p:cNvPicPr>
            <a:picLocks noChangeAspect="1"/>
          </p:cNvPicPr>
          <p:nvPr/>
        </p:nvPicPr>
        <p:blipFill>
          <a:blip r:embed="rId1"/>
          <a:srcRect t="16370" b="15019"/>
          <a:stretch>
            <a:fillRect/>
          </a:stretch>
        </p:blipFill>
        <p:spPr>
          <a:xfrm>
            <a:off x="0" y="0"/>
            <a:ext cx="6660515" cy="68440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34860" y="2850515"/>
            <a:ext cx="43440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你能针对不同人群，设计科学的膳食方案吗？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挑战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0" y="434340"/>
            <a:ext cx="2286000" cy="2286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449310" y="1370330"/>
            <a:ext cx="232156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挑战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1695" y="1470025"/>
            <a:ext cx="261620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1600"/>
              <a:t>盐</a:t>
            </a:r>
            <a:r>
              <a:rPr lang="en-US" altLang="zh-CN" sz="1600"/>
              <a:t>                       &lt;5</a:t>
            </a:r>
            <a:r>
              <a:rPr lang="zh-CN" altLang="en-US" sz="1600"/>
              <a:t>克</a:t>
            </a:r>
            <a:endParaRPr lang="zh-CN" altLang="en-US" sz="1600"/>
          </a:p>
          <a:p>
            <a:r>
              <a:rPr lang="zh-CN" altLang="en-US" sz="1600"/>
              <a:t>油</a:t>
            </a:r>
            <a:r>
              <a:rPr lang="en-US" altLang="zh-CN" sz="1600"/>
              <a:t>                25~30</a:t>
            </a:r>
            <a:r>
              <a:rPr lang="zh-CN" altLang="en-US" sz="1600"/>
              <a:t>克</a:t>
            </a:r>
            <a:endParaRPr lang="zh-CN" altLang="en-US" sz="1600"/>
          </a:p>
        </p:txBody>
      </p:sp>
      <p:sp>
        <p:nvSpPr>
          <p:cNvPr id="3" name="文本框 2"/>
          <p:cNvSpPr txBox="1"/>
          <p:nvPr/>
        </p:nvSpPr>
        <p:spPr>
          <a:xfrm>
            <a:off x="4418965" y="2266950"/>
            <a:ext cx="278130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1600"/>
              <a:t>奶及奶制品</a:t>
            </a:r>
            <a:r>
              <a:rPr lang="en-US" altLang="zh-CN" sz="1600"/>
              <a:t>      300~500</a:t>
            </a:r>
            <a:r>
              <a:rPr lang="zh-CN" altLang="en-US" sz="1600"/>
              <a:t>克</a:t>
            </a:r>
            <a:endParaRPr lang="zh-CN" altLang="en-US" sz="1600"/>
          </a:p>
          <a:p>
            <a:r>
              <a:rPr lang="zh-CN" altLang="en-US" sz="1600"/>
              <a:t>大豆及坚果类</a:t>
            </a:r>
            <a:r>
              <a:rPr lang="en-US" altLang="zh-CN" sz="1600"/>
              <a:t>      25~35</a:t>
            </a:r>
            <a:r>
              <a:rPr lang="zh-CN" altLang="en-US" sz="1600"/>
              <a:t>克</a:t>
            </a:r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4564380" y="3063875"/>
            <a:ext cx="2490470" cy="7067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1600" b="1"/>
              <a:t>动物性食物</a:t>
            </a:r>
            <a:r>
              <a:rPr lang="en-US" altLang="zh-CN" sz="1600" b="1"/>
              <a:t>       120~200</a:t>
            </a:r>
            <a:r>
              <a:rPr lang="zh-CN" altLang="en-US" sz="1600" b="1"/>
              <a:t>克</a:t>
            </a:r>
            <a:endParaRPr lang="zh-CN" altLang="en-US" sz="1600" b="1"/>
          </a:p>
          <a:p>
            <a:r>
              <a:rPr lang="en-US" altLang="zh-CN" sz="1200"/>
              <a:t>——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每周至少</a:t>
            </a: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次水产品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每天一个鸡蛋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1695" y="4334510"/>
            <a:ext cx="277177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1600"/>
              <a:t>蔬菜类</a:t>
            </a:r>
            <a:r>
              <a:rPr lang="en-US" altLang="zh-CN" sz="1600"/>
              <a:t>     300~500</a:t>
            </a:r>
            <a:r>
              <a:rPr lang="zh-CN" altLang="en-US" sz="1600"/>
              <a:t>克</a:t>
            </a:r>
            <a:endParaRPr lang="zh-CN" altLang="en-US" sz="1600"/>
          </a:p>
          <a:p>
            <a:r>
              <a:rPr lang="zh-CN" altLang="en-US" sz="1600"/>
              <a:t>水果类</a:t>
            </a:r>
            <a:r>
              <a:rPr lang="en-US" altLang="zh-CN" sz="1600"/>
              <a:t>     200~350</a:t>
            </a:r>
            <a:r>
              <a:rPr lang="zh-CN" altLang="en-US" sz="1600"/>
              <a:t>克</a:t>
            </a:r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4921885" y="5275580"/>
            <a:ext cx="3121025" cy="9531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1600" b="1"/>
              <a:t>谷类</a:t>
            </a:r>
            <a:r>
              <a:rPr lang="en-US" altLang="zh-CN" sz="1600" b="1"/>
              <a:t>              200~300</a:t>
            </a:r>
            <a:r>
              <a:rPr lang="zh-CN" altLang="en-US" sz="1600" b="1"/>
              <a:t>克</a:t>
            </a:r>
            <a:endParaRPr lang="zh-CN" altLang="en-US" sz="1400" b="1"/>
          </a:p>
          <a:p>
            <a:r>
              <a:rPr lang="en-US" altLang="zh-CN" sz="1200"/>
              <a:t>——</a:t>
            </a:r>
            <a:r>
              <a:rPr lang="zh-CN" altLang="en-US" sz="1200"/>
              <a:t>全谷物和杂豆</a:t>
            </a:r>
            <a:r>
              <a:rPr lang="en-US" altLang="zh-CN" sz="1200"/>
              <a:t>   50~150</a:t>
            </a:r>
            <a:r>
              <a:rPr lang="zh-CN" altLang="en-US" sz="1200"/>
              <a:t>克</a:t>
            </a:r>
            <a:endParaRPr lang="zh-CN" altLang="en-US" sz="1200"/>
          </a:p>
          <a:p>
            <a:endParaRPr lang="zh-CN" altLang="en-US" sz="1200"/>
          </a:p>
          <a:p>
            <a:r>
              <a:rPr lang="zh-CN" altLang="en-US" sz="1600" b="1"/>
              <a:t>薯类                50~100克</a:t>
            </a:r>
            <a:endParaRPr lang="zh-CN" altLang="en-US" sz="1600" b="1"/>
          </a:p>
        </p:txBody>
      </p:sp>
      <p:sp>
        <p:nvSpPr>
          <p:cNvPr id="11" name="文本框 10"/>
          <p:cNvSpPr txBox="1"/>
          <p:nvPr/>
        </p:nvSpPr>
        <p:spPr>
          <a:xfrm>
            <a:off x="4961890" y="6301740"/>
            <a:ext cx="2326005" cy="3371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1600"/>
              <a:t>水</a:t>
            </a:r>
            <a:r>
              <a:rPr lang="en-US" altLang="zh-CN" sz="1600"/>
              <a:t>      1500~1700</a:t>
            </a:r>
            <a:r>
              <a:rPr lang="zh-CN" altLang="en-US" sz="1600"/>
              <a:t>毫升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8755" y="1242695"/>
            <a:ext cx="11775440" cy="3478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：为健美运动员配置早餐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某健美运动员在赛前第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周至赛前第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周训练早餐的饮食计划为蛋清、燕麦、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500mL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水和其他营养补充剂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他的早餐蛋白质为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45g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，碳水化合物需求为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102.9g.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请你根据蛋清和燕麦的营养成分表，确定他的早餐中蛋清和燕麦的质量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591310" y="3994150"/>
          <a:ext cx="9576435" cy="1763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2145"/>
                <a:gridCol w="3192145"/>
                <a:gridCol w="3192145"/>
              </a:tblGrid>
              <a:tr h="5975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食物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蛋白质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碳水化合物</a:t>
                      </a:r>
                      <a:endParaRPr lang="zh-CN" altLang="en-US" sz="3200"/>
                    </a:p>
                  </a:txBody>
                  <a:tcPr/>
                </a:tc>
              </a:tr>
              <a:tr h="5829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100g</a:t>
                      </a:r>
                      <a:r>
                        <a:rPr lang="zh-CN" altLang="en-US" sz="3200"/>
                        <a:t>蛋清</a:t>
                      </a:r>
                      <a:endParaRPr lang="zh-CN" altLang="en-US" sz="32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12.5g</a:t>
                      </a:r>
                      <a:endParaRPr lang="en-US" altLang="zh-CN" sz="32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3.0g</a:t>
                      </a:r>
                      <a:endParaRPr lang="en-US" altLang="zh-CN" sz="32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29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100g</a:t>
                      </a:r>
                      <a:r>
                        <a:rPr lang="zh-CN" altLang="en-US" sz="3200"/>
                        <a:t>燕麦</a:t>
                      </a:r>
                      <a:endParaRPr lang="zh-CN" altLang="en-US" sz="32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15.0g</a:t>
                      </a:r>
                      <a:endParaRPr lang="en-US" altLang="zh-CN" sz="32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65.0g</a:t>
                      </a:r>
                      <a:endParaRPr lang="en-US" altLang="zh-CN" sz="32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56210" y="202565"/>
            <a:ext cx="61385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一、特殊人群的膳食搭配</a:t>
            </a:r>
            <a:endParaRPr lang="zh-CN" altLang="en-US" sz="3200" b="1"/>
          </a:p>
        </p:txBody>
      </p:sp>
      <p:sp>
        <p:nvSpPr>
          <p:cNvPr id="6" name="椭圆 5"/>
          <p:cNvSpPr/>
          <p:nvPr/>
        </p:nvSpPr>
        <p:spPr>
          <a:xfrm>
            <a:off x="2206625" y="4576445"/>
            <a:ext cx="1139825" cy="59817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                    </a:t>
            </a:r>
            <a:endParaRPr lang="en-US" altLang="zh-CN"/>
          </a:p>
        </p:txBody>
      </p:sp>
      <p:cxnSp>
        <p:nvCxnSpPr>
          <p:cNvPr id="76" name="直接箭头连接符 75"/>
          <p:cNvCxnSpPr/>
          <p:nvPr>
            <p:custDataLst>
              <p:tags r:id="rId2"/>
            </p:custDataLst>
          </p:nvPr>
        </p:nvCxnSpPr>
        <p:spPr>
          <a:xfrm flipH="1">
            <a:off x="1281537" y="4875865"/>
            <a:ext cx="925195" cy="12065"/>
          </a:xfrm>
          <a:prstGeom prst="straightConnector1">
            <a:avLst/>
          </a:prstGeom>
          <a:noFill/>
          <a:ln w="6350" cap="flat" cmpd="sng" algn="ctr">
            <a:solidFill>
              <a:schemeClr val="tx1"/>
            </a:solidFill>
            <a:prstDash val="solid"/>
            <a:miter lim="800000"/>
            <a:tailEnd type="arrow"/>
          </a:ln>
          <a:effectLst/>
        </p:spPr>
      </p:cxn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496570" y="4590415"/>
            <a:ext cx="785495" cy="508000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none">
            <a:noAutofit/>
          </a:bodyPr>
          <a:p>
            <a:r>
              <a:rPr lang="en-US" altLang="zh-CN" sz="2800" b="1" smtClean="0">
                <a:solidFill>
                  <a:srgbClr val="FF0000"/>
                </a:solidFill>
                <a:latin typeface="方正亲爱的，热爱的" panose="02010600010101010101" charset="-122"/>
                <a:ea typeface="方正亲爱的，热爱的" panose="02010600010101010101" charset="-122"/>
                <a:sym typeface="方正亲爱的，热爱的" panose="02010600010101010101" charset="-122"/>
              </a:rPr>
              <a:t>1</a:t>
            </a:r>
            <a:r>
              <a:rPr lang="zh-CN" altLang="zh-CN" sz="2800" b="1" smtClean="0">
                <a:solidFill>
                  <a:srgbClr val="FF0000"/>
                </a:solidFill>
                <a:latin typeface="方正亲爱的，热爱的" panose="02010600010101010101" charset="-122"/>
                <a:ea typeface="方正亲爱的，热爱的" panose="02010600010101010101" charset="-122"/>
                <a:sym typeface="方正亲爱的，热爱的" panose="02010600010101010101" charset="-122"/>
              </a:rPr>
              <a:t>份</a:t>
            </a:r>
            <a:endParaRPr lang="zh-CN" altLang="zh-CN" sz="2800" b="1" smtClean="0">
              <a:solidFill>
                <a:srgbClr val="FF0000"/>
              </a:solidFill>
              <a:latin typeface="方正亲爱的，热爱的" panose="02010600010101010101" charset="-122"/>
              <a:ea typeface="方正亲爱的，热爱的" panose="02010600010101010101" charset="-122"/>
              <a:sym typeface="方正亲爱的，热爱的" panose="0201060001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886825" y="2738120"/>
            <a:ext cx="3019425" cy="1397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27025" y="3235960"/>
            <a:ext cx="4445635" cy="127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6" grpId="1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2415" y="149860"/>
            <a:ext cx="11617960" cy="2259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任务2：进一步探究健美运动员的膳食计划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开展小组活动，根据某健美运动员在赛前第10周至赛前第3周的午餐、晚餐的营养摄入要求和食物的营养成分表，为他配置午餐和晚餐.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828800" y="2289810"/>
          <a:ext cx="853440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用餐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蛋白质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碳水化合物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脂肪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午餐</a:t>
                      </a:r>
                      <a:endParaRPr lang="zh-CN" altLang="en-US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50g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60g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8g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晚餐</a:t>
                      </a:r>
                      <a:endParaRPr lang="zh-CN" altLang="en-US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60g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140g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4212590"/>
          <a:ext cx="6197600" cy="2034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/>
                <a:gridCol w="1549400"/>
                <a:gridCol w="1791335"/>
                <a:gridCol w="1307465"/>
              </a:tblGrid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食物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蛋白质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碳水化合物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脂肪</a:t>
                      </a:r>
                      <a:endParaRPr lang="zh-CN" altLang="en-US" sz="24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100g</a:t>
                      </a:r>
                      <a:r>
                        <a:rPr lang="zh-CN" altLang="en-US" sz="2400"/>
                        <a:t>米饭</a:t>
                      </a:r>
                      <a:endParaRPr lang="zh-CN" altLang="en-US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3.0g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24.0g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0.3g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100g</a:t>
                      </a:r>
                      <a:r>
                        <a:rPr lang="zh-CN" altLang="en-US" sz="2400"/>
                        <a:t>馒头</a:t>
                      </a:r>
                      <a:endParaRPr lang="zh-CN" altLang="en-US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7.0g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45.0g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1.0g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100g</a:t>
                      </a:r>
                      <a:r>
                        <a:rPr lang="zh-CN" altLang="en-US" sz="2400"/>
                        <a:t>蔬菜</a:t>
                      </a:r>
                      <a:endParaRPr lang="zh-CN" altLang="en-US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1.0g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4.0g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0.4g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6197600" y="4212590"/>
          <a:ext cx="6007100" cy="2034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710"/>
                <a:gridCol w="1259840"/>
                <a:gridCol w="1815465"/>
                <a:gridCol w="1188085"/>
              </a:tblGrid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食物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蛋白质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碳水化合物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脂肪</a:t>
                      </a:r>
                      <a:endParaRPr lang="zh-CN" altLang="en-US" sz="24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100g</a:t>
                      </a:r>
                      <a:r>
                        <a:rPr lang="zh-CN" altLang="en-US" sz="2400"/>
                        <a:t>鸡胸肉</a:t>
                      </a:r>
                      <a:endParaRPr lang="zh-CN" altLang="en-US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19.4g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2.5g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5.0g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100g</a:t>
                      </a:r>
                      <a:r>
                        <a:rPr lang="zh-CN" altLang="en-US" sz="2400"/>
                        <a:t>牛肉</a:t>
                      </a:r>
                      <a:endParaRPr lang="zh-CN" altLang="en-US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19.9g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2.0g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4.2g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100g</a:t>
                      </a:r>
                      <a:r>
                        <a:rPr lang="zh-CN" altLang="en-US" sz="2400"/>
                        <a:t>蛋清</a:t>
                      </a:r>
                      <a:endParaRPr lang="zh-CN" altLang="en-US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11.6g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3.1g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0.1g</a:t>
                      </a:r>
                      <a:endParaRPr lang="en-US" altLang="zh-CN" sz="240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0" y="0"/>
          <a:ext cx="853440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用餐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蛋白质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碳水化合物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脂肪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午餐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50g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60g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8g</a:t>
                      </a:r>
                      <a:endParaRPr lang="en-US" altLang="zh-CN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晚餐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60g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140g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10g</a:t>
                      </a:r>
                      <a:endParaRPr lang="en-US" altLang="zh-CN" sz="24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0" y="1394460"/>
          <a:ext cx="6197600" cy="2034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/>
                <a:gridCol w="1549400"/>
                <a:gridCol w="1549400"/>
                <a:gridCol w="1549400"/>
              </a:tblGrid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食物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蛋白质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碳水化合物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脂肪</a:t>
                      </a:r>
                      <a:endParaRPr lang="zh-CN" altLang="en-US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米饭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3.0g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24.0g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0.3g</a:t>
                      </a:r>
                      <a:endParaRPr lang="en-US" altLang="zh-CN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馒头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7.0g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45.0g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1.0g</a:t>
                      </a:r>
                      <a:endParaRPr lang="en-US" altLang="zh-CN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蔬菜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4.0g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0.4g</a:t>
                      </a:r>
                      <a:endParaRPr lang="en-US" altLang="zh-CN" sz="20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4290" y="3608705"/>
            <a:ext cx="5355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>
                <a:solidFill>
                  <a:srgbClr val="FF0000"/>
                </a:solidFill>
              </a:rPr>
              <a:t>要求：饮食均衡</a:t>
            </a:r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zh-CN" altLang="en-US" sz="3200">
                <a:solidFill>
                  <a:srgbClr val="FF0000"/>
                </a:solidFill>
              </a:rPr>
              <a:t>科学膳食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3"/>
            </p:custDataLst>
          </p:nvPr>
        </p:nvGraphicFramePr>
        <p:xfrm>
          <a:off x="6184900" y="1394460"/>
          <a:ext cx="6007100" cy="2034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1775"/>
                <a:gridCol w="1501775"/>
                <a:gridCol w="1501775"/>
                <a:gridCol w="1501775"/>
              </a:tblGrid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食物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蛋白质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碳水化合物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脂肪</a:t>
                      </a:r>
                      <a:endParaRPr lang="zh-CN" altLang="en-US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鸡胸肉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19.4g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2.5g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5.0g</a:t>
                      </a:r>
                      <a:endParaRPr lang="en-US" altLang="zh-CN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牛肉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19.9g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2.0g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4.2g</a:t>
                      </a:r>
                      <a:endParaRPr lang="en-US" altLang="zh-CN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蛋清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11.6g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3.1g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0.1g</a:t>
                      </a:r>
                      <a:endParaRPr lang="en-US" altLang="zh-CN" sz="20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0" y="4324985"/>
            <a:ext cx="11306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问题</a:t>
            </a:r>
            <a:r>
              <a:rPr lang="en-US" altLang="zh-CN" sz="3200"/>
              <a:t>1</a:t>
            </a:r>
            <a:r>
              <a:rPr lang="zh-CN" altLang="en-US" sz="3200"/>
              <a:t>：如何选择午餐和晚餐的食物种类？你的理由是什么？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196850" y="5099050"/>
            <a:ext cx="103397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070C0"/>
                </a:solidFill>
              </a:rPr>
              <a:t>午餐：米饭、蔬菜、牛肉和蛋清</a:t>
            </a:r>
            <a:endParaRPr lang="zh-CN" altLang="en-US" sz="3200">
              <a:solidFill>
                <a:srgbClr val="0070C0"/>
              </a:solidFill>
            </a:endParaRPr>
          </a:p>
          <a:p>
            <a:r>
              <a:rPr lang="zh-CN" altLang="en-US" sz="3200">
                <a:solidFill>
                  <a:srgbClr val="0070C0"/>
                </a:solidFill>
              </a:rPr>
              <a:t>晚餐：馒头、蔬菜、鸡胸肉和蛋清</a:t>
            </a:r>
            <a:endParaRPr lang="en-US" altLang="zh-CN" sz="32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9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295275" y="4968875"/>
            <a:ext cx="5285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可以合理假设某个变量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4336415"/>
            <a:ext cx="10944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问题</a:t>
            </a:r>
            <a:r>
              <a:rPr lang="en-US" altLang="zh-CN" sz="3200"/>
              <a:t>2</a:t>
            </a:r>
            <a:r>
              <a:rPr lang="zh-CN" altLang="en-US" sz="3200"/>
              <a:t>：有几个</a:t>
            </a:r>
            <a:r>
              <a:rPr lang="zh-CN" altLang="en-US" sz="3200">
                <a:sym typeface="+mn-ea"/>
              </a:rPr>
              <a:t>未知量</a:t>
            </a:r>
            <a:r>
              <a:rPr lang="zh-CN" altLang="en-US" sz="3200"/>
              <a:t>？在解决实际问题时，可以怎么办？</a:t>
            </a:r>
            <a:endParaRPr lang="zh-CN" altLang="en-US" sz="320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0" y="0"/>
          <a:ext cx="853440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用餐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蛋白质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碳水化合物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脂肪</a:t>
                      </a: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午餐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50g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60g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8g</a:t>
                      </a:r>
                      <a:endParaRPr lang="en-US" altLang="zh-CN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晚餐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60g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140g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10g</a:t>
                      </a:r>
                      <a:endParaRPr lang="en-US" altLang="zh-CN" sz="24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0" y="1394460"/>
          <a:ext cx="6197600" cy="2034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/>
                <a:gridCol w="1549400"/>
                <a:gridCol w="1549400"/>
                <a:gridCol w="1549400"/>
              </a:tblGrid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食物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蛋白质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碳水化合物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脂肪</a:t>
                      </a:r>
                      <a:endParaRPr lang="zh-CN" altLang="en-US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米饭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3.0g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24.0g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0.3g</a:t>
                      </a:r>
                      <a:endParaRPr lang="en-US" altLang="zh-CN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馒头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7.0g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45.0g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1.0g</a:t>
                      </a:r>
                      <a:endParaRPr lang="en-US" altLang="zh-CN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蔬菜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4.0g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0.4g</a:t>
                      </a:r>
                      <a:endParaRPr lang="en-US" altLang="zh-CN" sz="20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4290" y="3608705"/>
            <a:ext cx="5355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>
                <a:solidFill>
                  <a:srgbClr val="FF0000"/>
                </a:solidFill>
              </a:rPr>
              <a:t>要求：饮食均衡</a:t>
            </a:r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zh-CN" altLang="en-US" sz="3200">
                <a:solidFill>
                  <a:srgbClr val="FF0000"/>
                </a:solidFill>
              </a:rPr>
              <a:t>科学膳食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3"/>
            </p:custDataLst>
          </p:nvPr>
        </p:nvGraphicFramePr>
        <p:xfrm>
          <a:off x="6184900" y="1394460"/>
          <a:ext cx="6007100" cy="2034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1775"/>
                <a:gridCol w="1501775"/>
                <a:gridCol w="1501775"/>
                <a:gridCol w="1501775"/>
              </a:tblGrid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食物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蛋白质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碳水化合物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脂肪</a:t>
                      </a:r>
                      <a:endParaRPr lang="zh-CN" altLang="en-US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鸡胸肉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19.4g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2.5g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5.0g</a:t>
                      </a:r>
                      <a:endParaRPr lang="en-US" altLang="zh-CN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牛肉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19.9g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2.0g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4.2g</a:t>
                      </a:r>
                      <a:endParaRPr lang="en-US" altLang="zh-CN" sz="2000"/>
                    </a:p>
                  </a:txBody>
                  <a:tcPr/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100g</a:t>
                      </a:r>
                      <a:r>
                        <a:rPr lang="zh-CN" altLang="en-US" sz="2000"/>
                        <a:t>蛋清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11.6g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3.1g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0.1g</a:t>
                      </a:r>
                      <a:endParaRPr lang="en-US" altLang="zh-CN" sz="20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96850" y="5591810"/>
            <a:ext cx="7600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070C0"/>
                </a:solidFill>
              </a:rPr>
              <a:t>例如：午餐是米饭、蔬菜、牛肉和蛋清</a:t>
            </a:r>
            <a:endParaRPr lang="zh-CN" altLang="en-US" sz="3200">
              <a:solidFill>
                <a:srgbClr val="0070C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9225" y="6256020"/>
            <a:ext cx="1026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150g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3505" y="6284595"/>
            <a:ext cx="10147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002060"/>
                </a:solidFill>
                <a:latin typeface="WPS灵秀黑" charset="-122"/>
                <a:ea typeface="WPS灵秀黑" charset="-122"/>
                <a:cs typeface="WPS灵秀黑" charset="-122"/>
                <a:sym typeface="WPS灵秀黑" charset="-122"/>
              </a:rPr>
              <a:t>y</a:t>
            </a:r>
            <a:r>
              <a:rPr lang="zh-CN" altLang="en-US" sz="2400">
                <a:solidFill>
                  <a:srgbClr val="002060"/>
                </a:solidFill>
                <a:latin typeface="WPS灵秀黑" charset="-122"/>
                <a:ea typeface="WPS灵秀黑" charset="-122"/>
                <a:cs typeface="WPS灵秀黑" charset="-122"/>
                <a:sym typeface="WPS灵秀黑" charset="-122"/>
              </a:rPr>
              <a:t>份</a:t>
            </a:r>
            <a:endParaRPr lang="zh-CN" altLang="en-US" sz="2400">
              <a:solidFill>
                <a:srgbClr val="002060"/>
              </a:solidFill>
              <a:latin typeface="WPS灵秀黑" charset="-122"/>
              <a:ea typeface="WPS灵秀黑" charset="-122"/>
              <a:cs typeface="WPS灵秀黑" charset="-122"/>
              <a:sym typeface="WPS灵秀黑" charset="-122"/>
            </a:endParaRPr>
          </a:p>
          <a:p>
            <a:endParaRPr lang="zh-CN" altLang="en-US" sz="2400">
              <a:solidFill>
                <a:srgbClr val="002060"/>
              </a:solidFill>
              <a:latin typeface="WPS灵秀黑" charset="-122"/>
              <a:ea typeface="WPS灵秀黑" charset="-122"/>
              <a:cs typeface="WPS灵秀黑" charset="-122"/>
              <a:sym typeface="WPS灵秀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7815" y="6284595"/>
            <a:ext cx="1075690" cy="450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002060"/>
                </a:solidFill>
                <a:latin typeface="WPS灵秀黑" charset="-122"/>
                <a:ea typeface="WPS灵秀黑" charset="-122"/>
                <a:cs typeface="WPS灵秀黑" charset="-122"/>
                <a:sym typeface="WPS灵秀黑" charset="-122"/>
              </a:rPr>
              <a:t>x</a:t>
            </a:r>
            <a:r>
              <a:rPr lang="zh-CN" altLang="en-US" sz="2400">
                <a:solidFill>
                  <a:srgbClr val="002060"/>
                </a:solidFill>
                <a:latin typeface="WPS灵秀黑" charset="-122"/>
                <a:ea typeface="WPS灵秀黑" charset="-122"/>
                <a:cs typeface="WPS灵秀黑" charset="-122"/>
                <a:sym typeface="WPS灵秀黑" charset="-122"/>
              </a:rPr>
              <a:t>份</a:t>
            </a:r>
            <a:endParaRPr lang="zh-CN" altLang="en-US" sz="2400">
              <a:solidFill>
                <a:srgbClr val="002060"/>
              </a:solidFill>
              <a:latin typeface="WPS灵秀黑" charset="-122"/>
              <a:ea typeface="WPS灵秀黑" charset="-122"/>
              <a:cs typeface="WPS灵秀黑" charset="-122"/>
              <a:sym typeface="WPS灵秀黑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46215" y="6327140"/>
            <a:ext cx="1075690" cy="450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002060"/>
                </a:solidFill>
                <a:latin typeface="WPS灵秀黑" charset="-122"/>
                <a:ea typeface="WPS灵秀黑" charset="-122"/>
                <a:cs typeface="WPS灵秀黑" charset="-122"/>
                <a:sym typeface="WPS灵秀黑" charset="-122"/>
              </a:rPr>
              <a:t>z</a:t>
            </a:r>
            <a:r>
              <a:rPr lang="zh-CN" altLang="en-US" sz="2400">
                <a:solidFill>
                  <a:srgbClr val="002060"/>
                </a:solidFill>
                <a:latin typeface="WPS灵秀黑" charset="-122"/>
                <a:ea typeface="WPS灵秀黑" charset="-122"/>
                <a:cs typeface="WPS灵秀黑" charset="-122"/>
                <a:sym typeface="WPS灵秀黑" charset="-122"/>
              </a:rPr>
              <a:t>份</a:t>
            </a:r>
            <a:endParaRPr lang="zh-CN" altLang="en-US" sz="2400">
              <a:solidFill>
                <a:srgbClr val="002060"/>
              </a:solidFill>
              <a:latin typeface="WPS灵秀黑" charset="-122"/>
              <a:ea typeface="WPS灵秀黑" charset="-122"/>
              <a:cs typeface="WPS灵秀黑" charset="-122"/>
              <a:sym typeface="WPS灵秀黑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65" y="1918335"/>
            <a:ext cx="6173470" cy="4159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4290" y="2948305"/>
            <a:ext cx="6173470" cy="4159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301740" y="2452370"/>
            <a:ext cx="5786755" cy="4159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01740" y="2948305"/>
            <a:ext cx="5786755" cy="4159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2" grpId="0"/>
      <p:bldP spid="2" grpId="1"/>
      <p:bldP spid="3" grpId="0"/>
      <p:bldP spid="3" grpId="1"/>
      <p:bldP spid="7" grpId="0"/>
      <p:bldP spid="7" grpId="1"/>
      <p:bldP spid="14" grpId="0"/>
      <p:bldP spid="14" grpId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0180" y="188595"/>
            <a:ext cx="4643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二、认识热量</a:t>
            </a:r>
            <a:endParaRPr lang="zh-CN" altLang="en-US" sz="3200" b="1"/>
          </a:p>
        </p:txBody>
      </p:sp>
      <p:pic>
        <p:nvPicPr>
          <p:cNvPr id="3" name="热量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36600" y="939165"/>
            <a:ext cx="10951845" cy="5647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5565" y="2559050"/>
          <a:ext cx="12068810" cy="208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4025"/>
                <a:gridCol w="862330"/>
                <a:gridCol w="861695"/>
                <a:gridCol w="1724025"/>
                <a:gridCol w="1724660"/>
                <a:gridCol w="1724025"/>
                <a:gridCol w="1724025"/>
                <a:gridCol w="862330"/>
                <a:gridCol w="861695"/>
              </a:tblGrid>
              <a:tr h="704215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人群</a:t>
                      </a:r>
                      <a:endParaRPr lang="zh-CN" altLang="en-US"/>
                    </a:p>
                  </a:txBody>
                  <a:tcPr anchor="ctr" anchorCtr="0"/>
                </a:tc>
                <a:tc rowSpan="2"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摄入热量（</a:t>
                      </a:r>
                      <a:r>
                        <a:rPr lang="en-US" altLang="zh-CN"/>
                        <a:t>kcal/D)</a:t>
                      </a:r>
                      <a:endParaRPr lang="en-US" altLang="zh-CN"/>
                    </a:p>
                  </a:txBody>
                  <a:tcPr anchor="ctr" anchorCtr="0"/>
                </a:tc>
                <a:tc rowSpan="2" hMerge="1">
                  <a:tcPr/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碳水化合物</a:t>
                      </a:r>
                      <a:endParaRPr lang="zh-CN" altLang="en-US"/>
                    </a:p>
                    <a:p>
                      <a:pPr algn="ctr">
                        <a:buNone/>
                      </a:pPr>
                      <a:r>
                        <a:rPr lang="en-US" altLang="zh-CN"/>
                        <a:t>(%E)</a:t>
                      </a:r>
                      <a:endParaRPr lang="en-US" altLang="zh-CN"/>
                    </a:p>
                  </a:txBody>
                  <a:tcPr anchor="ctr" anchorCtr="0"/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/>
                        <a:t>添加糖</a:t>
                      </a:r>
                      <a:r>
                        <a:rPr lang="en-US" altLang="zh-CN" sz="1800">
                          <a:sym typeface="+mn-ea"/>
                        </a:rPr>
                        <a:t>(%E)</a:t>
                      </a:r>
                      <a:endParaRPr lang="en-US" altLang="zh-CN" sz="1800"/>
                    </a:p>
                    <a:p>
                      <a:pPr algn="ctr">
                        <a:buNone/>
                      </a:pPr>
                      <a:endParaRPr lang="zh-CN" altLang="zh-CN"/>
                    </a:p>
                  </a:txBody>
                  <a:tcPr anchor="ctr" anchorCtr="0"/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总脂肪</a:t>
                      </a:r>
                      <a:r>
                        <a:rPr lang="en-US" altLang="zh-CN" sz="1800">
                          <a:sym typeface="+mn-ea"/>
                        </a:rPr>
                        <a:t>(%E)</a:t>
                      </a:r>
                      <a:endParaRPr lang="en-US" altLang="zh-CN" sz="1800"/>
                    </a:p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/>
                        <a:t>饱和脂肪酸</a:t>
                      </a:r>
                      <a:r>
                        <a:rPr lang="en-US" altLang="zh-CN" sz="1800">
                          <a:sym typeface="+mn-ea"/>
                        </a:rPr>
                        <a:t>(%E)</a:t>
                      </a:r>
                      <a:endParaRPr lang="en-US" altLang="zh-CN" sz="1800"/>
                    </a:p>
                    <a:p>
                      <a:pPr algn="ctr">
                        <a:buNone/>
                      </a:pPr>
                      <a:endParaRPr lang="zh-CN" altLang="zh-CN"/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/>
                        <a:t>蛋白质（</a:t>
                      </a:r>
                      <a:r>
                        <a:rPr lang="en-US" altLang="zh-CN"/>
                        <a:t>g/D)</a:t>
                      </a:r>
                      <a:endParaRPr lang="en-US" altLang="zh-CN"/>
                    </a:p>
                  </a:txBody>
                  <a:tcPr anchor="ctr" anchorCtr="0"/>
                </a:tc>
                <a:tc hMerge="1">
                  <a:tcPr/>
                </a:tc>
              </a:tr>
              <a:tr h="0">
                <a:tc vMerge="1">
                  <a:tcPr/>
                </a:tc>
                <a:tc vMerge="1" gridSpan="2">
                  <a:tcPr/>
                </a:tc>
                <a:tc vMerge="1" h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/>
                        <a:t>男</a:t>
                      </a:r>
                      <a:endParaRPr lang="zh-CN" altLang="zh-CN"/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女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19558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男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女</a:t>
                      </a:r>
                      <a:endParaRPr lang="zh-CN" altLang="en-US"/>
                    </a:p>
                  </a:txBody>
                  <a:tcPr anchor="ctr" anchorCtr="0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9105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14~17</a:t>
                      </a:r>
                      <a:r>
                        <a:rPr lang="zh-CN" altLang="en-US" sz="2400"/>
                        <a:t>岁</a:t>
                      </a:r>
                      <a:endParaRPr lang="zh-CN" altLang="en-US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2500</a:t>
                      </a:r>
                      <a:endParaRPr lang="en-US" altLang="zh-CN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2000</a:t>
                      </a:r>
                      <a:endParaRPr lang="en-US" altLang="zh-CN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50~65</a:t>
                      </a:r>
                      <a:endParaRPr lang="en-US" altLang="zh-CN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&lt;10</a:t>
                      </a:r>
                      <a:endParaRPr lang="en-US" altLang="zh-CN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20~30</a:t>
                      </a:r>
                      <a:endParaRPr lang="en-US" altLang="zh-CN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&lt;8</a:t>
                      </a:r>
                      <a:endParaRPr lang="en-US" altLang="zh-CN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75</a:t>
                      </a:r>
                      <a:endParaRPr lang="en-US" altLang="zh-CN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60</a:t>
                      </a:r>
                      <a:endParaRPr lang="en-US" altLang="zh-CN" sz="2400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073400" y="1722755"/>
            <a:ext cx="7385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中国居民膳食营养素参考摄入量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170180" y="188595"/>
            <a:ext cx="4643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二、认识热量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6" descr="牛奶图片"/>
          <p:cNvPicPr>
            <a:picLocks noChangeAspect="1"/>
          </p:cNvPicPr>
          <p:nvPr/>
        </p:nvPicPr>
        <p:blipFill>
          <a:blip r:embed="rId1"/>
          <a:srcRect l="9152" t="9937" r="8877" b="24391"/>
          <a:stretch>
            <a:fillRect/>
          </a:stretch>
        </p:blipFill>
        <p:spPr>
          <a:xfrm>
            <a:off x="5337810" y="1663065"/>
            <a:ext cx="3496945" cy="3092450"/>
          </a:xfrm>
          <a:prstGeom prst="rect">
            <a:avLst/>
          </a:prstGeom>
        </p:spPr>
      </p:pic>
      <p:pic>
        <p:nvPicPr>
          <p:cNvPr id="3" name="图片 2" descr="41E8EB32C5AFF185284638817695CF26"/>
          <p:cNvPicPr>
            <a:picLocks noChangeAspect="1"/>
          </p:cNvPicPr>
          <p:nvPr/>
        </p:nvPicPr>
        <p:blipFill>
          <a:blip r:embed="rId2"/>
          <a:srcRect l="7678" t="13546" r="9292"/>
          <a:stretch>
            <a:fillRect/>
          </a:stretch>
        </p:blipFill>
        <p:spPr>
          <a:xfrm>
            <a:off x="338455" y="1663065"/>
            <a:ext cx="4924425" cy="3187700"/>
          </a:xfrm>
          <a:prstGeom prst="rect">
            <a:avLst/>
          </a:prstGeom>
        </p:spPr>
      </p:pic>
      <p:pic>
        <p:nvPicPr>
          <p:cNvPr id="12" name="图片 11" descr="小蛋糕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49995" b="64824"/>
          <a:stretch>
            <a:fillRect/>
          </a:stretch>
        </p:blipFill>
        <p:spPr>
          <a:xfrm>
            <a:off x="8909685" y="1315085"/>
            <a:ext cx="3106420" cy="36976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7190" y="344805"/>
            <a:ext cx="110451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任务：根据食物营养成分表判断其是否健康，并说明你判断的理由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4035" y="2715260"/>
            <a:ext cx="4527550" cy="3251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34035" y="3570605"/>
            <a:ext cx="4527550" cy="2825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56130" y="5360670"/>
            <a:ext cx="2350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薯片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68745" y="5360670"/>
            <a:ext cx="2350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纯牛奶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38995" y="5351145"/>
            <a:ext cx="2350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袋装蛋糕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10980" y="2672080"/>
            <a:ext cx="2634615" cy="3683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10980" y="3377565"/>
            <a:ext cx="2634615" cy="3683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115685" y="1870710"/>
            <a:ext cx="225044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600">
                <a:solidFill>
                  <a:srgbClr val="FF0000"/>
                </a:solidFill>
              </a:rPr>
              <a:t>√</a:t>
            </a:r>
            <a:endParaRPr lang="en-US" altLang="zh-CN" sz="16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8" grpId="0"/>
      <p:bldP spid="8" grpId="1"/>
      <p:bldP spid="10" grpId="0"/>
      <p:bldP spid="10" grpId="1"/>
      <p:bldP spid="14" grpId="0" bldLvl="0" animBg="1"/>
      <p:bldP spid="14" grpId="1" animBg="1"/>
      <p:bldP spid="15" grpId="0" bldLvl="0" animBg="1"/>
      <p:bldP spid="15" grpId="1" animBg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TABLE_ENDDRAG_ORIGIN_RECT" val="754*137"/>
  <p:tag name="TABLE_ENDDRAG_RECT" val="125*289*754*137"/>
</p:tagLst>
</file>

<file path=ppt/tags/tag10.xml><?xml version="1.0" encoding="utf-8"?>
<p:tagLst xmlns:p="http://schemas.openxmlformats.org/presentationml/2006/main">
  <p:tag name="TABLE_ENDDRAG_ORIGIN_RECT" val="487*160"/>
  <p:tag name="TABLE_ENDDRAG_RECT" val="30*368*487*160"/>
  <p:tag name="KSO_WM_BEAUTIFY_FLAG" val=""/>
</p:tagLst>
</file>

<file path=ppt/tags/tag11.xml><?xml version="1.0" encoding="utf-8"?>
<p:tagLst xmlns:p="http://schemas.openxmlformats.org/presentationml/2006/main">
  <p:tag name="TABLE_ENDDRAG_ORIGIN_RECT" val="472*160"/>
  <p:tag name="TABLE_ENDDRAG_RECT" val="538*372*472*160"/>
  <p:tag name="KSO_WM_BEAUTIFY_FLAG" val=""/>
</p:tagLst>
</file>

<file path=ppt/tags/tag1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3.xml><?xml version="1.0" encoding="utf-8"?>
<p:tagLst xmlns:p="http://schemas.openxmlformats.org/presentationml/2006/main">
  <p:tag name="TABLE_ENDDRAG_ORIGIN_RECT" val="950*205"/>
  <p:tag name="TABLE_ENDDRAG_RECT" val="0*114*950*205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6.xml><?xml version="1.0" encoding="utf-8"?>
<p:tagLst xmlns:p="http://schemas.openxmlformats.org/presentationml/2006/main">
  <p:tag name="TABLE_ENDDRAG_ORIGIN_RECT" val="430*226"/>
  <p:tag name="TABLE_ENDDRAG_RECT" val="333*161*430*226"/>
</p:tagLst>
</file>

<file path=ppt/tags/tag17.xml><?xml version="1.0" encoding="utf-8"?>
<p:tagLst xmlns:p="http://schemas.openxmlformats.org/presentationml/2006/main">
  <p:tag name="TABLE_ENDDRAG_ORIGIN_RECT" val="855*359"/>
  <p:tag name="TABLE_ENDDRAG_RECT" val="51*168*855*359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TABLE_ENDDRAG_ORIGIN_RECT" val="894*379"/>
  <p:tag name="TABLE_ENDDRAG_RECT" val="24*126*894*379"/>
  <p:tag name="KSO_WM_BEAUTIFY_FLAG" val=""/>
</p:tagLst>
</file>

<file path=ppt/tags/tag2.xml><?xml version="1.0" encoding="utf-8"?>
<p:tagLst xmlns:p="http://schemas.openxmlformats.org/presentationml/2006/main">
  <p:tag name="AS_UNIQUEID" val="5874"/>
</p:tagLst>
</file>

<file path=ppt/tags/tag20.xml><?xml version="1.0" encoding="utf-8"?>
<p:tagLst xmlns:p="http://schemas.openxmlformats.org/presentationml/2006/main">
  <p:tag name="commondata" val="eyJoZGlkIjoiZjhkMjgwYmI4MzczZWE0ODg1MDliN2ZhOTljZGYwYjQifQ=="/>
</p:tagLst>
</file>

<file path=ppt/tags/tag3.xml><?xml version="1.0" encoding="utf-8"?>
<p:tagLst xmlns:p="http://schemas.openxmlformats.org/presentationml/2006/main">
  <p:tag name="AS_UNIQUEID" val="5872"/>
</p:tagLst>
</file>

<file path=ppt/tags/tag4.xml><?xml version="1.0" encoding="utf-8"?>
<p:tagLst xmlns:p="http://schemas.openxmlformats.org/presentationml/2006/main">
  <p:tag name="TABLE_ENDDRAG_ORIGIN_RECT" val="487*160"/>
  <p:tag name="TABLE_ENDDRAG_RECT" val="30*368*487*160"/>
</p:tagLst>
</file>

<file path=ppt/tags/tag5.xml><?xml version="1.0" encoding="utf-8"?>
<p:tagLst xmlns:p="http://schemas.openxmlformats.org/presentationml/2006/main">
  <p:tag name="TABLE_ENDDRAG_ORIGIN_RECT" val="472*160"/>
  <p:tag name="TABLE_ENDDRAG_RECT" val="538*372*472*160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TABLE_ENDDRAG_ORIGIN_RECT" val="487*160"/>
  <p:tag name="TABLE_ENDDRAG_RECT" val="30*368*487*160"/>
  <p:tag name="KSO_WM_BEAUTIFY_FLAG" val=""/>
</p:tagLst>
</file>

<file path=ppt/tags/tag8.xml><?xml version="1.0" encoding="utf-8"?>
<p:tagLst xmlns:p="http://schemas.openxmlformats.org/presentationml/2006/main">
  <p:tag name="TABLE_ENDDRAG_ORIGIN_RECT" val="472*160"/>
  <p:tag name="TABLE_ENDDRAG_RECT" val="538*372*472*160"/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2035</Words>
  <Application>WPS 演示</Application>
  <PresentationFormat>宽屏</PresentationFormat>
  <Paragraphs>576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楷体</vt:lpstr>
      <vt:lpstr>微软雅黑</vt:lpstr>
      <vt:lpstr>方正亲爱的，热爱的</vt:lpstr>
      <vt:lpstr>WPS灵秀黑</vt:lpstr>
      <vt:lpstr>金山云技术体</vt:lpstr>
      <vt:lpstr>Calibri</vt:lpstr>
      <vt:lpstr>Arial Unicode MS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々空蓝</cp:lastModifiedBy>
  <cp:revision>45</cp:revision>
  <dcterms:created xsi:type="dcterms:W3CDTF">2023-08-09T12:44:00Z</dcterms:created>
  <dcterms:modified xsi:type="dcterms:W3CDTF">2025-10-08T02:13:48Z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B8397CAA706F4B2085971594FFFF5252_12</vt:lpwstr>
  </property>
  <property fmtid="{D5CDD505-2E9C-101B-9397-08002B2CF9AE}" pid="3" name="KSOProductBuildVer">
    <vt:lpwstr>2052-12.1.0.21541</vt:lpwstr>
  </property>
</Properties>
</file>