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3"/>
  </p:sldMasterIdLst>
  <p:notesMasterIdLst>
    <p:notesMasterId r:id="rId5"/>
  </p:notesMasterIdLst>
  <p:sldIdLst>
    <p:sldId id="256" r:id="rId4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5" r:id="rId17"/>
    <p:sldId id="286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6858000" cy="12192000"/>
  <p:embeddedFontLst>
    <p:embeddedFont>
      <p:font typeface="MiSans" pitchFamily="34" charset="-122"/>
      <p:regular r:id="rId38"/>
    </p:embeddedFont>
    <p:embeddedFont>
      <p:font typeface="MiSans" pitchFamily="34" charset="-120"/>
      <p:regular r:id="rId39"/>
    </p:embeddedFont>
    <p:embeddedFont>
      <p:font typeface="Calibri" panose="020F0502020204030204" charset="0"/>
      <p:regular r:id="rId40"/>
      <p:bold r:id="rId41"/>
      <p:italic r:id="rId42"/>
      <p:boldItalic r:id="rId43"/>
    </p:embeddedFont>
    <p:embeddedFont>
      <p:font typeface="等线" panose="02010600030101010101" charset="-122"/>
      <p:regular r:id="rId4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slide" Target="slides/slide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09-d2ta73dnfo2stf9djd7g.jpg"/>
          <p:cNvPicPr>
            <a:picLocks noChangeAspect="1"/>
          </p:cNvPicPr>
          <p:nvPr/>
        </p:nvPicPr>
        <p:blipFill>
          <a:blip r:embed="rId2"/>
          <a:srcRect l="729" t="7632" r="749" b="1199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57400" y="1276985"/>
            <a:ext cx="8589645" cy="165608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问题链</a:t>
            </a:r>
            <a:r>
              <a:rPr lang="zh-CN" altLang="en-US" sz="6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驱动下的初中</a:t>
            </a:r>
            <a:r>
              <a:rPr lang="en-US" sz="6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历史</a:t>
            </a:r>
            <a:r>
              <a:rPr lang="zh-CN" altLang="en-US" sz="6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教学策略研究</a:t>
            </a:r>
            <a:endParaRPr lang="zh-CN" altLang="en-US" sz="6000" b="1" dirty="0">
              <a:solidFill>
                <a:srgbClr val="D24627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449955" y="5927725"/>
            <a:ext cx="2282825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汇报人：</a:t>
            </a:r>
            <a:r>
              <a:rPr lang="zh-CN" alt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宋如峰</a:t>
            </a:r>
            <a:endParaRPr lang="zh-CN" altLang="en-US" sz="20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757545" y="5927725"/>
            <a:ext cx="3530600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汇报时间：</a:t>
            </a: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2025/09/23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682625"/>
            <a:ext cx="1024890" cy="180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13-d2ta74dnfo2stf9djda0.png"/>
          <p:cNvPicPr>
            <a:picLocks noChangeAspect="1"/>
          </p:cNvPicPr>
          <p:nvPr/>
        </p:nvPicPr>
        <p:blipFill>
          <a:blip r:embed="rId2">
            <a:alphaModFix amt="84000"/>
          </a:blip>
          <a:srcRect l="17900" t="38" b="1494"/>
          <a:stretch>
            <a:fillRect/>
          </a:stretch>
        </p:blipFill>
        <p:spPr>
          <a:xfrm>
            <a:off x="0" y="0"/>
            <a:ext cx="12192000" cy="68643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8595" y="3146425"/>
            <a:ext cx="9475470" cy="8191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蓝图：研究目标与内容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784090" y="1712595"/>
            <a:ext cx="2824480" cy="1433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662305"/>
            <a:ext cx="1024890" cy="1803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20-d2ta765nfo2stf9djdbg.jpeg"/>
          <p:cNvPicPr>
            <a:picLocks noChangeAspect="1"/>
          </p:cNvPicPr>
          <p:nvPr/>
        </p:nvPicPr>
        <p:blipFill>
          <a:blip r:embed="rId2"/>
          <a:srcRect l="73492" t="-1509" r="-3" b="1509"/>
          <a:stretch>
            <a:fillRect/>
          </a:stretch>
        </p:blipFill>
        <p:spPr>
          <a:xfrm>
            <a:off x="9463405" y="0"/>
            <a:ext cx="2728595" cy="68573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69415" y="366395"/>
            <a:ext cx="5193665" cy="5546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四大目标：从理念到成果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6:47:52-d2ta7e5nfo2stf9djd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85" y="1233805"/>
            <a:ext cx="328930" cy="505333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08" y="601980"/>
            <a:ext cx="1024890" cy="18034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07415" y="1233805"/>
            <a:ext cx="3997325" cy="3563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厘清问题链设计模型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907415" y="1667510"/>
            <a:ext cx="7987030" cy="5457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F4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通过研究，明确问题链的设计思路与类型，构建‘大问题引领＋小问题递进’的层级化问题设计模型，为课堂教学提供清晰的‘施工图’。</a:t>
            </a: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907415" y="2596515"/>
            <a:ext cx="3997325" cy="3563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探索课堂实施策略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907415" y="3030220"/>
            <a:ext cx="7987665" cy="5457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F4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深入课堂实践，研究问题链在不同教学环节的切入时机和呈现方式，探索与常用教学方法的深度融合，形成有效的教学策略组合。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907415" y="3959225"/>
            <a:ext cx="3997325" cy="3563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验证对学生学习的效果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907415" y="4392930"/>
            <a:ext cx="7987665" cy="5457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F4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通过课堂观察、学生反馈和学业表现等途径，评估问题链策略在提升学生学习兴趣、课堂参与度、史料分析能力及历史解释能力等方面的实效。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907415" y="5321935"/>
            <a:ext cx="3997325" cy="3563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形成可推广的实践成果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907415" y="5755640"/>
            <a:ext cx="7987665" cy="5457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333F4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将研究过程中的成功案例、有效模式和实践反思进行系统梳理，形成包含典型课例设计、教学反思及操作建议的成果集，为校内外教师提供参考。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16-d2ta755nfo2stf9djdag.jpeg"/>
          <p:cNvPicPr>
            <a:picLocks noChangeAspect="1"/>
          </p:cNvPicPr>
          <p:nvPr/>
        </p:nvPicPr>
        <p:blipFill>
          <a:blip r:embed="rId2"/>
          <a:srcRect t="34469" b="34469"/>
          <a:stretch>
            <a:fillRect/>
          </a:stretch>
        </p:blipFill>
        <p:spPr>
          <a:xfrm>
            <a:off x="-4445" y="-6985"/>
            <a:ext cx="12196445" cy="180721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6:47:29-d2ta78dnfo2stf9djdi0.png"/>
          <p:cNvPicPr>
            <a:picLocks noChangeAspect="1"/>
          </p:cNvPicPr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-635" y="0"/>
            <a:ext cx="12193270" cy="182054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390390" y="751840"/>
            <a:ext cx="5325745" cy="4754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六大内容：组成完整研究链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6:47:32-d2ta795nfo2stf9djdk0.jpeg"/>
          <p:cNvPicPr>
            <a:picLocks noChangeAspect="1"/>
          </p:cNvPicPr>
          <p:nvPr/>
        </p:nvPicPr>
        <p:blipFill>
          <a:blip r:embed="rId4"/>
          <a:srcRect l="27499" r="27499"/>
          <a:stretch>
            <a:fillRect/>
          </a:stretch>
        </p:blipFill>
        <p:spPr>
          <a:xfrm>
            <a:off x="511175" y="869315"/>
            <a:ext cx="3173095" cy="470725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5">
            <a:alphaModFix amt="21000"/>
          </a:blip>
          <a:srcRect t="9588"/>
          <a:stretch>
            <a:fillRect/>
          </a:stretch>
        </p:blipFill>
        <p:spPr>
          <a:xfrm>
            <a:off x="0" y="5887085"/>
            <a:ext cx="12192000" cy="97091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4833" y="6274435"/>
            <a:ext cx="1024890" cy="18034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09-05-16:47:30-d2ta78lnfo2stf9djdj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0390" y="3844925"/>
            <a:ext cx="7138670" cy="18415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4267835" y="1949450"/>
            <a:ext cx="425069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zh-CN" alt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</a:t>
            </a:r>
            <a:r>
              <a:rPr lang="en-US" altLang="zh-CN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r>
              <a:rPr lang="zh-CN" alt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）</a:t>
            </a: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调查研究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4282440" y="2483485"/>
            <a:ext cx="7115175" cy="6826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通过问卷调查、课堂观察与深度访谈相结合的方式，精准诊断当前初中历史课堂的问题设计现状，为课题研究提供现实依据。</a:t>
            </a:r>
            <a:endParaRPr lang="en-US" sz="1600" dirty="0"/>
          </a:p>
        </p:txBody>
      </p:sp>
      <p:sp>
        <p:nvSpPr>
          <p:cNvPr id="11" name="Text 3"/>
          <p:cNvSpPr/>
          <p:nvPr/>
        </p:nvSpPr>
        <p:spPr>
          <a:xfrm>
            <a:off x="4301490" y="3968115"/>
            <a:ext cx="425069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zh-CN" alt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</a:t>
            </a:r>
            <a:r>
              <a:rPr lang="en-US" altLang="zh-CN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r>
              <a:rPr lang="zh-CN" alt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）</a:t>
            </a: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理论研究</a:t>
            </a:r>
            <a:endParaRPr lang="en-US" sz="1600" dirty="0"/>
          </a:p>
        </p:txBody>
      </p:sp>
      <p:sp>
        <p:nvSpPr>
          <p:cNvPr id="12" name="Text 4"/>
          <p:cNvSpPr/>
          <p:nvPr/>
        </p:nvSpPr>
        <p:spPr>
          <a:xfrm>
            <a:off x="4316095" y="4502150"/>
            <a:ext cx="7115175" cy="6826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系统梳理并整合建构主义学习理论、维果茨基的‘最近发展区’理论以及布鲁姆认知目标分类学等核心教育理论，为‘问题链驱动教学’提供坚实的学理基础。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16-d2ta755nfo2stf9djdag.jpeg"/>
          <p:cNvPicPr>
            <a:picLocks noChangeAspect="1"/>
          </p:cNvPicPr>
          <p:nvPr/>
        </p:nvPicPr>
        <p:blipFill>
          <a:blip r:embed="rId2"/>
          <a:srcRect t="34469" b="34469"/>
          <a:stretch>
            <a:fillRect/>
          </a:stretch>
        </p:blipFill>
        <p:spPr>
          <a:xfrm>
            <a:off x="-4445" y="-6985"/>
            <a:ext cx="12196445" cy="180721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6:47:29-d2ta78dnfo2stf9djdi0.png"/>
          <p:cNvPicPr>
            <a:picLocks noChangeAspect="1"/>
          </p:cNvPicPr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-635" y="0"/>
            <a:ext cx="12193270" cy="182054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390390" y="751840"/>
            <a:ext cx="5325745" cy="4754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六大内容：组成完整研究链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6:47:32-d2ta795nfo2stf9djdk0.jpeg"/>
          <p:cNvPicPr>
            <a:picLocks noChangeAspect="1"/>
          </p:cNvPicPr>
          <p:nvPr/>
        </p:nvPicPr>
        <p:blipFill>
          <a:blip r:embed="rId4"/>
          <a:srcRect l="27499" r="27499"/>
          <a:stretch>
            <a:fillRect/>
          </a:stretch>
        </p:blipFill>
        <p:spPr>
          <a:xfrm>
            <a:off x="511175" y="869315"/>
            <a:ext cx="3173095" cy="470725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5">
            <a:alphaModFix amt="21000"/>
          </a:blip>
          <a:srcRect t="9588"/>
          <a:stretch>
            <a:fillRect/>
          </a:stretch>
        </p:blipFill>
        <p:spPr>
          <a:xfrm>
            <a:off x="0" y="5887085"/>
            <a:ext cx="12192000" cy="97091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4833" y="6274435"/>
            <a:ext cx="1024890" cy="18034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09-05-16:47:30-d2ta78lnfo2stf9djdj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0390" y="3844925"/>
            <a:ext cx="7138670" cy="18415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4267835" y="1949450"/>
            <a:ext cx="425069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zh-CN" alt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</a:t>
            </a:r>
            <a:r>
              <a:rPr lang="en-US" altLang="zh-CN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r>
              <a:rPr lang="zh-CN" alt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）教材（单元）分析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4282440" y="2483485"/>
            <a:ext cx="7893685" cy="1272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zh-CN" altLang="en-US" sz="1600" dirty="0"/>
              <a:t>侧重于从教材，特别是单元整体视角，为问题链寻找精准的</a:t>
            </a:r>
            <a:r>
              <a:rPr lang="en-US" altLang="zh-CN" sz="1600" dirty="0"/>
              <a:t>“</a:t>
            </a:r>
            <a:r>
              <a:rPr lang="zh-CN" altLang="en-US" sz="1600" dirty="0"/>
              <a:t>锚点</a:t>
            </a:r>
            <a:r>
              <a:rPr lang="en-US" altLang="zh-CN" sz="1600" dirty="0"/>
              <a:t>”</a:t>
            </a:r>
            <a:r>
              <a:rPr lang="zh-CN" altLang="en-US" sz="1600" dirty="0"/>
              <a:t>。选取典型教学单元，进行多维度的深度剖析。旨在将宏观的课程目标转化为具体的问题设计蓝图，确保问题链既能紧扣教材内容，又能有效承载素养培育功能。</a:t>
            </a:r>
            <a:endParaRPr lang="zh-CN" altLang="en-US" sz="1600" dirty="0"/>
          </a:p>
        </p:txBody>
      </p:sp>
      <p:sp>
        <p:nvSpPr>
          <p:cNvPr id="11" name="Text 3"/>
          <p:cNvSpPr/>
          <p:nvPr/>
        </p:nvSpPr>
        <p:spPr>
          <a:xfrm>
            <a:off x="4301490" y="3968115"/>
            <a:ext cx="425069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zh-CN" alt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</a:t>
            </a:r>
            <a:r>
              <a:rPr lang="en-US" altLang="zh-CN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r>
              <a:rPr lang="zh-CN" alt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）问题链设计</a:t>
            </a:r>
            <a:endParaRPr lang="zh-CN" altLang="en-US" sz="2000" b="1" dirty="0">
              <a:solidFill>
                <a:srgbClr val="D24627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Text 4"/>
          <p:cNvSpPr/>
          <p:nvPr/>
        </p:nvSpPr>
        <p:spPr>
          <a:xfrm>
            <a:off x="4316095" y="4502150"/>
            <a:ext cx="7825105" cy="1666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zh-CN" altLang="en-US" sz="1600" dirty="0"/>
              <a:t>是课题研究的核心实践环节，聚焦于构建</a:t>
            </a:r>
            <a:r>
              <a:rPr lang="en-US" altLang="zh-CN" sz="1600" dirty="0"/>
              <a:t>“</a:t>
            </a:r>
            <a:r>
              <a:rPr lang="zh-CN" altLang="en-US" sz="1600" dirty="0"/>
              <a:t>大问题引领，小问题递进</a:t>
            </a:r>
            <a:r>
              <a:rPr lang="en-US" altLang="zh-CN" sz="1600" dirty="0"/>
              <a:t>”</a:t>
            </a:r>
            <a:r>
              <a:rPr lang="zh-CN" altLang="en-US" sz="1600" dirty="0"/>
              <a:t>的层级化问题设计模型。将探索如何将单元核心目标转化为一个能统领全局、激发探究的</a:t>
            </a:r>
            <a:r>
              <a:rPr lang="en-US" altLang="zh-CN" sz="1600" dirty="0"/>
              <a:t>“</a:t>
            </a:r>
            <a:r>
              <a:rPr lang="zh-CN" altLang="en-US" sz="1600" dirty="0"/>
              <a:t>大问题</a:t>
            </a:r>
            <a:r>
              <a:rPr lang="en-US" altLang="zh-CN" sz="1600" dirty="0"/>
              <a:t>”</a:t>
            </a:r>
            <a:r>
              <a:rPr lang="zh-CN" altLang="en-US" sz="1600" dirty="0"/>
              <a:t>并以此为中心，遵循学生的认知规律，设计出一系列环环相扣、层层深入的</a:t>
            </a:r>
            <a:r>
              <a:rPr lang="en-US" altLang="zh-CN" sz="1600" dirty="0"/>
              <a:t>“</a:t>
            </a:r>
            <a:r>
              <a:rPr lang="zh-CN" altLang="en-US" sz="1600" dirty="0"/>
              <a:t>小问题</a:t>
            </a:r>
            <a:r>
              <a:rPr lang="en-US" altLang="zh-CN" sz="1600" dirty="0"/>
              <a:t>”</a:t>
            </a:r>
            <a:r>
              <a:rPr lang="zh-CN" altLang="en-US" sz="1600" dirty="0"/>
              <a:t>作为思维阶梯。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16-d2ta755nfo2stf9djdag.jpeg"/>
          <p:cNvPicPr>
            <a:picLocks noChangeAspect="1"/>
          </p:cNvPicPr>
          <p:nvPr/>
        </p:nvPicPr>
        <p:blipFill>
          <a:blip r:embed="rId2"/>
          <a:srcRect t="34469" b="34469"/>
          <a:stretch>
            <a:fillRect/>
          </a:stretch>
        </p:blipFill>
        <p:spPr>
          <a:xfrm>
            <a:off x="-4445" y="-6985"/>
            <a:ext cx="12196445" cy="180721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6:47:29-d2ta78dnfo2stf9djdi0.png"/>
          <p:cNvPicPr>
            <a:picLocks noChangeAspect="1"/>
          </p:cNvPicPr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-635" y="0"/>
            <a:ext cx="12193270" cy="182054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390390" y="751840"/>
            <a:ext cx="5325745" cy="4754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六大内容：组成完整研究链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6:47:32-d2ta795nfo2stf9djdk0.jpeg"/>
          <p:cNvPicPr>
            <a:picLocks noChangeAspect="1"/>
          </p:cNvPicPr>
          <p:nvPr/>
        </p:nvPicPr>
        <p:blipFill>
          <a:blip r:embed="rId4"/>
          <a:srcRect l="27499" r="27499"/>
          <a:stretch>
            <a:fillRect/>
          </a:stretch>
        </p:blipFill>
        <p:spPr>
          <a:xfrm>
            <a:off x="511175" y="869315"/>
            <a:ext cx="3173095" cy="470725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5">
            <a:alphaModFix amt="21000"/>
          </a:blip>
          <a:srcRect t="9588"/>
          <a:stretch>
            <a:fillRect/>
          </a:stretch>
        </p:blipFill>
        <p:spPr>
          <a:xfrm>
            <a:off x="0" y="5887085"/>
            <a:ext cx="12192000" cy="97091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4833" y="6274435"/>
            <a:ext cx="1024890" cy="18034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09-05-16:47:30-d2ta78lnfo2stf9djdj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0390" y="3844925"/>
            <a:ext cx="7138670" cy="18415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4267835" y="1949450"/>
            <a:ext cx="425069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zh-CN" alt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</a:t>
            </a:r>
            <a:r>
              <a:rPr lang="en-US" altLang="zh-CN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r>
              <a:rPr lang="zh-CN" alt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）教学策略驱动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4282440" y="2483485"/>
            <a:ext cx="7858760" cy="1272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zh-CN" altLang="en-US" sz="1600" dirty="0"/>
              <a:t>旨在研究与问题链相配套的课堂实施策略，解决</a:t>
            </a:r>
            <a:r>
              <a:rPr lang="en-US" altLang="zh-CN" sz="1600" dirty="0"/>
              <a:t>“</a:t>
            </a:r>
            <a:r>
              <a:rPr lang="zh-CN" altLang="en-US" sz="1600" dirty="0"/>
              <a:t>如何用</a:t>
            </a:r>
            <a:r>
              <a:rPr lang="en-US" altLang="zh-CN" sz="1600" dirty="0"/>
              <a:t>”</a:t>
            </a:r>
            <a:r>
              <a:rPr lang="zh-CN" altLang="en-US" sz="1600" dirty="0"/>
              <a:t>的问题链驱动教学过程。我们将探索并总结一系列有效的驱动策略，目标是让问题链真正成为激活课堂、引领学生思维爬坡的强大引擎，而非简单的问答集合，从而保障探究式学习的深度与流畅度。</a:t>
            </a:r>
            <a:endParaRPr lang="zh-CN" altLang="en-US" sz="1600" dirty="0"/>
          </a:p>
        </p:txBody>
      </p:sp>
      <p:sp>
        <p:nvSpPr>
          <p:cNvPr id="11" name="Text 3"/>
          <p:cNvSpPr/>
          <p:nvPr/>
        </p:nvSpPr>
        <p:spPr>
          <a:xfrm>
            <a:off x="4301490" y="3968115"/>
            <a:ext cx="425069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zh-CN" alt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</a:t>
            </a:r>
            <a:r>
              <a:rPr lang="en-US" altLang="zh-CN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</a:t>
            </a:r>
            <a:r>
              <a:rPr lang="zh-CN" alt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）效果分析评价体系</a:t>
            </a:r>
            <a:endParaRPr lang="zh-CN" altLang="en-US" sz="2000" b="1" dirty="0">
              <a:solidFill>
                <a:srgbClr val="D24627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Text 4"/>
          <p:cNvSpPr/>
          <p:nvPr/>
        </p:nvSpPr>
        <p:spPr>
          <a:xfrm>
            <a:off x="4316095" y="4502150"/>
            <a:ext cx="7807960" cy="24536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zh-CN" altLang="en-US" sz="1600" dirty="0"/>
              <a:t>该体系将打破单一依赖考试成绩的传统模式，融合量化与质性方法。评价维度包括：学生认知水平（通过前后测、课堂提问质量分析）；课堂参与度（通过观察记录、小组贡献度评价）；核心素养表现（通过分析学生的史料解读、历史论述等作品）；以及教师教学反思。通过这一体系的建立与运行，我们旨在对课题研究成果进行客观、全面的评估，并为教学策略的持续优化提供反馈与依据。</a:t>
            </a:r>
            <a:endParaRPr lang="zh-CN" altLang="en-US" sz="1600" dirty="0"/>
          </a:p>
          <a:p>
            <a:pPr marL="0" indent="0" algn="just">
              <a:lnSpc>
                <a:spcPct val="160000"/>
              </a:lnSpc>
              <a:buNone/>
            </a:pPr>
            <a:endParaRPr lang="zh-CN" alt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13-d2ta74dnfo2stf9djda0.png"/>
          <p:cNvPicPr>
            <a:picLocks noChangeAspect="1"/>
          </p:cNvPicPr>
          <p:nvPr/>
        </p:nvPicPr>
        <p:blipFill>
          <a:blip r:embed="rId2">
            <a:alphaModFix amt="84000"/>
          </a:blip>
          <a:srcRect l="17900" t="38" b="1494"/>
          <a:stretch>
            <a:fillRect/>
          </a:stretch>
        </p:blipFill>
        <p:spPr>
          <a:xfrm>
            <a:off x="0" y="0"/>
            <a:ext cx="12192000" cy="68643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8595" y="3146425"/>
            <a:ext cx="9475470" cy="8191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路径：方法与步骤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784090" y="1712595"/>
            <a:ext cx="2824480" cy="1433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662305"/>
            <a:ext cx="1024890" cy="1803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6610" y="453390"/>
            <a:ext cx="5450205" cy="7131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8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五种方法协同推进</a:t>
            </a:r>
            <a:endParaRPr lang="en-US" sz="1600" dirty="0"/>
          </a:p>
        </p:txBody>
      </p:sp>
      <p:pic>
        <p:nvPicPr>
          <p:cNvPr id="3" name="Image 0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0" y="1675130"/>
            <a:ext cx="12192000" cy="4549775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09-05-16:47:24-d2ta775nfo2stf9djddg.jpeg"/>
          <p:cNvPicPr>
            <a:picLocks noChangeAspect="1"/>
          </p:cNvPicPr>
          <p:nvPr/>
        </p:nvPicPr>
        <p:blipFill>
          <a:blip r:embed="rId3">
            <a:alphaModFix amt="84000"/>
          </a:blip>
          <a:srcRect t="35666" b="35666"/>
          <a:stretch>
            <a:fillRect/>
          </a:stretch>
        </p:blipFill>
        <p:spPr>
          <a:xfrm>
            <a:off x="0" y="1433830"/>
            <a:ext cx="12191365" cy="232981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445" y="768985"/>
            <a:ext cx="1024890" cy="18034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16610" y="4159885"/>
            <a:ext cx="800862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五种研究方法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816610" y="4707890"/>
            <a:ext cx="10788650" cy="7802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采用文献研究、行动研究、调查研究、观察研究和案例研究五种方法，相互协同，形成‘理论—实践—证据’闭环，保障研究的科学性与可操作性。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20-d2ta765nfo2stf9djdbg.jpeg"/>
          <p:cNvPicPr>
            <a:picLocks noChangeAspect="1"/>
          </p:cNvPicPr>
          <p:nvPr/>
        </p:nvPicPr>
        <p:blipFill>
          <a:blip r:embed="rId2"/>
          <a:srcRect t="40430" b="42492"/>
          <a:stretch>
            <a:fillRect/>
          </a:stretch>
        </p:blipFill>
        <p:spPr>
          <a:xfrm>
            <a:off x="13335" y="5469890"/>
            <a:ext cx="12192000" cy="13881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4660" y="366395"/>
            <a:ext cx="6604635" cy="5546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三阶段时间线与成果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6:46:58-d2ta70lnfo2stf9djd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5" y="2690178"/>
            <a:ext cx="617855" cy="61785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6:46:58-d2ta70lnfo2stf9djd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2690178"/>
            <a:ext cx="617855" cy="61785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6:46:58-d2ta70lnfo2stf9djd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770" y="2690178"/>
            <a:ext cx="617855" cy="61785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888" y="601980"/>
            <a:ext cx="1024890" cy="18034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09-05-16:47:38-d2ta7alnfo2stf9djdn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845" y="1360170"/>
            <a:ext cx="18415" cy="3767455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09-05-16:47:38-d2ta7alnfo2stf9djdn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740" y="1360170"/>
            <a:ext cx="18415" cy="3767455"/>
          </a:xfrm>
          <a:prstGeom prst="rect">
            <a:avLst/>
          </a:prstGeom>
        </p:spPr>
      </p:pic>
      <p:sp>
        <p:nvSpPr>
          <p:cNvPr id="10" name="Text 1"/>
          <p:cNvSpPr/>
          <p:nvPr/>
        </p:nvSpPr>
        <p:spPr>
          <a:xfrm>
            <a:off x="807085" y="2783841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1" name="Text 2"/>
          <p:cNvSpPr/>
          <p:nvPr/>
        </p:nvSpPr>
        <p:spPr>
          <a:xfrm>
            <a:off x="454660" y="1214755"/>
            <a:ext cx="1410970" cy="438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准备阶段</a:t>
            </a:r>
            <a:endParaRPr lang="en-US" sz="1600" dirty="0"/>
          </a:p>
        </p:txBody>
      </p:sp>
      <p:sp>
        <p:nvSpPr>
          <p:cNvPr id="12" name="Text 3"/>
          <p:cNvSpPr/>
          <p:nvPr/>
        </p:nvSpPr>
        <p:spPr>
          <a:xfrm>
            <a:off x="1865630" y="1214755"/>
            <a:ext cx="1976755" cy="1365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2025年9月，完成文献检索、开题报告与校内调研，为研究奠定基础。</a:t>
            </a:r>
            <a:endParaRPr lang="en-US" sz="1600" dirty="0"/>
          </a:p>
        </p:txBody>
      </p:sp>
      <p:sp>
        <p:nvSpPr>
          <p:cNvPr id="13" name="Text 4"/>
          <p:cNvSpPr/>
          <p:nvPr/>
        </p:nvSpPr>
        <p:spPr>
          <a:xfrm>
            <a:off x="4876800" y="2783841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5"/>
          <p:cNvSpPr/>
          <p:nvPr/>
        </p:nvSpPr>
        <p:spPr>
          <a:xfrm>
            <a:off x="4571365" y="1214755"/>
            <a:ext cx="1410970" cy="438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实施阶段</a:t>
            </a:r>
            <a:endParaRPr lang="en-US" sz="1600" dirty="0"/>
          </a:p>
        </p:txBody>
      </p:sp>
      <p:sp>
        <p:nvSpPr>
          <p:cNvPr id="15" name="Text 6"/>
          <p:cNvSpPr/>
          <p:nvPr/>
        </p:nvSpPr>
        <p:spPr>
          <a:xfrm>
            <a:off x="5982335" y="1214755"/>
            <a:ext cx="1976755" cy="17065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2025年10月至2026年1月，实施两轮校级公开课，打磨问题链模型并撰写阶段论文，积累实践经验。</a:t>
            </a:r>
            <a:endParaRPr lang="en-US" sz="1600" dirty="0"/>
          </a:p>
        </p:txBody>
      </p:sp>
      <p:sp>
        <p:nvSpPr>
          <p:cNvPr id="16" name="Text 7"/>
          <p:cNvSpPr/>
          <p:nvPr/>
        </p:nvSpPr>
        <p:spPr>
          <a:xfrm>
            <a:off x="8756015" y="2783841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8"/>
          <p:cNvSpPr/>
          <p:nvPr/>
        </p:nvSpPr>
        <p:spPr>
          <a:xfrm>
            <a:off x="8383270" y="1214755"/>
            <a:ext cx="1410970" cy="438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总结阶段</a:t>
            </a:r>
            <a:endParaRPr lang="en-US" sz="1600" dirty="0"/>
          </a:p>
        </p:txBody>
      </p:sp>
      <p:sp>
        <p:nvSpPr>
          <p:cNvPr id="18" name="Text 9"/>
          <p:cNvSpPr/>
          <p:nvPr/>
        </p:nvSpPr>
        <p:spPr>
          <a:xfrm>
            <a:off x="9794240" y="1214755"/>
            <a:ext cx="1976755" cy="1365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2026年2月至6月，整理数据、撰写结题报告并申请验收，形成系统的研究成果。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13-d2ta74dnfo2stf9djda0.png"/>
          <p:cNvPicPr>
            <a:picLocks noChangeAspect="1"/>
          </p:cNvPicPr>
          <p:nvPr/>
        </p:nvPicPr>
        <p:blipFill>
          <a:blip r:embed="rId2">
            <a:alphaModFix amt="84000"/>
          </a:blip>
          <a:srcRect l="17900" t="38" b="1494"/>
          <a:stretch>
            <a:fillRect/>
          </a:stretch>
        </p:blipFill>
        <p:spPr>
          <a:xfrm>
            <a:off x="0" y="0"/>
            <a:ext cx="12192000" cy="68643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8595" y="3146425"/>
            <a:ext cx="9475470" cy="8191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创新：亮点与预期价值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784090" y="1712595"/>
            <a:ext cx="2824480" cy="1433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662305"/>
            <a:ext cx="1024890" cy="1803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6478270" y="353060"/>
            <a:ext cx="3971925" cy="62801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20215" y="353695"/>
            <a:ext cx="6604635" cy="514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三大创新让课堂焕然一新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6:47:16-d2ta755nfo2stf9djdag.jpeg"/>
          <p:cNvPicPr>
            <a:picLocks noChangeAspect="1"/>
          </p:cNvPicPr>
          <p:nvPr/>
        </p:nvPicPr>
        <p:blipFill>
          <a:blip r:embed="rId3"/>
          <a:srcRect l="30926" r="30926"/>
          <a:stretch>
            <a:fillRect/>
          </a:stretch>
        </p:blipFill>
        <p:spPr>
          <a:xfrm>
            <a:off x="6713220" y="0"/>
            <a:ext cx="5485130" cy="685800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13" y="566420"/>
            <a:ext cx="1024890" cy="18034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490855" y="1075690"/>
            <a:ext cx="5176520" cy="3290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提供‘拿来即用’的工具箱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492760" y="1452245"/>
            <a:ext cx="5757545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总结出一套具体、可模仿的问题链设计方法，提供丰富的教学案例模板，让教师拿到就能用，改变课堂‘一问一答’的碎片化模式。</a:t>
            </a: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477520" y="2902585"/>
            <a:ext cx="5176520" cy="3290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聚焦思维成长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477520" y="3291840"/>
            <a:ext cx="5773420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明确用问题链培养学生的历史思维能力，引导学生像侦探一样分析史料证据，像法官一样评析历史事件，真正落实核心素养。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477520" y="4780280"/>
            <a:ext cx="5176520" cy="3290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创新可见的评价方式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485140" y="5169535"/>
            <a:ext cx="5765800" cy="895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探索通过学生在问题链探究过程中的表现进行课堂即时评价，改变过去仅靠一张试卷定优劣的评价方式，让教师更直观地看到学生的思维成长。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12-d2ta745nfo2stf9djd9g.png"/>
          <p:cNvPicPr>
            <a:picLocks noChangeAspect="1"/>
          </p:cNvPicPr>
          <p:nvPr/>
        </p:nvPicPr>
        <p:blipFill>
          <a:blip r:embed="rId2"/>
          <a:srcRect t="47" b="47"/>
          <a:stretch>
            <a:fillRect/>
          </a:stretch>
        </p:blipFill>
        <p:spPr>
          <a:xfrm flipH="1">
            <a:off x="0" y="-5080"/>
            <a:ext cx="12192000" cy="6863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615805" y="520065"/>
            <a:ext cx="2138680" cy="920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</a:t>
            </a:r>
            <a:r>
              <a:rPr lang="en-US" sz="6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en-US" sz="6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录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9787890" y="1406354"/>
            <a:ext cx="1634490" cy="7747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kern="0" spc="300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662305"/>
            <a:ext cx="1024890" cy="18034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5-16:46:58-d2ta70lnfo2stf9djd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54" y="1623695"/>
            <a:ext cx="617855" cy="617855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5-16:46:58-d2ta70lnfo2stf9djd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5" y="1623695"/>
            <a:ext cx="617855" cy="61785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09-05-16:46:58-d2ta70lnfo2stf9djd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54" y="3211830"/>
            <a:ext cx="617855" cy="617855"/>
          </a:xfrm>
          <a:prstGeom prst="rect">
            <a:avLst/>
          </a:prstGeom>
        </p:spPr>
      </p:pic>
      <p:pic>
        <p:nvPicPr>
          <p:cNvPr id="9" name="Image 5" descr="https://kimi-img.moonshot.cn/pub/slides/slides_tmpl/image/25-09-05-16:46:58-d2ta70lnfo2stf9djd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5" y="3211830"/>
            <a:ext cx="617855" cy="617855"/>
          </a:xfrm>
          <a:prstGeom prst="rect">
            <a:avLst/>
          </a:prstGeom>
        </p:spPr>
      </p:pic>
      <p:pic>
        <p:nvPicPr>
          <p:cNvPr id="10" name="Image 6" descr="https://kimi-img.moonshot.cn/pub/slides/slides_tmpl/image/25-09-05-16:46:58-d2ta70lnfo2stf9djd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54" y="4864735"/>
            <a:ext cx="617855" cy="617855"/>
          </a:xfrm>
          <a:prstGeom prst="rect">
            <a:avLst/>
          </a:prstGeom>
        </p:spPr>
      </p:pic>
      <p:sp>
        <p:nvSpPr>
          <p:cNvPr id="11" name="Text 2"/>
          <p:cNvSpPr/>
          <p:nvPr/>
        </p:nvSpPr>
        <p:spPr>
          <a:xfrm>
            <a:off x="899954" y="1717358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2" name="Text 3"/>
          <p:cNvSpPr/>
          <p:nvPr/>
        </p:nvSpPr>
        <p:spPr>
          <a:xfrm>
            <a:off x="1450340" y="1495425"/>
            <a:ext cx="2654935" cy="122364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源起：为何聚焦问题链</a:t>
            </a:r>
            <a:endParaRPr lang="en-US" sz="1600" dirty="0"/>
          </a:p>
        </p:txBody>
      </p:sp>
      <p:sp>
        <p:nvSpPr>
          <p:cNvPr id="13" name="Text 4"/>
          <p:cNvSpPr/>
          <p:nvPr/>
        </p:nvSpPr>
        <p:spPr>
          <a:xfrm>
            <a:off x="4708525" y="1717358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5"/>
          <p:cNvSpPr/>
          <p:nvPr/>
        </p:nvSpPr>
        <p:spPr>
          <a:xfrm>
            <a:off x="5255260" y="1495425"/>
            <a:ext cx="2654935" cy="122364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概念：问题链是什么</a:t>
            </a:r>
            <a:endParaRPr lang="en-US" sz="1600" dirty="0"/>
          </a:p>
        </p:txBody>
      </p:sp>
      <p:sp>
        <p:nvSpPr>
          <p:cNvPr id="15" name="Text 6"/>
          <p:cNvSpPr/>
          <p:nvPr/>
        </p:nvSpPr>
        <p:spPr>
          <a:xfrm>
            <a:off x="899954" y="3305493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6" name="Text 7"/>
          <p:cNvSpPr/>
          <p:nvPr/>
        </p:nvSpPr>
        <p:spPr>
          <a:xfrm>
            <a:off x="1450340" y="3083560"/>
            <a:ext cx="2654935" cy="122364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蓝图：研究目标与内容</a:t>
            </a:r>
            <a:endParaRPr lang="en-US" sz="1600" dirty="0"/>
          </a:p>
        </p:txBody>
      </p:sp>
      <p:sp>
        <p:nvSpPr>
          <p:cNvPr id="17" name="Text 8"/>
          <p:cNvSpPr/>
          <p:nvPr/>
        </p:nvSpPr>
        <p:spPr>
          <a:xfrm>
            <a:off x="4708525" y="3305493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18" name="Text 9"/>
          <p:cNvSpPr/>
          <p:nvPr/>
        </p:nvSpPr>
        <p:spPr>
          <a:xfrm>
            <a:off x="5255260" y="3083560"/>
            <a:ext cx="2654935" cy="122364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路径：方法与步骤</a:t>
            </a:r>
            <a:endParaRPr lang="en-US" sz="1600" dirty="0"/>
          </a:p>
        </p:txBody>
      </p:sp>
      <p:sp>
        <p:nvSpPr>
          <p:cNvPr id="19" name="Text 10"/>
          <p:cNvSpPr/>
          <p:nvPr/>
        </p:nvSpPr>
        <p:spPr>
          <a:xfrm>
            <a:off x="899954" y="4958398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20" name="Text 11"/>
          <p:cNvSpPr/>
          <p:nvPr/>
        </p:nvSpPr>
        <p:spPr>
          <a:xfrm>
            <a:off x="1457325" y="4736465"/>
            <a:ext cx="2654935" cy="122364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创新：亮点与预期价值</a:t>
            </a:r>
            <a:endParaRPr lang="en-US" sz="1600" dirty="0"/>
          </a:p>
        </p:txBody>
      </p:sp>
      <p:sp>
        <p:nvSpPr>
          <p:cNvPr id="21" name="Text 3"/>
          <p:cNvSpPr/>
          <p:nvPr/>
        </p:nvSpPr>
        <p:spPr>
          <a:xfrm>
            <a:off x="5371783" y="4582795"/>
            <a:ext cx="4511040" cy="80518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p>
            <a:pPr marL="0" indent="0" algn="l">
              <a:lnSpc>
                <a:spcPct val="1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行动：即刻出发</a:t>
            </a:r>
            <a:endParaRPr lang="en-US" sz="1600" dirty="0"/>
          </a:p>
        </p:txBody>
      </p:sp>
      <p:pic>
        <p:nvPicPr>
          <p:cNvPr id="23" name="Image 1" descr="https://kimi-img.moonshot.cn/pub/slides/slides_tmpl/image/25-09-05-16:46:58-d2ta70lnfo2stf9djd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245" y="4799330"/>
            <a:ext cx="617855" cy="617855"/>
          </a:xfrm>
          <a:prstGeom prst="rect">
            <a:avLst/>
          </a:prstGeom>
        </p:spPr>
      </p:pic>
      <p:sp>
        <p:nvSpPr>
          <p:cNvPr id="24" name="Text 2"/>
          <p:cNvSpPr/>
          <p:nvPr/>
        </p:nvSpPr>
        <p:spPr>
          <a:xfrm flipH="1">
            <a:off x="3475355" y="4894580"/>
            <a:ext cx="3286125" cy="8674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pic>
        <p:nvPicPr>
          <p:cNvPr id="25" name="Image 3" descr="https://kimi-img.moonshot.cn/pub/slides/slides_tmpl/image/25-09-05-16:46:58-d2ta70lnfo2stf9djd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090" y="4799330"/>
            <a:ext cx="617855" cy="617855"/>
          </a:xfrm>
          <a:prstGeom prst="rect">
            <a:avLst/>
          </a:prstGeom>
        </p:spPr>
      </p:pic>
      <p:sp>
        <p:nvSpPr>
          <p:cNvPr id="26" name="Text 4"/>
          <p:cNvSpPr/>
          <p:nvPr/>
        </p:nvSpPr>
        <p:spPr>
          <a:xfrm>
            <a:off x="8648700" y="4957763"/>
            <a:ext cx="49085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sp>
        <p:nvSpPr>
          <p:cNvPr id="27" name="Text 5"/>
          <p:cNvSpPr/>
          <p:nvPr/>
        </p:nvSpPr>
        <p:spPr>
          <a:xfrm>
            <a:off x="9211945" y="4582478"/>
            <a:ext cx="4015105" cy="70294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p>
            <a:pPr marL="0" indent="0" algn="l">
              <a:lnSpc>
                <a:spcPct val="1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展望：让历史课发光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8335" y="598170"/>
            <a:ext cx="6907530" cy="514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预期成果一览</a:t>
            </a:r>
            <a:endParaRPr lang="en-US" sz="1600" dirty="0"/>
          </a:p>
        </p:txBody>
      </p:sp>
      <p:pic>
        <p:nvPicPr>
          <p:cNvPr id="3" name="Image 0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875" y="762000"/>
            <a:ext cx="1024890" cy="180340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09-05-16:47:28-d2ta785nfo2stf9djdg0.jpeg"/>
          <p:cNvPicPr>
            <a:picLocks noChangeAspect="1"/>
          </p:cNvPicPr>
          <p:nvPr/>
        </p:nvPicPr>
        <p:blipFill>
          <a:blip r:embed="rId3"/>
          <a:srcRect l="27008" r="27008"/>
          <a:stretch>
            <a:fillRect/>
          </a:stretch>
        </p:blipFill>
        <p:spPr>
          <a:xfrm>
            <a:off x="4688840" y="1642745"/>
            <a:ext cx="2803525" cy="406273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4">
            <a:alphaModFix amt="21000"/>
          </a:blip>
          <a:srcRect t="9588"/>
          <a:stretch>
            <a:fillRect/>
          </a:stretch>
        </p:blipFill>
        <p:spPr>
          <a:xfrm>
            <a:off x="0" y="6139180"/>
            <a:ext cx="12192000" cy="71882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48335" y="1720850"/>
            <a:ext cx="381127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阶段成果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648335" y="2424430"/>
            <a:ext cx="3653155" cy="11703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包括八年级单元复习公开课、市级以上论文与中期报告，为研究提供阶段性反馈和总结。</a:t>
            </a: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7816850" y="1720850"/>
            <a:ext cx="381127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最终成果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7816850" y="2424430"/>
            <a:ext cx="3653155" cy="15605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高质量论文《激活历史思维：问题链在初中历史史料教学中的应用研究》及系统结题报告，为校内外教师提供可复制、可推广的问题链实践范式。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13-d2ta74dnfo2stf9djda0.png"/>
          <p:cNvPicPr>
            <a:picLocks noChangeAspect="1"/>
          </p:cNvPicPr>
          <p:nvPr/>
        </p:nvPicPr>
        <p:blipFill>
          <a:blip r:embed="rId2">
            <a:alphaModFix amt="84000"/>
          </a:blip>
          <a:srcRect l="17900" t="38" b="1494"/>
          <a:stretch>
            <a:fillRect/>
          </a:stretch>
        </p:blipFill>
        <p:spPr>
          <a:xfrm>
            <a:off x="0" y="0"/>
            <a:ext cx="12192000" cy="68643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8595" y="3146425"/>
            <a:ext cx="9475470" cy="8191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行动：即刻出发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784090" y="1712595"/>
            <a:ext cx="2824480" cy="1433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662305"/>
            <a:ext cx="1024890" cy="1803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6292850" y="847090"/>
            <a:ext cx="5429250" cy="43872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5340" y="714375"/>
            <a:ext cx="5682615" cy="7131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8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第一步：组建共同体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6:47:25-d2ta77dnfo2stf9djde0.jpeg"/>
          <p:cNvPicPr>
            <a:picLocks noChangeAspect="1"/>
          </p:cNvPicPr>
          <p:nvPr/>
        </p:nvPicPr>
        <p:blipFill>
          <a:blip r:embed="rId3"/>
          <a:srcRect l="19890" r="19890"/>
          <a:stretch>
            <a:fillRect/>
          </a:stretch>
        </p:blipFill>
        <p:spPr>
          <a:xfrm>
            <a:off x="6682740" y="1094740"/>
            <a:ext cx="4648835" cy="514477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30" y="5957570"/>
            <a:ext cx="1024890" cy="18034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12165" y="2313940"/>
            <a:ext cx="568325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建立‘问题链工作坊’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812165" y="2877820"/>
            <a:ext cx="4963795" cy="1272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以</a:t>
            </a:r>
            <a:r>
              <a:rPr lang="zh-CN" alt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八年级历史组</a:t>
            </a: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为核心，吸纳骨干与青年教师，建立‘问题链工作坊’，通过定期例会和研讨，形成持续学习的专业社群，为研究提供组织保障和智力支持。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0" y="1539240"/>
            <a:ext cx="12192000" cy="259270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6:47:30-d2ta78lnfo2stf9djdig.jpeg"/>
          <p:cNvPicPr>
            <a:picLocks noChangeAspect="1"/>
          </p:cNvPicPr>
          <p:nvPr/>
        </p:nvPicPr>
        <p:blipFill>
          <a:blip r:embed="rId3"/>
          <a:srcRect t="29143" b="29143"/>
          <a:stretch>
            <a:fillRect/>
          </a:stretch>
        </p:blipFill>
        <p:spPr>
          <a:xfrm>
            <a:off x="0" y="0"/>
            <a:ext cx="12192000" cy="338963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45490" y="660400"/>
            <a:ext cx="5258435" cy="514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第二步：选定种子单元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875" y="6309995"/>
            <a:ext cx="1024890" cy="18034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36930" y="3589020"/>
            <a:ext cx="4747895" cy="3655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选择合适的单元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836930" y="4220210"/>
            <a:ext cx="4747260" cy="10239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优先选择叙事线索清晰、史料丰富、观点多元的单元作为‘试验田’，如‘中国近代化的探索’，为后续单元提供可迁移模板。</a:t>
            </a: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6503670" y="3589020"/>
            <a:ext cx="4747895" cy="3655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设计问题链原型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6503670" y="4220210"/>
            <a:ext cx="4747260" cy="10239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从单元大概念出发预设‘大问题’，再逆向拆解为课时子问题，形成问题链原型，为课堂实践奠定基础。</a:t>
            </a: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1711960" y="517525"/>
            <a:ext cx="10101580" cy="596138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6:47:30-d2ta78lnfo2stf9djdj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65" y="694055"/>
            <a:ext cx="9076690" cy="179133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37185" y="2199640"/>
            <a:ext cx="1336675" cy="19018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第三步：循环打磨课例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6:47:44-d2ta7c5nfo2stf9djdng.jpeg"/>
          <p:cNvPicPr>
            <a:picLocks noChangeAspect="1"/>
          </p:cNvPicPr>
          <p:nvPr/>
        </p:nvPicPr>
        <p:blipFill>
          <a:blip r:embed="rId4"/>
          <a:srcRect l="11410" r="11410"/>
          <a:stretch>
            <a:fillRect/>
          </a:stretch>
        </p:blipFill>
        <p:spPr>
          <a:xfrm>
            <a:off x="1874520" y="694055"/>
            <a:ext cx="2074545" cy="179197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6:47:30-d2ta78lnfo2stf9djdj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65" y="2605405"/>
            <a:ext cx="9076690" cy="179133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6:47:34-d2ta79lnfo2stf9djdkg.jpeg"/>
          <p:cNvPicPr>
            <a:picLocks noChangeAspect="1"/>
          </p:cNvPicPr>
          <p:nvPr/>
        </p:nvPicPr>
        <p:blipFill>
          <a:blip r:embed="rId5"/>
          <a:srcRect l="11428" r="11428"/>
          <a:stretch>
            <a:fillRect/>
          </a:stretch>
        </p:blipFill>
        <p:spPr>
          <a:xfrm>
            <a:off x="1874520" y="2605405"/>
            <a:ext cx="2074545" cy="179197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09-05-16:47:30-d2ta78lnfo2stf9djdj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65" y="4529455"/>
            <a:ext cx="9076690" cy="1791335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09-05-16:47:52-d2ta7e5nfo2stf9djdpg.jpeg"/>
          <p:cNvPicPr>
            <a:picLocks noChangeAspect="1"/>
          </p:cNvPicPr>
          <p:nvPr/>
        </p:nvPicPr>
        <p:blipFill>
          <a:blip r:embed="rId6"/>
          <a:srcRect l="11304" r="11304"/>
          <a:stretch>
            <a:fillRect/>
          </a:stretch>
        </p:blipFill>
        <p:spPr>
          <a:xfrm>
            <a:off x="1874520" y="4529455"/>
            <a:ext cx="2074545" cy="1791970"/>
          </a:xfrm>
          <a:prstGeom prst="rect">
            <a:avLst/>
          </a:prstGeom>
        </p:spPr>
      </p:pic>
      <p:pic>
        <p:nvPicPr>
          <p:cNvPr id="10" name="Image 7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443" y="805815"/>
            <a:ext cx="1024890" cy="180340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4086225" y="805815"/>
            <a:ext cx="5176520" cy="3563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同课异构与循环改进</a:t>
            </a:r>
            <a:endParaRPr lang="en-US" sz="1600" dirty="0"/>
          </a:p>
        </p:txBody>
      </p:sp>
      <p:sp>
        <p:nvSpPr>
          <p:cNvPr id="12" name="Text 2"/>
          <p:cNvSpPr/>
          <p:nvPr/>
        </p:nvSpPr>
        <p:spPr>
          <a:xfrm>
            <a:off x="4086225" y="1256665"/>
            <a:ext cx="7122795" cy="639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采用‘同课异构＋循环改进’方式，同一问题链设计由不同教师执教，课后立即研讨，快速迭代，形成稳定范式。</a:t>
            </a:r>
            <a:endParaRPr lang="en-US" sz="1600" dirty="0"/>
          </a:p>
        </p:txBody>
      </p:sp>
      <p:sp>
        <p:nvSpPr>
          <p:cNvPr id="13" name="Text 3"/>
          <p:cNvSpPr/>
          <p:nvPr/>
        </p:nvSpPr>
        <p:spPr>
          <a:xfrm>
            <a:off x="4086225" y="2717165"/>
            <a:ext cx="5176520" cy="3563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生成案例库</a:t>
            </a:r>
            <a:endParaRPr lang="en-US" sz="1600" dirty="0"/>
          </a:p>
        </p:txBody>
      </p:sp>
      <p:sp>
        <p:nvSpPr>
          <p:cNvPr id="14" name="Text 4"/>
          <p:cNvSpPr/>
          <p:nvPr/>
        </p:nvSpPr>
        <p:spPr>
          <a:xfrm>
            <a:off x="4086225" y="3168015"/>
            <a:ext cx="7122795" cy="639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录制课堂视频并配套教师解说，生成可视化案例库，为校内外培训提供教材，实现成果共享最大化。</a:t>
            </a:r>
            <a:endParaRPr lang="en-US" sz="1600" dirty="0"/>
          </a:p>
        </p:txBody>
      </p:sp>
      <p:sp>
        <p:nvSpPr>
          <p:cNvPr id="15" name="Text 5"/>
          <p:cNvSpPr/>
          <p:nvPr/>
        </p:nvSpPr>
        <p:spPr>
          <a:xfrm>
            <a:off x="4086225" y="4641215"/>
            <a:ext cx="5176520" cy="3563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持续优化</a:t>
            </a:r>
            <a:endParaRPr lang="en-US" sz="1600" dirty="0"/>
          </a:p>
        </p:txBody>
      </p:sp>
      <p:sp>
        <p:nvSpPr>
          <p:cNvPr id="16" name="Text 6"/>
          <p:cNvSpPr/>
          <p:nvPr/>
        </p:nvSpPr>
        <p:spPr>
          <a:xfrm>
            <a:off x="4086225" y="5092065"/>
            <a:ext cx="7122795" cy="639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通过三轮打磨，不断优化问题链设计和教学实施，确保问题链在课堂中的有效应用，提升教学质量。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13-d2ta74dnfo2stf9djda0.png"/>
          <p:cNvPicPr>
            <a:picLocks noChangeAspect="1"/>
          </p:cNvPicPr>
          <p:nvPr/>
        </p:nvPicPr>
        <p:blipFill>
          <a:blip r:embed="rId2">
            <a:alphaModFix amt="84000"/>
          </a:blip>
          <a:srcRect l="17900" t="38" b="1494"/>
          <a:stretch>
            <a:fillRect/>
          </a:stretch>
        </p:blipFill>
        <p:spPr>
          <a:xfrm>
            <a:off x="0" y="0"/>
            <a:ext cx="12192000" cy="68643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8595" y="3146425"/>
            <a:ext cx="9475470" cy="8191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展望：让历史课发光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784090" y="1712595"/>
            <a:ext cx="2824480" cy="1433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662305"/>
            <a:ext cx="1024890" cy="1803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16200000">
            <a:off x="9592310" y="3551555"/>
            <a:ext cx="3484880" cy="24257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6:47:53-d2ta7ednfo2stf9djdsg.jpeg"/>
          <p:cNvPicPr>
            <a:picLocks noChangeAspect="1"/>
          </p:cNvPicPr>
          <p:nvPr/>
        </p:nvPicPr>
        <p:blipFill>
          <a:blip r:embed="rId3"/>
          <a:srcRect l="6959" r="6959"/>
          <a:stretch>
            <a:fillRect/>
          </a:stretch>
        </p:blipFill>
        <p:spPr>
          <a:xfrm>
            <a:off x="6876415" y="1929130"/>
            <a:ext cx="4495800" cy="348551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4040" y="655320"/>
            <a:ext cx="11049635" cy="4754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学生：像史学家一样思考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33" y="850265"/>
            <a:ext cx="1024890" cy="18034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0" y="5731510"/>
            <a:ext cx="12192000" cy="112649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683895" y="1788795"/>
            <a:ext cx="6108700" cy="438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培养学生的思维能力</a:t>
            </a:r>
            <a:endParaRPr lang="en-US" sz="1600" dirty="0"/>
          </a:p>
        </p:txBody>
      </p:sp>
      <p:sp>
        <p:nvSpPr>
          <p:cNvPr id="8" name="Text 2"/>
          <p:cNvSpPr/>
          <p:nvPr/>
        </p:nvSpPr>
        <p:spPr>
          <a:xfrm>
            <a:off x="683895" y="2216785"/>
            <a:ext cx="5411470" cy="895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在问题链的牵引下，学生不再被动背诵结论，而是主动追问‘证据何在’‘为何如此’‘意义几何’，学会像史学家一样搜集史料、比对观点、建构解释。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684530" y="3689985"/>
            <a:ext cx="6108700" cy="438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提升学生的学习体验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684530" y="4117975"/>
            <a:ext cx="5411470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学生在课堂上的话语权回归，学习成就感与历史温度一起升腾，真正实现‘知识—能力—价值观’的立体收获。</a:t>
            </a:r>
            <a:endParaRPr 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0" y="1348740"/>
            <a:ext cx="12192000" cy="550926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6:47:29-d2ta78dnfo2stf9djdh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1713230"/>
            <a:ext cx="3256915" cy="448500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2165" y="573405"/>
            <a:ext cx="5568950" cy="4754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教师：从讲授者到设计师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6:47:29-d2ta78dnfo2stf9djdh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640" y="1713230"/>
            <a:ext cx="3256915" cy="448500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6:47:29-d2ta78dnfo2stf9djdh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515" y="1713230"/>
            <a:ext cx="3256915" cy="448500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813" y="746760"/>
            <a:ext cx="1024890" cy="18034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981075" y="1789430"/>
            <a:ext cx="2994660" cy="93789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教师角色的转变</a:t>
            </a:r>
            <a:endParaRPr lang="en-US" sz="1600" dirty="0"/>
          </a:p>
        </p:txBody>
      </p:sp>
      <p:sp>
        <p:nvSpPr>
          <p:cNvPr id="9" name="Text 2"/>
          <p:cNvSpPr/>
          <p:nvPr/>
        </p:nvSpPr>
        <p:spPr>
          <a:xfrm>
            <a:off x="981075" y="2835910"/>
            <a:ext cx="2994660" cy="341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333F4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教师从传统的讲授者转变为课程架构师、思维导游和研究型反思者，实现角色的根本转变。</a:t>
            </a:r>
            <a:endParaRPr lang="en-US" sz="1600" dirty="0"/>
          </a:p>
        </p:txBody>
      </p:sp>
      <p:sp>
        <p:nvSpPr>
          <p:cNvPr id="10" name="Text 3"/>
          <p:cNvSpPr/>
          <p:nvPr/>
        </p:nvSpPr>
        <p:spPr>
          <a:xfrm>
            <a:off x="4591050" y="1789430"/>
            <a:ext cx="2994660" cy="93789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提升教师的专业能力</a:t>
            </a: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4591050" y="2835910"/>
            <a:ext cx="2994660" cy="3190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333F4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问题链让教师的职业生命与专业尊严在‘设计—实施—见证成长’的循环中不断被激活，教研不再流于形式，而成为真实可感的专业跃迁。</a:t>
            </a:r>
            <a:endParaRPr lang="en-US" sz="1600" dirty="0"/>
          </a:p>
        </p:txBody>
      </p:sp>
      <p:sp>
        <p:nvSpPr>
          <p:cNvPr id="12" name="Text 5"/>
          <p:cNvSpPr/>
          <p:nvPr/>
        </p:nvSpPr>
        <p:spPr>
          <a:xfrm>
            <a:off x="8162925" y="1789430"/>
            <a:ext cx="2994660" cy="93789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促进教师的持续发展</a:t>
            </a:r>
            <a:endParaRPr lang="en-US" sz="1600" dirty="0"/>
          </a:p>
        </p:txBody>
      </p:sp>
      <p:sp>
        <p:nvSpPr>
          <p:cNvPr id="13" name="Text 6"/>
          <p:cNvSpPr/>
          <p:nvPr/>
        </p:nvSpPr>
        <p:spPr>
          <a:xfrm>
            <a:off x="8162925" y="2835910"/>
            <a:ext cx="2994660" cy="3190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333F4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教师在问题链的研究与实践中不断提升专业能力，实现从个人经验到群体智慧的转化，推动教师的持续发展。</a:t>
            </a:r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0" y="1762125"/>
            <a:ext cx="12192000" cy="37306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40985" y="1858010"/>
            <a:ext cx="6148070" cy="8115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80000"/>
              </a:lnSpc>
              <a:buNone/>
            </a:pPr>
            <a:r>
              <a:rPr lang="zh-CN" alt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历史组</a:t>
            </a: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：打造深度教学品牌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6:47:25-d2ta77dnfo2stf9djdeg.jpeg"/>
          <p:cNvPicPr>
            <a:picLocks noChangeAspect="1"/>
          </p:cNvPicPr>
          <p:nvPr/>
        </p:nvPicPr>
        <p:blipFill>
          <a:blip r:embed="rId3"/>
          <a:srcRect l="27002" r="27002"/>
          <a:stretch>
            <a:fillRect/>
          </a:stretch>
        </p:blipFill>
        <p:spPr>
          <a:xfrm>
            <a:off x="902970" y="690880"/>
            <a:ext cx="3786505" cy="548640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445" y="918210"/>
            <a:ext cx="1024890" cy="180340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4405630" y="849630"/>
            <a:ext cx="6010910" cy="0"/>
          </a:xfrm>
          <a:prstGeom prst="line">
            <a:avLst/>
          </a:prstGeom>
          <a:noFill/>
          <a:ln w="19050">
            <a:solidFill>
              <a:srgbClr val="44546A"/>
            </a:solidFill>
            <a:prstDash val="solid"/>
            <a:headEnd type="none"/>
            <a:tailEnd type="none"/>
          </a:ln>
        </p:spPr>
      </p:sp>
      <p:sp>
        <p:nvSpPr>
          <p:cNvPr id="7" name="Text 2"/>
          <p:cNvSpPr/>
          <p:nvPr/>
        </p:nvSpPr>
        <p:spPr>
          <a:xfrm>
            <a:off x="5376545" y="2845435"/>
            <a:ext cx="614870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形成学校教学品牌</a:t>
            </a: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5340985" y="3429000"/>
            <a:ext cx="6148070" cy="8788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让</a:t>
            </a: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问题链在历史课堂生根，形成‘追问—探究—表达’的北郊</a:t>
            </a:r>
            <a:r>
              <a:rPr lang="zh-CN" alt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初中历史</a:t>
            </a: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教学模式，塑造</a:t>
            </a:r>
            <a:r>
              <a:rPr lang="zh-CN" alt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教研组</a:t>
            </a: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‘思维课堂’品牌，推动</a:t>
            </a:r>
            <a:r>
              <a:rPr lang="zh-CN" alt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历史组</a:t>
            </a: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高品质发展。</a:t>
            </a:r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0" y="1539240"/>
            <a:ext cx="12192000" cy="46278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3415" y="637540"/>
            <a:ext cx="5702935" cy="6108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一起点燃问题之光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6:47:27-d2ta77tnfo2stf9djdf0.jpeg"/>
          <p:cNvPicPr>
            <a:picLocks noChangeAspect="1"/>
          </p:cNvPicPr>
          <p:nvPr/>
        </p:nvPicPr>
        <p:blipFill>
          <a:blip r:embed="rId3"/>
          <a:srcRect l="22219" r="22219"/>
          <a:stretch>
            <a:fillRect/>
          </a:stretch>
        </p:blipFill>
        <p:spPr>
          <a:xfrm>
            <a:off x="1085850" y="1931035"/>
            <a:ext cx="1800000" cy="180000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6:47:35-d2ta79tnfo2stf9djdl0.jpeg"/>
          <p:cNvPicPr>
            <a:picLocks noChangeAspect="1"/>
          </p:cNvPicPr>
          <p:nvPr/>
        </p:nvPicPr>
        <p:blipFill>
          <a:blip r:embed="rId4"/>
          <a:srcRect l="16680" r="16680"/>
          <a:stretch>
            <a:fillRect/>
          </a:stretch>
        </p:blipFill>
        <p:spPr>
          <a:xfrm>
            <a:off x="1085850" y="4060190"/>
            <a:ext cx="1800000" cy="180000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635" y="829310"/>
            <a:ext cx="1024890" cy="18034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3122930" y="1990725"/>
            <a:ext cx="8121015" cy="4914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问题链的价值</a:t>
            </a:r>
            <a:endParaRPr lang="en-US" sz="1600" dirty="0"/>
          </a:p>
        </p:txBody>
      </p:sp>
      <p:sp>
        <p:nvSpPr>
          <p:cNvPr id="8" name="Text 2"/>
          <p:cNvSpPr/>
          <p:nvPr/>
        </p:nvSpPr>
        <p:spPr>
          <a:xfrm>
            <a:off x="3122930" y="2538730"/>
            <a:ext cx="8121650" cy="10509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问题链不是高深理论，而是每位教师都能驾驭的日常工具；不是额外负担，而是解放课堂的钥匙，让历史课堂焕发生机。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3122930" y="4102100"/>
            <a:ext cx="8121015" cy="4914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共同推动教育进步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3122930" y="4650105"/>
            <a:ext cx="8121650" cy="730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让我们携手，从</a:t>
            </a:r>
            <a:r>
              <a:rPr lang="zh-CN" alt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历史课堂</a:t>
            </a: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出发，以一节公开课、一篇论文、一次研讨为起点，持续精进，把‘问题之光’照向教育更远的远方。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13-d2ta74dnfo2stf9djda0.png"/>
          <p:cNvPicPr>
            <a:picLocks noChangeAspect="1"/>
          </p:cNvPicPr>
          <p:nvPr/>
        </p:nvPicPr>
        <p:blipFill>
          <a:blip r:embed="rId2">
            <a:alphaModFix amt="84000"/>
          </a:blip>
          <a:srcRect l="17900" t="38" b="1494"/>
          <a:stretch>
            <a:fillRect/>
          </a:stretch>
        </p:blipFill>
        <p:spPr>
          <a:xfrm>
            <a:off x="0" y="0"/>
            <a:ext cx="12192000" cy="68643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8595" y="3146425"/>
            <a:ext cx="9475470" cy="8191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源起：为何聚焦问题链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784090" y="1712595"/>
            <a:ext cx="2824480" cy="1433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662305"/>
            <a:ext cx="1024890" cy="1803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8:00-d2ta7g5nfo2stf9djdu0.png"/>
          <p:cNvPicPr>
            <a:picLocks noChangeAspect="1"/>
          </p:cNvPicPr>
          <p:nvPr/>
        </p:nvPicPr>
        <p:blipFill>
          <a:blip r:embed="rId2">
            <a:alphaModFix amt="84000"/>
          </a:blip>
          <a:srcRect t="91" b="91"/>
          <a:stretch>
            <a:fillRect/>
          </a:stretch>
        </p:blipFill>
        <p:spPr>
          <a:xfrm>
            <a:off x="-1905" y="0"/>
            <a:ext cx="1219390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762058" y="2667635"/>
            <a:ext cx="4871085" cy="837565"/>
          </a:xfrm>
          <a:prstGeom prst="rect">
            <a:avLst/>
          </a:prstGeom>
          <a:noFill/>
        </p:spPr>
        <p:txBody>
          <a:bodyPr wrap="square" lIns="99695" tIns="49784" rIns="99695" bIns="49784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THANK YOU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994660" y="1444625"/>
            <a:ext cx="6405880" cy="1129030"/>
          </a:xfrm>
          <a:prstGeom prst="rect">
            <a:avLst/>
          </a:prstGeom>
          <a:noFill/>
        </p:spPr>
        <p:txBody>
          <a:bodyPr wrap="square" lIns="99695" tIns="49784" rIns="99695" bIns="49784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感谢大家观看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9016365" y="5601335"/>
            <a:ext cx="2522220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汇报人：</a:t>
            </a:r>
            <a:r>
              <a:rPr lang="zh-CN" alt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宋如峰</a:t>
            </a:r>
            <a:endParaRPr lang="zh-CN" altLang="en-US" sz="20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460105" y="5998845"/>
            <a:ext cx="3078480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汇报</a:t>
            </a: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时间：</a:t>
            </a: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2025/09/23</a:t>
            </a:r>
            <a:endParaRPr lang="en-US" sz="1600" dirty="0"/>
          </a:p>
        </p:txBody>
      </p:sp>
      <p:pic>
        <p:nvPicPr>
          <p:cNvPr id="7" name="Image 1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57530"/>
            <a:ext cx="1024890" cy="180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0" y="1539240"/>
            <a:ext cx="12192000" cy="462788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6:47:27-d2ta77tnfo2stf9djdfg.png"/>
          <p:cNvPicPr>
            <a:picLocks noChangeAspect="1"/>
          </p:cNvPicPr>
          <p:nvPr/>
        </p:nvPicPr>
        <p:blipFill>
          <a:blip r:embed="rId3"/>
          <a:srcRect t="32650" b="32650"/>
          <a:stretch>
            <a:fillRect/>
          </a:stretch>
        </p:blipFill>
        <p:spPr>
          <a:xfrm>
            <a:off x="677545" y="2052955"/>
            <a:ext cx="3728720" cy="59817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5-16:47:27-d2ta77tnfo2stf9djdfg.png"/>
          <p:cNvPicPr>
            <a:picLocks noChangeAspect="1"/>
          </p:cNvPicPr>
          <p:nvPr/>
        </p:nvPicPr>
        <p:blipFill>
          <a:blip r:embed="rId3"/>
          <a:srcRect t="32650" b="32650"/>
          <a:stretch>
            <a:fillRect/>
          </a:stretch>
        </p:blipFill>
        <p:spPr>
          <a:xfrm>
            <a:off x="7935595" y="2072640"/>
            <a:ext cx="3728720" cy="59817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09-05-16:47:52-d2ta7e5nfo2stf9djdq0.jpeg"/>
          <p:cNvPicPr>
            <a:picLocks noChangeAspect="1"/>
          </p:cNvPicPr>
          <p:nvPr/>
        </p:nvPicPr>
        <p:blipFill>
          <a:blip r:embed="rId4"/>
          <a:srcRect l="17297" t="-194" r="26981" b="194"/>
          <a:stretch>
            <a:fillRect/>
          </a:stretch>
        </p:blipFill>
        <p:spPr>
          <a:xfrm>
            <a:off x="4665345" y="2045970"/>
            <a:ext cx="3010535" cy="360108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653415" y="637540"/>
            <a:ext cx="5702935" cy="514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初中历史课堂的两大痛点</a:t>
            </a:r>
            <a:endParaRPr lang="en-US" sz="1600" dirty="0"/>
          </a:p>
        </p:txBody>
      </p:sp>
      <p:pic>
        <p:nvPicPr>
          <p:cNvPr id="7" name="Image 4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635" y="829310"/>
            <a:ext cx="1024890" cy="18034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78180" y="2026285"/>
            <a:ext cx="3727450" cy="4940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中考导向下的浅层提问</a:t>
            </a:r>
            <a:endParaRPr lang="en-US" sz="1600" dirty="0"/>
          </a:p>
        </p:txBody>
      </p:sp>
      <p:sp>
        <p:nvSpPr>
          <p:cNvPr id="9" name="Text 2"/>
          <p:cNvSpPr/>
          <p:nvPr/>
        </p:nvSpPr>
        <p:spPr>
          <a:xfrm>
            <a:off x="679450" y="2769870"/>
            <a:ext cx="3728085" cy="1950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在中考导向下，历史课堂提问多聚焦于事实层面，如‘是什么’‘何时何地’‘有何意义’等，学生只需复述课本内容即可作答，难以深入思考，限制了思维能力的培养。</a:t>
            </a:r>
            <a:endParaRPr lang="en-US" sz="1600" dirty="0"/>
          </a:p>
        </p:txBody>
      </p:sp>
      <p:sp>
        <p:nvSpPr>
          <p:cNvPr id="10" name="Text 3"/>
          <p:cNvSpPr/>
          <p:nvPr/>
        </p:nvSpPr>
        <p:spPr>
          <a:xfrm>
            <a:off x="7913370" y="2123440"/>
            <a:ext cx="3709670" cy="50228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多媒体教学的弊端</a:t>
            </a: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7866380" y="2783840"/>
            <a:ext cx="3728085" cy="15605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多媒体技术虽丰富了课堂形式，但常导致问题与答案快速更迭，学生缺乏深入思考的时间，历史学习被简化为视听体验，弱化了思维训练的深度。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8152765" y="1946910"/>
            <a:ext cx="3517900" cy="448500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4368165" y="1935480"/>
            <a:ext cx="3517900" cy="448500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560705" y="1946910"/>
            <a:ext cx="3517900" cy="448500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612140" y="581660"/>
            <a:ext cx="6604635" cy="5546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问题链教学的国际经验</a:t>
            </a:r>
            <a:endParaRPr lang="en-US" sz="1600" dirty="0"/>
          </a:p>
        </p:txBody>
      </p:sp>
      <p:pic>
        <p:nvPicPr>
          <p:cNvPr id="6" name="Image 3" descr="https://kimi-img.moonshot.cn/pub/slides/slides_tmpl/image/25-09-05-16:47:58-d2ta7flnfo2stf9djdt0.jpeg"/>
          <p:cNvPicPr>
            <a:picLocks noChangeAspect="1"/>
          </p:cNvPicPr>
          <p:nvPr/>
        </p:nvPicPr>
        <p:blipFill>
          <a:blip r:embed="rId3"/>
          <a:srcRect t="8446" b="8446"/>
          <a:stretch>
            <a:fillRect/>
          </a:stretch>
        </p:blipFill>
        <p:spPr>
          <a:xfrm>
            <a:off x="4538980" y="4502150"/>
            <a:ext cx="3180080" cy="176212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6:47:25-d2ta77dnfo2stf9djdeg.jpeg"/>
          <p:cNvPicPr>
            <a:picLocks noChangeAspect="1"/>
          </p:cNvPicPr>
          <p:nvPr/>
        </p:nvPicPr>
        <p:blipFill>
          <a:blip r:embed="rId4"/>
          <a:srcRect t="8203" b="8203"/>
          <a:stretch>
            <a:fillRect/>
          </a:stretch>
        </p:blipFill>
        <p:spPr>
          <a:xfrm>
            <a:off x="738505" y="4535170"/>
            <a:ext cx="3162300" cy="1762125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09-05-16:47:35-d2ta79tnfo2stf9djdl0.jpeg"/>
          <p:cNvPicPr>
            <a:picLocks noChangeAspect="1"/>
          </p:cNvPicPr>
          <p:nvPr/>
        </p:nvPicPr>
        <p:blipFill>
          <a:blip r:embed="rId5"/>
          <a:srcRect t="8002" b="8002"/>
          <a:stretch>
            <a:fillRect/>
          </a:stretch>
        </p:blipFill>
        <p:spPr>
          <a:xfrm>
            <a:off x="8343900" y="4518025"/>
            <a:ext cx="3146425" cy="1762125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273" y="816610"/>
            <a:ext cx="1024890" cy="180340"/>
          </a:xfrm>
          <a:prstGeom prst="rect">
            <a:avLst/>
          </a:prstGeom>
        </p:spPr>
      </p:pic>
      <p:sp>
        <p:nvSpPr>
          <p:cNvPr id="10" name="Text 1"/>
          <p:cNvSpPr/>
          <p:nvPr/>
        </p:nvSpPr>
        <p:spPr>
          <a:xfrm>
            <a:off x="634365" y="1339850"/>
            <a:ext cx="3345180" cy="544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北美医学教育的启示</a:t>
            </a:r>
            <a:endParaRPr lang="en-US" sz="1600" dirty="0"/>
          </a:p>
        </p:txBody>
      </p:sp>
      <p:sp>
        <p:nvSpPr>
          <p:cNvPr id="11" name="Text 2"/>
          <p:cNvSpPr/>
          <p:nvPr/>
        </p:nvSpPr>
        <p:spPr>
          <a:xfrm>
            <a:off x="634365" y="2000885"/>
            <a:ext cx="3344545" cy="1365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北美医学教育率先采用‘问题式学习’，将学生置于真实情境中，通过连续问题引导学生自主整合知识，为历史教学提供了新的思路。</a:t>
            </a:r>
            <a:endParaRPr lang="en-US" sz="1600" dirty="0"/>
          </a:p>
        </p:txBody>
      </p:sp>
      <p:sp>
        <p:nvSpPr>
          <p:cNvPr id="12" name="Text 3"/>
          <p:cNvSpPr/>
          <p:nvPr/>
        </p:nvSpPr>
        <p:spPr>
          <a:xfrm>
            <a:off x="4439920" y="1339850"/>
            <a:ext cx="3345180" cy="438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苏联教育理论家的贡献</a:t>
            </a:r>
            <a:endParaRPr lang="en-US" sz="1600" dirty="0"/>
          </a:p>
        </p:txBody>
      </p:sp>
      <p:sp>
        <p:nvSpPr>
          <p:cNvPr id="13" name="Text 4"/>
          <p:cNvSpPr/>
          <p:nvPr/>
        </p:nvSpPr>
        <p:spPr>
          <a:xfrm>
            <a:off x="4439920" y="2000885"/>
            <a:ext cx="3344545" cy="1365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苏联教育理论家马赫穆托夫提出‘问题性课堂’，强调教师创设问题情境，学生亲历解决过程，显化思维逻辑，为问题链教学奠定了理论基础。</a:t>
            </a:r>
            <a:endParaRPr lang="en-US" sz="1600" dirty="0"/>
          </a:p>
        </p:txBody>
      </p:sp>
      <p:sp>
        <p:nvSpPr>
          <p:cNvPr id="14" name="Text 5"/>
          <p:cNvSpPr/>
          <p:nvPr/>
        </p:nvSpPr>
        <p:spPr>
          <a:xfrm>
            <a:off x="8249920" y="1339850"/>
            <a:ext cx="3345180" cy="438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国际经验的启示</a:t>
            </a:r>
            <a:endParaRPr lang="en-US" sz="1600" dirty="0"/>
          </a:p>
        </p:txBody>
      </p:sp>
      <p:sp>
        <p:nvSpPr>
          <p:cNvPr id="15" name="Text 6"/>
          <p:cNvSpPr/>
          <p:nvPr/>
        </p:nvSpPr>
        <p:spPr>
          <a:xfrm>
            <a:off x="8249920" y="2000885"/>
            <a:ext cx="3344545" cy="13652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国际经验表明，以连续问题为引擎，可激活学习者主体性，实现从被动接受走向主动建构，为初中历史课堂转型提供了成熟范式。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08-d2ta735nfo2stf9djd70.jpg"/>
          <p:cNvPicPr>
            <a:picLocks noChangeAspect="1"/>
          </p:cNvPicPr>
          <p:nvPr/>
        </p:nvPicPr>
        <p:blipFill>
          <a:blip r:embed="rId1"/>
          <a:srcRect t="39" b="39"/>
          <a:stretch>
            <a:fillRect/>
          </a:stretch>
        </p:blipFill>
        <p:spPr>
          <a:xfrm>
            <a:off x="0" y="0"/>
            <a:ext cx="12192000" cy="686435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0" y="2451735"/>
            <a:ext cx="11950700" cy="377317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7565" y="1160145"/>
            <a:ext cx="3913505" cy="5941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国内研究地图与空白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6:47:22-d2ta76lnfo2stf9djdc0.jpeg"/>
          <p:cNvPicPr>
            <a:picLocks noChangeAspect="1"/>
          </p:cNvPicPr>
          <p:nvPr/>
        </p:nvPicPr>
        <p:blipFill>
          <a:blip r:embed="rId3"/>
          <a:srcRect l="28503" r="28503"/>
          <a:stretch>
            <a:fillRect/>
          </a:stretch>
        </p:blipFill>
        <p:spPr>
          <a:xfrm>
            <a:off x="5521325" y="1483995"/>
            <a:ext cx="2896870" cy="449135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6:47:29-d2ta78dnfo2stf9djdhg.jpeg"/>
          <p:cNvPicPr>
            <a:picLocks noChangeAspect="1"/>
          </p:cNvPicPr>
          <p:nvPr/>
        </p:nvPicPr>
        <p:blipFill>
          <a:blip r:embed="rId4"/>
          <a:srcRect l="26771" r="26771"/>
          <a:stretch>
            <a:fillRect/>
          </a:stretch>
        </p:blipFill>
        <p:spPr>
          <a:xfrm>
            <a:off x="8531860" y="1469390"/>
            <a:ext cx="3127375" cy="449135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50" y="662305"/>
            <a:ext cx="1024890" cy="18034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09-05-16:47:11-d2ta73tnfo2stf9djd9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925" y="741045"/>
            <a:ext cx="9716770" cy="24130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837565" y="2936875"/>
            <a:ext cx="4129405" cy="6286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国内研究现状与空白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837565" y="3484880"/>
            <a:ext cx="4250690" cy="15605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国内虽有学者研究问题教学原理，但多停留在理念倡导或高中段实践，对初中历史常态课如何‘从零设计’到‘系统实施’缺少可复制模板，提问碎片化、评价单一化仍是普遍现场。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13-d2ta74dnfo2stf9djda0.png"/>
          <p:cNvPicPr>
            <a:picLocks noChangeAspect="1"/>
          </p:cNvPicPr>
          <p:nvPr/>
        </p:nvPicPr>
        <p:blipFill>
          <a:blip r:embed="rId2">
            <a:alphaModFix amt="84000"/>
          </a:blip>
          <a:srcRect l="17900" t="38" b="1494"/>
          <a:stretch>
            <a:fillRect/>
          </a:stretch>
        </p:blipFill>
        <p:spPr>
          <a:xfrm>
            <a:off x="0" y="0"/>
            <a:ext cx="12192000" cy="68643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8595" y="3146425"/>
            <a:ext cx="9475470" cy="8191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概念：问题链是什么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784090" y="1712595"/>
            <a:ext cx="2824480" cy="14338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662305"/>
            <a:ext cx="1024890" cy="1803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7:37-d2ta7adnfo2stf9djdlg.jpeg"/>
          <p:cNvPicPr>
            <a:picLocks noChangeAspect="1"/>
          </p:cNvPicPr>
          <p:nvPr/>
        </p:nvPicPr>
        <p:blipFill>
          <a:blip r:embed="rId2">
            <a:alphaModFix amt="10000"/>
          </a:blip>
          <a:srcRect l="5542" r="554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82930" y="0"/>
            <a:ext cx="11609070" cy="6254750"/>
          </a:xfrm>
          <a:prstGeom prst="rect">
            <a:avLst/>
          </a:prstGeom>
          <a:solidFill>
            <a:srgbClr val="FFFFFF">
              <a:alpha val="80000"/>
            </a:srgbClr>
          </a:solidFill>
        </p:spPr>
      </p:sp>
      <p:sp>
        <p:nvSpPr>
          <p:cNvPr id="4" name="Text 1"/>
          <p:cNvSpPr/>
          <p:nvPr/>
        </p:nvSpPr>
        <p:spPr>
          <a:xfrm>
            <a:off x="582930" y="0"/>
            <a:ext cx="11609070" cy="62547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3">
            <a:alphaModFix amt="21000"/>
          </a:blip>
          <a:srcRect t="9588"/>
          <a:stretch>
            <a:fillRect/>
          </a:stretch>
        </p:blipFill>
        <p:spPr>
          <a:xfrm>
            <a:off x="582930" y="532130"/>
            <a:ext cx="11609705" cy="97091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69975" y="711835"/>
            <a:ext cx="5194300" cy="514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定义：一串点燃思维的火种</a:t>
            </a:r>
            <a:endParaRPr lang="en-US" sz="1600" dirty="0"/>
          </a:p>
        </p:txBody>
      </p:sp>
      <p:pic>
        <p:nvPicPr>
          <p:cNvPr id="7" name="Image 2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918" y="927100"/>
            <a:ext cx="1024890" cy="180340"/>
          </a:xfrm>
          <a:prstGeom prst="rect">
            <a:avLst/>
          </a:prstGeom>
        </p:spPr>
      </p:pic>
      <p:pic>
        <p:nvPicPr>
          <p:cNvPr id="8" name="Image 3" descr="https://kimi-img.moonshot.cn/pub/slides/slides_tmpl/image/25-09-05-16:47:37-d2ta7adnfo2stf9djdm0.png"/>
          <p:cNvPicPr>
            <a:picLocks noChangeAspect="1"/>
          </p:cNvPicPr>
          <p:nvPr/>
        </p:nvPicPr>
        <p:blipFill>
          <a:blip r:embed="rId5">
            <a:alphaModFix amt="47000"/>
          </a:blip>
          <a:srcRect t="10345" b="10345"/>
          <a:stretch>
            <a:fillRect/>
          </a:stretch>
        </p:blipFill>
        <p:spPr>
          <a:xfrm>
            <a:off x="7943215" y="2145665"/>
            <a:ext cx="18415" cy="3700145"/>
          </a:xfrm>
          <a:prstGeom prst="rect">
            <a:avLst/>
          </a:prstGeom>
        </p:spPr>
      </p:pic>
      <p:pic>
        <p:nvPicPr>
          <p:cNvPr id="9" name="Image 4" descr="https://kimi-img.moonshot.cn/pub/slides/slides_tmpl/image/25-09-05-16:47:37-d2ta7adnfo2stf9djdm0.png"/>
          <p:cNvPicPr>
            <a:picLocks noChangeAspect="1"/>
          </p:cNvPicPr>
          <p:nvPr/>
        </p:nvPicPr>
        <p:blipFill>
          <a:blip r:embed="rId5">
            <a:alphaModFix amt="47000"/>
          </a:blip>
          <a:srcRect t="10345" b="10345"/>
          <a:stretch>
            <a:fillRect/>
          </a:stretch>
        </p:blipFill>
        <p:spPr>
          <a:xfrm>
            <a:off x="4340860" y="2145665"/>
            <a:ext cx="18415" cy="3700145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1095375" y="1657985"/>
            <a:ext cx="315214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问题链的核心定义</a:t>
            </a: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1095375" y="2604770"/>
            <a:ext cx="3152140" cy="1950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问题链是教师依据教学目标、学生认知水平与教材逻辑，将知识转化为层层递进、彼此关联的系列问题，引导学生经历完整的认知旅程。</a:t>
            </a:r>
            <a:endParaRPr lang="en-US" sz="1600" dirty="0"/>
          </a:p>
        </p:txBody>
      </p:sp>
      <p:sp>
        <p:nvSpPr>
          <p:cNvPr id="12" name="Text 5"/>
          <p:cNvSpPr/>
          <p:nvPr/>
        </p:nvSpPr>
        <p:spPr>
          <a:xfrm>
            <a:off x="4615815" y="1657985"/>
            <a:ext cx="315214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与传统提问的区别</a:t>
            </a:r>
            <a:endParaRPr lang="en-US" sz="1600" dirty="0"/>
          </a:p>
        </p:txBody>
      </p:sp>
      <p:sp>
        <p:nvSpPr>
          <p:cNvPr id="13" name="Text 6"/>
          <p:cNvSpPr/>
          <p:nvPr/>
        </p:nvSpPr>
        <p:spPr>
          <a:xfrm>
            <a:off x="4615815" y="2604770"/>
            <a:ext cx="3152140" cy="1950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与传统零散提问不同，问题链强调梯度、系统与生成性，让每一问都成为下一问的垫脚石，最终实现知识网络与思维品质的双重建构。</a:t>
            </a:r>
            <a:endParaRPr lang="en-US" sz="1600" dirty="0"/>
          </a:p>
        </p:txBody>
      </p:sp>
      <p:sp>
        <p:nvSpPr>
          <p:cNvPr id="14" name="Text 7"/>
          <p:cNvSpPr/>
          <p:nvPr/>
        </p:nvSpPr>
        <p:spPr>
          <a:xfrm>
            <a:off x="8136255" y="1657985"/>
            <a:ext cx="315214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问题链的价值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8136255" y="2604770"/>
            <a:ext cx="3152140" cy="1950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问题链以中心任务为锚，以子问题为梯，引导学生主动建构系统的历史知识网络，培养高阶思维能力，如史料实证、历史解释等。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6:46:58-d2ta70lnfo2stf9djd6g.jpg"/>
          <p:cNvPicPr>
            <a:picLocks noChangeAspect="1"/>
          </p:cNvPicPr>
          <p:nvPr/>
        </p:nvPicPr>
        <p:blipFill>
          <a:blip r:embed="rId2">
            <a:alphaModFix amt="21000"/>
          </a:blip>
          <a:srcRect t="9588"/>
          <a:stretch>
            <a:fillRect/>
          </a:stretch>
        </p:blipFill>
        <p:spPr>
          <a:xfrm>
            <a:off x="5327015" y="934720"/>
            <a:ext cx="1600835" cy="520890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6:47:38-d2ta7alnfo2stf9djdmg.png"/>
          <p:cNvPicPr>
            <a:picLocks noChangeAspect="1"/>
          </p:cNvPicPr>
          <p:nvPr/>
        </p:nvPicPr>
        <p:blipFill>
          <a:blip r:embed="rId3"/>
          <a:srcRect t="514" b="-1870"/>
          <a:stretch>
            <a:fillRect/>
          </a:stretch>
        </p:blipFill>
        <p:spPr>
          <a:xfrm rot="5400000">
            <a:off x="1604010" y="-209550"/>
            <a:ext cx="2402840" cy="469138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35905" y="2263775"/>
            <a:ext cx="1609090" cy="1664097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历史课堂四型问题链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6:47:38-d2ta7alnfo2stf9djdmg.png"/>
          <p:cNvPicPr>
            <a:picLocks noChangeAspect="1"/>
          </p:cNvPicPr>
          <p:nvPr/>
        </p:nvPicPr>
        <p:blipFill>
          <a:blip r:embed="rId3"/>
          <a:srcRect t="514" b="-1870"/>
          <a:stretch>
            <a:fillRect/>
          </a:stretch>
        </p:blipFill>
        <p:spPr>
          <a:xfrm rot="5400000">
            <a:off x="1604010" y="2597150"/>
            <a:ext cx="2402840" cy="469138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6:47:38-d2ta7alnfo2stf9djdmg.png"/>
          <p:cNvPicPr>
            <a:picLocks noChangeAspect="1"/>
          </p:cNvPicPr>
          <p:nvPr/>
        </p:nvPicPr>
        <p:blipFill>
          <a:blip r:embed="rId3"/>
          <a:srcRect t="514" b="-1870"/>
          <a:stretch>
            <a:fillRect/>
          </a:stretch>
        </p:blipFill>
        <p:spPr>
          <a:xfrm rot="5400000">
            <a:off x="8119110" y="-209550"/>
            <a:ext cx="2402840" cy="469138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6:47:38-d2ta7alnfo2stf9djdmg.png"/>
          <p:cNvPicPr>
            <a:picLocks noChangeAspect="1"/>
          </p:cNvPicPr>
          <p:nvPr/>
        </p:nvPicPr>
        <p:blipFill>
          <a:blip r:embed="rId3"/>
          <a:srcRect t="514" b="-1870"/>
          <a:stretch>
            <a:fillRect/>
          </a:stretch>
        </p:blipFill>
        <p:spPr>
          <a:xfrm rot="5400000">
            <a:off x="8119110" y="2597150"/>
            <a:ext cx="2402840" cy="469138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09-05-16:46:58-d2ta70lnfo2stf9djd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878" y="601980"/>
            <a:ext cx="1024890" cy="180340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692785" y="1098550"/>
            <a:ext cx="4170045" cy="396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阶梯递进式问题链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658495" y="1555750"/>
            <a:ext cx="4274820" cy="895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333F4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由史实到评价，逐层爬坡，引导学生从基础事实出发，逐步深入分析和评价历史事件，培养学生的逻辑思维能力。</a:t>
            </a:r>
            <a:endParaRPr lang="en-US" sz="1600" dirty="0"/>
          </a:p>
        </p:txBody>
      </p:sp>
      <p:sp>
        <p:nvSpPr>
          <p:cNvPr id="11" name="Text 3"/>
          <p:cNvSpPr/>
          <p:nvPr/>
        </p:nvSpPr>
        <p:spPr>
          <a:xfrm>
            <a:off x="692785" y="3905250"/>
            <a:ext cx="4170045" cy="396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溯源探究式问题链</a:t>
            </a:r>
            <a:endParaRPr lang="en-US" sz="1600" dirty="0"/>
          </a:p>
        </p:txBody>
      </p:sp>
      <p:sp>
        <p:nvSpPr>
          <p:cNvPr id="12" name="Text 4"/>
          <p:cNvSpPr/>
          <p:nvPr/>
        </p:nvSpPr>
        <p:spPr>
          <a:xfrm>
            <a:off x="658495" y="4362450"/>
            <a:ext cx="4274820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333F4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沿因果链条追问‘根在哪里’，帮助学生深入挖掘历史事件的根源，理解事件的复杂性和多维度。</a:t>
            </a:r>
            <a:endParaRPr lang="en-US" sz="1600" dirty="0"/>
          </a:p>
        </p:txBody>
      </p:sp>
      <p:sp>
        <p:nvSpPr>
          <p:cNvPr id="13" name="Text 5"/>
          <p:cNvSpPr/>
          <p:nvPr/>
        </p:nvSpPr>
        <p:spPr>
          <a:xfrm>
            <a:off x="7207885" y="1098550"/>
            <a:ext cx="4170045" cy="396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对比辨析式问题链</a:t>
            </a:r>
            <a:endParaRPr lang="en-US" sz="1600" dirty="0"/>
          </a:p>
        </p:txBody>
      </p:sp>
      <p:sp>
        <p:nvSpPr>
          <p:cNvPr id="14" name="Text 6"/>
          <p:cNvSpPr/>
          <p:nvPr/>
        </p:nvSpPr>
        <p:spPr>
          <a:xfrm>
            <a:off x="7173595" y="1555750"/>
            <a:ext cx="4274820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333F4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并置历史现象，让学生发现差异背后的历史本质，培养学生的比较分析能力和批判性思维。</a:t>
            </a:r>
            <a:endParaRPr lang="en-US" sz="1600" dirty="0"/>
          </a:p>
        </p:txBody>
      </p:sp>
      <p:sp>
        <p:nvSpPr>
          <p:cNvPr id="15" name="Text 7"/>
          <p:cNvSpPr/>
          <p:nvPr/>
        </p:nvSpPr>
        <p:spPr>
          <a:xfrm>
            <a:off x="7207885" y="3905250"/>
            <a:ext cx="4170045" cy="396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D2462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迁移应用式问题链</a:t>
            </a:r>
            <a:endParaRPr lang="en-US" sz="1600" dirty="0"/>
          </a:p>
        </p:txBody>
      </p:sp>
      <p:sp>
        <p:nvSpPr>
          <p:cNvPr id="16" name="Text 8"/>
          <p:cNvSpPr/>
          <p:nvPr/>
        </p:nvSpPr>
        <p:spPr>
          <a:xfrm>
            <a:off x="7173595" y="4362450"/>
            <a:ext cx="4274820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333F4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连接过去与当下，引导学生从历史中汲取现实智慧，培养学生的综合运用能力和历史意识。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3640</Words>
  <Application>WPS 演示</Application>
  <PresentationFormat>On-screen Show (16:9)</PresentationFormat>
  <Paragraphs>305</Paragraphs>
  <Slides>30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宋体</vt:lpstr>
      <vt:lpstr>Wingdings</vt:lpstr>
      <vt:lpstr>MiSans</vt:lpstr>
      <vt:lpstr>MiSans</vt:lpstr>
      <vt:lpstr>Calibri</vt:lpstr>
      <vt:lpstr>微软雅黑</vt:lpstr>
      <vt:lpstr>Arial Unicode MS</vt:lpstr>
      <vt:lpstr>等线</vt:lpstr>
      <vt:lpstr>Custom Theme</vt:lpstr>
      <vt:lpstr>1_Custom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问题链点燃历史课堂</dc:title>
  <dc:creator>Kimi</dc:creator>
  <dc:subject>问题链点燃历史课堂</dc:subject>
  <cp:lastModifiedBy>S</cp:lastModifiedBy>
  <cp:revision>3</cp:revision>
  <dcterms:created xsi:type="dcterms:W3CDTF">2025-10-03T04:11:00Z</dcterms:created>
  <dcterms:modified xsi:type="dcterms:W3CDTF">2025-10-09T03:56:17Z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{"Label":"问题链点燃历史课堂","ContentProducer":"001191110108MACG2KBH8F10000","ProduceID":"d3fkniemcu0m42uv0r30","ReservedCode1":"","ContentPropagator":"001191110108MACG2KBH8F20000","PropagateID":"d3fkniemcu0m42uv0r30","ReservedCode2":""}</vt:lpwstr>
  </property>
  <property fmtid="{D5CDD505-2E9C-101B-9397-08002B2CF9AE}" pid="3" name="ICV">
    <vt:lpwstr>11327288E5F849CEB000F2BFD573857D_12</vt:lpwstr>
  </property>
  <property fmtid="{D5CDD505-2E9C-101B-9397-08002B2CF9AE}" pid="4" name="KSOProductBuildVer">
    <vt:lpwstr>2052-12.1.0.22529</vt:lpwstr>
  </property>
</Properties>
</file>