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jpg" ContentType="image/jpeg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5efe9027a6b04606" /><Relationship Type="http://schemas.openxmlformats.org/officeDocument/2006/relationships/extended-properties" Target="/docProps/app.xml" Id="rId2" /><Relationship Type="http://schemas.openxmlformats.org/package/2006/relationships/metadata/core-properties" Target="/docProps/core.xml" Id="R6790ad8df6ed469e" /><Relationship Type="http://schemas.openxmlformats.org/officeDocument/2006/relationships/custom-properties" Target="/docProps/custom.xml" Id="Rce8c364efea2434e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Relationship Type="http://schemas.openxmlformats.org/officeDocument/2006/relationships/image" Target="/ppt/media/image.jpg" Id="rId3" /><Relationship Type="http://schemas.openxmlformats.org/officeDocument/2006/relationships/image" Target="/ppt/media/image2.png" Id="rId4" /><Relationship Type="http://schemas.openxmlformats.org/officeDocument/2006/relationships/image" Target="/ppt/media/image2.jpg" Id="rId5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20.png" Id="rId2" /><Relationship Type="http://schemas.openxmlformats.org/officeDocument/2006/relationships/image" Target="/ppt/media/image21.png" Id="rId3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.png" Id="rId2" /><Relationship Type="http://schemas.openxmlformats.org/officeDocument/2006/relationships/image" Target="/ppt/media/image4.png" Id="rId3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5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6.png" Id="rId2" /><Relationship Type="http://schemas.openxmlformats.org/officeDocument/2006/relationships/image" Target="/ppt/media/image7.png" Id="rId3" /><Relationship Type="http://schemas.openxmlformats.org/officeDocument/2006/relationships/image" Target="/ppt/media/image8.png" Id="rId4" /><Relationship Type="http://schemas.openxmlformats.org/officeDocument/2006/relationships/image" Target="/ppt/media/image9.png" Id="rId5" /><Relationship Type="http://schemas.openxmlformats.org/officeDocument/2006/relationships/image" Target="/ppt/media/image10.png" Id="rId6" /><Relationship Type="http://schemas.openxmlformats.org/officeDocument/2006/relationships/image" Target="/ppt/media/image11.png" Id="rId7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12.png" Id="rId2" /><Relationship Type="http://schemas.openxmlformats.org/officeDocument/2006/relationships/image" Target="/ppt/media/image13.png" Id="rId3" /><Relationship Type="http://schemas.openxmlformats.org/officeDocument/2006/relationships/image" Target="/ppt/media/image14.png" Id="rId4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15.png" Id="rId2" /><Relationship Type="http://schemas.openxmlformats.org/officeDocument/2006/relationships/image" Target="/ppt/media/image16.png" Id="rId3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7.png" Id="rId2" /><Relationship Type="http://schemas.openxmlformats.org/officeDocument/2006/relationships/image" Target="/ppt/media/image18.png" Id="rId3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3.jpg" Id="rId2" /><Relationship Type="http://schemas.openxmlformats.org/officeDocument/2006/relationships/image" Target="/ppt/media/image4.jpg" Id="rId3" /><Relationship Type="http://schemas.openxmlformats.org/officeDocument/2006/relationships/image" Target="/ppt/media/image5.jpg" Id="rId4" /><Relationship Type="http://schemas.openxmlformats.org/officeDocument/2006/relationships/image" Target="/ppt/media/image6.jpg" Id="rId5" /><Relationship Type="http://schemas.openxmlformats.org/officeDocument/2006/relationships/image" Target="/ppt/media/image7.jpg" Id="rId6" /><Relationship Type="http://schemas.openxmlformats.org/officeDocument/2006/relationships/image" Target="/ppt/media/image8.jpg" Id="rId7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1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9265807" y="814361"/>
            <a:ext cx="1272525" cy="1272525"/>
          </a:xfrm>
          <a:prstGeom prst="ellipse"/>
          <a:solidFill>
            <a:srgbClr val="D8E2F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/>
          <p:cNvSpPr txBox="1"/>
          <p:nvPr/>
        </p:nvSpPr>
        <p:spPr>
          <a:xfrm>
            <a:off x="620646" y="991340"/>
            <a:ext cx="7490619" cy="19050"/>
          </a:xfrm>
          <a:prstGeom prst="line"/>
          <a:solidFill>
            <a:srgbClr val="FFFFFF">
              <a:alpha val="0"/>
            </a:srgbClr>
          </a:solidFill>
          <a:ln w="19050">
            <a:solidFill>
              <a:srgbClr val="1F3864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/>
          <p:cNvSpPr txBox="1"/>
          <p:nvPr/>
        </p:nvSpPr>
        <p:spPr>
          <a:xfrm>
            <a:off x="9471298" y="0"/>
            <a:ext cx="2720702" cy="2159491"/>
          </a:xfrm>
          <a:custGeom>
            <a:avLst/>
            <a:gdLst/>
            <a:ahLst/>
            <a:cxnLst/>
            <a:rect l="l" t="t" r="r" b="b"/>
            <a:pathLst>
              <a:path w="2720702" h="2159491">
                <a:moveTo>
                  <a:pt x="92076" y="0"/>
                </a:moveTo>
                <a:lnTo>
                  <a:pt x="2720702" y="0"/>
                </a:lnTo>
                <a:lnTo>
                  <a:pt x="2720702" y="1731275"/>
                </a:lnTo>
                <a:lnTo>
                  <a:pt x="2657677" y="1788556"/>
                </a:lnTo>
                <a:cubicBezTo>
                  <a:pt x="2376884" y="2020287"/>
                  <a:pt x="2016901" y="2159491"/>
                  <a:pt x="1624405" y="2159491"/>
                </a:cubicBezTo>
                <a:cubicBezTo>
                  <a:pt x="727271" y="2159491"/>
                  <a:pt x="0" y="1432220"/>
                  <a:pt x="0" y="535086"/>
                </a:cubicBezTo>
                <a:cubicBezTo>
                  <a:pt x="0" y="366873"/>
                  <a:pt x="25568" y="204633"/>
                  <a:pt x="73030" y="52038"/>
                </a:cubicBezTo>
              </a:path>
            </a:pathLst>
          </a:custGeom>
          <a:solidFill>
            <a:srgbClr val="B3C6E7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5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450" y="140751"/>
            <a:ext cx="1127341" cy="997715"/>
          </a:xfrm>
          <a:prstGeom prst="rect">
            <a:avLst/>
          </a:prstGeom>
        </p:spPr>
      </p:pic>
      <p:sp>
        <p:nvSpPr>
          <p:cNvPr id="6" name="形状4"/>
          <p:cNvSpPr txBox="1"/>
          <p:nvPr/>
        </p:nvSpPr>
        <p:spPr>
          <a:xfrm>
            <a:off x="1209368" y="319177"/>
            <a:ext cx="19050" cy="3816888"/>
          </a:xfrm>
          <a:prstGeom prst="line"/>
          <a:solidFill>
            <a:srgbClr val="FFFFFF">
              <a:alpha val="0"/>
            </a:srgbClr>
          </a:solidFill>
          <a:ln w="19050">
            <a:solidFill>
              <a:srgbClr val="1F3864">
                <a:alpha val="100000"/>
              </a:srgbClr>
            </a:solidFill>
            <a:prstDash val="sysDash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5"/>
          <p:cNvSpPr txBox="1"/>
          <p:nvPr/>
        </p:nvSpPr>
        <p:spPr>
          <a:xfrm>
            <a:off x="823736" y="4066261"/>
            <a:ext cx="3278134" cy="2791738"/>
          </a:xfrm>
          <a:custGeom>
            <a:avLst/>
            <a:gdLst/>
            <a:ahLst/>
            <a:cxnLst/>
            <a:rect l="l" t="t" r="r" b="b"/>
            <a:pathLst>
              <a:path w="3278134" h="2791738">
                <a:moveTo>
                  <a:pt x="1639067" y="0"/>
                </a:moveTo>
                <a:cubicBezTo>
                  <a:pt x="2544299" y="0"/>
                  <a:pt x="3278134" y="733835"/>
                  <a:pt x="3278134" y="1639067"/>
                </a:cubicBezTo>
                <a:cubicBezTo>
                  <a:pt x="3278134" y="2035106"/>
                  <a:pt x="3137674" y="2398339"/>
                  <a:pt x="2903851" y="2681666"/>
                </a:cubicBezTo>
                <a:lnTo>
                  <a:pt x="2803811" y="2791738"/>
                </a:lnTo>
                <a:lnTo>
                  <a:pt x="474324" y="2791738"/>
                </a:lnTo>
                <a:lnTo>
                  <a:pt x="374283" y="2681666"/>
                </a:lnTo>
                <a:cubicBezTo>
                  <a:pt x="140461" y="2398339"/>
                  <a:pt x="0" y="2035106"/>
                  <a:pt x="0" y="1639067"/>
                </a:cubicBezTo>
                <a:cubicBezTo>
                  <a:pt x="0" y="733835"/>
                  <a:pt x="733835" y="0"/>
                  <a:pt x="1639067" y="0"/>
                </a:cubicBezTo>
              </a:path>
            </a:pathLst>
          </a:custGeom>
          <a:solidFill>
            <a:srgbClr val="D8E2F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形状6"/>
          <p:cNvSpPr txBox="1"/>
          <p:nvPr/>
        </p:nvSpPr>
        <p:spPr>
          <a:xfrm>
            <a:off x="0" y="4441489"/>
            <a:ext cx="3715303" cy="2416511"/>
          </a:xfrm>
          <a:custGeom>
            <a:avLst/>
            <a:gdLst/>
            <a:ahLst/>
            <a:cxnLst/>
            <a:rect l="l" t="t" r="r" b="b"/>
            <a:pathLst>
              <a:path w="3715303" h="2416511">
                <a:moveTo>
                  <a:pt x="1500383" y="0"/>
                </a:moveTo>
                <a:cubicBezTo>
                  <a:pt x="2723650" y="0"/>
                  <a:pt x="3715303" y="991653"/>
                  <a:pt x="3715303" y="2214920"/>
                </a:cubicBezTo>
                <a:lnTo>
                  <a:pt x="3705124" y="2416511"/>
                </a:lnTo>
                <a:lnTo>
                  <a:pt x="0" y="2416511"/>
                </a:lnTo>
                <a:lnTo>
                  <a:pt x="0" y="588930"/>
                </a:lnTo>
                <a:lnTo>
                  <a:pt x="91488" y="505780"/>
                </a:lnTo>
                <a:cubicBezTo>
                  <a:pt x="474357" y="189809"/>
                  <a:pt x="965204" y="0"/>
                  <a:pt x="1500383" y="0"/>
                </a:cubicBezTo>
              </a:path>
            </a:pathLst>
          </a:custGeom>
          <a:solidFill>
            <a:srgbClr val="2F549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7"/>
          <p:cNvSpPr txBox="1"/>
          <p:nvPr/>
        </p:nvSpPr>
        <p:spPr>
          <a:xfrm>
            <a:off x="5411972" y="5401240"/>
            <a:ext cx="6254002" cy="15875"/>
          </a:xfrm>
          <a:prstGeom prst="line"/>
          <a:solidFill>
            <a:srgbClr val="FFFFFF">
              <a:alpha val="0"/>
            </a:srgbClr>
          </a:solidFill>
          <a:ln w="15875">
            <a:solidFill>
              <a:srgbClr val="1F3864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形状8"/>
          <p:cNvSpPr txBox="1"/>
          <p:nvPr/>
        </p:nvSpPr>
        <p:spPr>
          <a:xfrm>
            <a:off x="11095703" y="2853975"/>
            <a:ext cx="19050" cy="3642258"/>
          </a:xfrm>
          <a:prstGeom prst="line"/>
          <a:solidFill>
            <a:srgbClr val="FFFFFF">
              <a:alpha val="0"/>
            </a:srgbClr>
          </a:solidFill>
          <a:ln w="19050">
            <a:solidFill>
              <a:srgbClr val="1F3864">
                <a:alpha val="100000"/>
              </a:srgbClr>
            </a:solidFill>
            <a:prstDash val="sysDash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1" name="形状9"/>
          <p:cNvSpPr txBox="1"/>
          <p:nvPr/>
        </p:nvSpPr>
        <p:spPr>
          <a:xfrm>
            <a:off x="1048354" y="822929"/>
            <a:ext cx="7490619" cy="15875"/>
          </a:xfrm>
          <a:prstGeom prst="line"/>
          <a:solidFill>
            <a:srgbClr val="FFFFFF">
              <a:alpha val="0"/>
            </a:srgbClr>
          </a:solidFill>
          <a:ln w="15875">
            <a:solidFill>
              <a:srgbClr val="1F3864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2" name="形状10"/>
          <p:cNvSpPr txBox="1"/>
          <p:nvPr/>
        </p:nvSpPr>
        <p:spPr>
          <a:xfrm>
            <a:off x="5096540" y="5197551"/>
            <a:ext cx="6254002" cy="19050"/>
          </a:xfrm>
          <a:prstGeom prst="line"/>
          <a:solidFill>
            <a:srgbClr val="FFFFFF">
              <a:alpha val="0"/>
            </a:srgbClr>
          </a:solidFill>
          <a:ln w="19050">
            <a:solidFill>
              <a:srgbClr val="1F3864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0" t="0" r="0" b="6562"/>
          <a:stretch>
            <a:fillRect/>
          </a:stretch>
        </p:blipFill>
        <p:spPr>
          <a:xfrm>
            <a:off x="823455" y="1050055"/>
            <a:ext cx="3857625" cy="4805420"/>
          </a:xfrm>
          <a:prstGeom prst="rect">
            <a:avLst/>
          </a:prstGeom>
        </p:spPr>
      </p:pic>
      <p:pic>
        <p:nvPicPr>
          <p:cNvPr id="1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52" t="26500" r="33811" b="27333"/>
          <a:stretch>
            <a:fillRect/>
          </a:stretch>
        </p:blipFill>
        <p:spPr>
          <a:xfrm>
            <a:off x="4841453" y="1698155"/>
            <a:ext cx="3697753" cy="3508943"/>
          </a:xfrm>
          <a:prstGeom prst="rect">
            <a:avLst/>
          </a:prstGeom>
        </p:spPr>
      </p:pic>
      <p:pic>
        <p:nvPicPr>
          <p:cNvPr id="15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9305" y="880910"/>
            <a:ext cx="21833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0" y="4389730"/>
            <a:ext cx="3056378" cy="2468270"/>
          </a:xfrm>
          <a:custGeom>
            <a:avLst/>
            <a:gdLst/>
            <a:ahLst/>
            <a:cxnLst/>
            <a:rect l="l" t="t" r="r" b="b"/>
            <a:pathLst>
              <a:path w="3056378" h="2468270">
                <a:moveTo>
                  <a:pt x="841458" y="0"/>
                </a:moveTo>
                <a:cubicBezTo>
                  <a:pt x="2064725" y="0"/>
                  <a:pt x="3056378" y="991653"/>
                  <a:pt x="3056378" y="2214920"/>
                </a:cubicBezTo>
                <a:cubicBezTo>
                  <a:pt x="3056378" y="2291374"/>
                  <a:pt x="3052505" y="2366924"/>
                  <a:pt x="3044943" y="2441383"/>
                </a:cubicBezTo>
                <a:lnTo>
                  <a:pt x="3040839" y="2468270"/>
                </a:lnTo>
                <a:lnTo>
                  <a:pt x="0" y="2468270"/>
                </a:lnTo>
                <a:lnTo>
                  <a:pt x="0" y="166487"/>
                </a:lnTo>
                <a:lnTo>
                  <a:pt x="182808" y="99579"/>
                </a:lnTo>
                <a:cubicBezTo>
                  <a:pt x="390876" y="34863"/>
                  <a:pt x="612096" y="0"/>
                  <a:pt x="841458" y="0"/>
                </a:cubicBezTo>
              </a:path>
            </a:pathLst>
          </a:custGeom>
          <a:solidFill>
            <a:srgbClr val="2F549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/>
          <p:cNvSpPr txBox="1"/>
          <p:nvPr/>
        </p:nvSpPr>
        <p:spPr>
          <a:xfrm>
            <a:off x="3591108" y="3183672"/>
            <a:ext cx="83262" cy="83262"/>
          </a:xfrm>
          <a:prstGeom prst="ellipse"/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4" name="组合1"/>
          <p:cNvGrpSpPr/>
          <p:nvPr/>
        </p:nvGrpSpPr>
        <p:grpSpPr>
          <a:xfrm>
            <a:off x="133" y="581"/>
            <a:ext cx="7918327" cy="3816888"/>
            <a:chOff x="0" y="0"/>
            <a:chExt cx="7918327" cy="3816888"/>
          </a:xfrm>
        </p:grpSpPr>
        <p:sp>
          <p:nvSpPr>
            <p:cNvPr id="5" name="形状4"/>
            <p:cNvSpPr txBox="1"/>
            <p:nvPr/>
          </p:nvSpPr>
          <p:spPr>
            <a:xfrm>
              <a:off x="0" y="320551"/>
              <a:ext cx="7490619" cy="19050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578156" y="0"/>
              <a:ext cx="19050" cy="3816888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6"/>
            <p:cNvSpPr txBox="1"/>
            <p:nvPr/>
          </p:nvSpPr>
          <p:spPr>
            <a:xfrm>
              <a:off x="427708" y="152140"/>
              <a:ext cx="7490619" cy="15875"/>
            </a:xfrm>
            <a:prstGeom prst="line"/>
            <a:solidFill>
              <a:srgbClr val="FFFFFF">
                <a:alpha val="0"/>
              </a:srgbClr>
            </a:solidFill>
            <a:ln w="15875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8" name="组合2"/>
          <p:cNvGrpSpPr/>
          <p:nvPr/>
        </p:nvGrpSpPr>
        <p:grpSpPr>
          <a:xfrm>
            <a:off x="5622407" y="3156943"/>
            <a:ext cx="6569434" cy="3642258"/>
            <a:chOff x="0" y="0"/>
            <a:chExt cx="6569434" cy="3642258"/>
          </a:xfrm>
        </p:grpSpPr>
        <p:sp>
          <p:nvSpPr>
            <p:cNvPr id="9" name="形状7"/>
            <p:cNvSpPr txBox="1"/>
            <p:nvPr/>
          </p:nvSpPr>
          <p:spPr>
            <a:xfrm>
              <a:off x="315432" y="3497457"/>
              <a:ext cx="6254002" cy="15875"/>
            </a:xfrm>
            <a:prstGeom prst="line"/>
            <a:solidFill>
              <a:srgbClr val="FFFFFF">
                <a:alpha val="0"/>
              </a:srgbClr>
            </a:solidFill>
            <a:ln w="15875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8"/>
            <p:cNvSpPr txBox="1"/>
            <p:nvPr/>
          </p:nvSpPr>
          <p:spPr>
            <a:xfrm>
              <a:off x="6005707" y="0"/>
              <a:ext cx="19050" cy="3642258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9"/>
            <p:cNvSpPr txBox="1"/>
            <p:nvPr/>
          </p:nvSpPr>
          <p:spPr>
            <a:xfrm>
              <a:off x="0" y="3293768"/>
              <a:ext cx="6254002" cy="19050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12" name="形状3"/>
          <p:cNvSpPr txBox="1"/>
          <p:nvPr/>
        </p:nvSpPr>
        <p:spPr>
          <a:xfrm>
            <a:off x="9471298" y="0"/>
            <a:ext cx="2720702" cy="2159491"/>
          </a:xfrm>
          <a:custGeom>
            <a:avLst/>
            <a:gdLst/>
            <a:ahLst/>
            <a:cxnLst/>
            <a:rect l="l" t="t" r="r" b="b"/>
            <a:pathLst>
              <a:path w="2720702" h="2159491">
                <a:moveTo>
                  <a:pt x="92076" y="0"/>
                </a:moveTo>
                <a:lnTo>
                  <a:pt x="2720702" y="0"/>
                </a:lnTo>
                <a:lnTo>
                  <a:pt x="2720702" y="1731275"/>
                </a:lnTo>
                <a:lnTo>
                  <a:pt x="2657677" y="1788556"/>
                </a:lnTo>
                <a:cubicBezTo>
                  <a:pt x="2376884" y="2020287"/>
                  <a:pt x="2016901" y="2159491"/>
                  <a:pt x="1624405" y="2159491"/>
                </a:cubicBezTo>
                <a:cubicBezTo>
                  <a:pt x="727271" y="2159491"/>
                  <a:pt x="0" y="1432220"/>
                  <a:pt x="0" y="535086"/>
                </a:cubicBezTo>
                <a:cubicBezTo>
                  <a:pt x="0" y="366873"/>
                  <a:pt x="25568" y="204633"/>
                  <a:pt x="73030" y="52038"/>
                </a:cubicBezTo>
              </a:path>
            </a:pathLst>
          </a:custGeom>
          <a:solidFill>
            <a:srgbClr val="B3C6E7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450" y="140751"/>
            <a:ext cx="1127341" cy="997715"/>
          </a:xfrm>
          <a:prstGeom prst="rect">
            <a:avLst/>
          </a:prstGeom>
        </p:spPr>
      </p:pic>
      <p:pic>
        <p:nvPicPr>
          <p:cNvPr id="1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267" y="519770"/>
            <a:ext cx="2922861" cy="6137253"/>
          </a:xfrm>
          <a:prstGeom prst="rect">
            <a:avLst/>
          </a:prstGeom>
        </p:spPr>
      </p:pic>
      <p:graphicFrame>
        <p:nvGraphicFramePr>
          <p:cNvPr id="15" name="表格1">
            <a:extLst>
              <a:ext uri="{FF2B5EF4-FFF2-40B4-BE49-F238E27FC236}">
                <a16:creationId xmlns:a16="http://schemas.microsoft.com/office/drawing/2014/main" id="{62B2FBE6-5C8C-E811-489E-1440CA960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567701"/>
              </p:ext>
            </p:extLst>
          </p:nvPr>
        </p:nvGraphicFramePr>
        <p:xfrm>
          <a:off x="5622522" y="2857005"/>
          <a:ext cx="5563191" cy="1144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798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1390798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1390798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1390798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</a:tblGrid>
              <a:tr h="597345"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2199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总分统计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5D9DDE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2199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0—3分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5D9DDE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2199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4—7分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5D9DDE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2199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8—10分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5D9DDE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547084"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18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掌握程度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18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需再巩固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18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基本达标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18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掌握良好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0633853" y="-272539"/>
            <a:ext cx="1801764" cy="1801764"/>
          </a:xfrm>
          <a:prstGeom prst="ellipse"/>
          <a:solidFill>
            <a:srgbClr val="DDEAF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/>
          <p:cNvSpPr txBox="1"/>
          <p:nvPr/>
        </p:nvSpPr>
        <p:spPr>
          <a:xfrm>
            <a:off x="-624402" y="5754538"/>
            <a:ext cx="1836256" cy="1836256"/>
          </a:xfrm>
          <a:prstGeom prst="ellipse"/>
          <a:solidFill>
            <a:srgbClr val="2F549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/>
          <p:cNvSpPr txBox="1"/>
          <p:nvPr/>
        </p:nvSpPr>
        <p:spPr>
          <a:xfrm>
            <a:off x="588576" y="-152"/>
            <a:ext cx="19050" cy="3816888"/>
          </a:xfrm>
          <a:prstGeom prst="line"/>
          <a:solidFill>
            <a:srgbClr val="FFFFFF">
              <a:alpha val="0"/>
            </a:srgbClr>
          </a:solidFill>
          <a:ln w="19050">
            <a:solidFill>
              <a:srgbClr val="1F3864">
                <a:alpha val="100000"/>
              </a:srgbClr>
            </a:solidFill>
            <a:prstDash val="sysDash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5" name="组合1"/>
          <p:cNvGrpSpPr/>
          <p:nvPr/>
        </p:nvGrpSpPr>
        <p:grpSpPr>
          <a:xfrm>
            <a:off x="-143" y="396630"/>
            <a:ext cx="7918327" cy="187461"/>
            <a:chOff x="0" y="0"/>
            <a:chExt cx="7918327" cy="187461"/>
          </a:xfrm>
        </p:grpSpPr>
        <p:sp>
          <p:nvSpPr>
            <p:cNvPr id="6" name="形状5"/>
            <p:cNvSpPr txBox="1"/>
            <p:nvPr/>
          </p:nvSpPr>
          <p:spPr>
            <a:xfrm>
              <a:off x="0" y="168411"/>
              <a:ext cx="7490619" cy="19050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6"/>
            <p:cNvSpPr txBox="1"/>
            <p:nvPr/>
          </p:nvSpPr>
          <p:spPr>
            <a:xfrm>
              <a:off x="427708" y="0"/>
              <a:ext cx="7490619" cy="15875"/>
            </a:xfrm>
            <a:prstGeom prst="line"/>
            <a:solidFill>
              <a:srgbClr val="FFFFFF">
                <a:alpha val="0"/>
              </a:srgbClr>
            </a:solidFill>
            <a:ln w="15875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8" name="形状4"/>
          <p:cNvSpPr txBox="1"/>
          <p:nvPr/>
        </p:nvSpPr>
        <p:spPr>
          <a:xfrm>
            <a:off x="11516518" y="3216450"/>
            <a:ext cx="19050" cy="3642258"/>
          </a:xfrm>
          <a:prstGeom prst="line"/>
          <a:solidFill>
            <a:srgbClr val="FFFFFF">
              <a:alpha val="0"/>
            </a:srgbClr>
          </a:solidFill>
          <a:ln w="19050">
            <a:solidFill>
              <a:srgbClr val="1F3864">
                <a:alpha val="100000"/>
              </a:srgbClr>
            </a:solidFill>
            <a:prstDash val="sysDash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9" name="组合2"/>
          <p:cNvGrpSpPr/>
          <p:nvPr/>
        </p:nvGrpSpPr>
        <p:grpSpPr>
          <a:xfrm>
            <a:off x="5623008" y="6267880"/>
            <a:ext cx="6569434" cy="219564"/>
            <a:chOff x="0" y="0"/>
            <a:chExt cx="6569434" cy="219564"/>
          </a:xfrm>
        </p:grpSpPr>
        <p:sp>
          <p:nvSpPr>
            <p:cNvPr id="10" name="形状7"/>
            <p:cNvSpPr txBox="1"/>
            <p:nvPr/>
          </p:nvSpPr>
          <p:spPr>
            <a:xfrm>
              <a:off x="315432" y="203689"/>
              <a:ext cx="6254002" cy="15875"/>
            </a:xfrm>
            <a:prstGeom prst="line"/>
            <a:solidFill>
              <a:srgbClr val="FFFFFF">
                <a:alpha val="0"/>
              </a:srgbClr>
            </a:solidFill>
            <a:ln w="15875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8"/>
            <p:cNvSpPr txBox="1"/>
            <p:nvPr/>
          </p:nvSpPr>
          <p:spPr>
            <a:xfrm>
              <a:off x="0" y="0"/>
              <a:ext cx="6254002" cy="19050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12" name="文本1"/>
          <p:cNvSpPr txBox="1"/>
          <p:nvPr/>
        </p:nvSpPr>
        <p:spPr>
          <a:xfrm>
            <a:off x="597394" y="1529721"/>
            <a:ext cx="1714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9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第一步，</a:t>
            </a:r>
          </a:p>
        </p:txBody>
      </p:sp>
      <p:sp>
        <p:nvSpPr>
          <p:cNvPr id="13" name="文本2"/>
          <p:cNvSpPr txBox="1"/>
          <p:nvPr/>
        </p:nvSpPr>
        <p:spPr>
          <a:xfrm>
            <a:off x="597394" y="2422642"/>
            <a:ext cx="1714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9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第二步，</a:t>
            </a:r>
          </a:p>
        </p:txBody>
      </p:sp>
      <p:sp>
        <p:nvSpPr>
          <p:cNvPr id="14" name="文本3"/>
          <p:cNvSpPr txBox="1"/>
          <p:nvPr/>
        </p:nvSpPr>
        <p:spPr>
          <a:xfrm>
            <a:off x="597394" y="4208485"/>
            <a:ext cx="1714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9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第三步，</a:t>
            </a:r>
          </a:p>
        </p:txBody>
      </p:sp>
      <p:sp>
        <p:nvSpPr>
          <p:cNvPr id="15" name="文本4"/>
          <p:cNvSpPr txBox="1"/>
          <p:nvPr/>
        </p:nvSpPr>
        <p:spPr>
          <a:xfrm>
            <a:off x="2194512" y="1529829"/>
            <a:ext cx="2476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9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提出取号需求</a:t>
            </a:r>
          </a:p>
        </p:txBody>
      </p:sp>
      <p:sp>
        <p:nvSpPr>
          <p:cNvPr id="16" name="文本5"/>
          <p:cNvSpPr txBox="1"/>
          <p:nvPr/>
        </p:nvSpPr>
        <p:spPr>
          <a:xfrm>
            <a:off x="2194808" y="2422350"/>
            <a:ext cx="3646551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将当前排队的号码+1</a:t>
            </a:r>
          </a:p>
        </p:txBody>
      </p:sp>
      <p:sp>
        <p:nvSpPr>
          <p:cNvPr id="17" name="文本6"/>
          <p:cNvSpPr txBox="1"/>
          <p:nvPr/>
        </p:nvSpPr>
        <p:spPr>
          <a:xfrm>
            <a:off x="2194503" y="3315786"/>
            <a:ext cx="3619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发送指令给取号机器</a:t>
            </a:r>
          </a:p>
        </p:txBody>
      </p:sp>
      <p:sp>
        <p:nvSpPr>
          <p:cNvPr id="18" name="文本7"/>
          <p:cNvSpPr txBox="1"/>
          <p:nvPr/>
        </p:nvSpPr>
        <p:spPr>
          <a:xfrm>
            <a:off x="2194503" y="4208755"/>
            <a:ext cx="4762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发送打印指令，打印排号单</a:t>
            </a:r>
          </a:p>
        </p:txBody>
      </p:sp>
      <p:pic>
        <p:nvPicPr>
          <p:cNvPr id="1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21" y="130188"/>
            <a:ext cx="1127341" cy="997715"/>
          </a:xfrm>
          <a:prstGeom prst="rect">
            <a:avLst/>
          </a:prstGeom>
        </p:spPr>
      </p:pic>
      <p:pic>
        <p:nvPicPr>
          <p:cNvPr id="20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993" y="574396"/>
            <a:ext cx="4002349" cy="553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3" grpId="0" animBg="1"/>
      <p:bldP spid="16" grpId="0" animBg="1"/>
      <p:bldP spid="17" grpId="0" animBg="1"/>
      <p:bldP spid="14" grpId="0" animBg="1"/>
      <p:bldP spid="18" grpId="0" animBg="1"/>
      <p:bldP spid="20" grpId="0" animBg="1"/>
    </p:bldLst>
  </p:timing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9265807" y="814361"/>
            <a:ext cx="1272525" cy="1272525"/>
          </a:xfrm>
          <a:prstGeom prst="ellipse"/>
          <a:solidFill>
            <a:srgbClr val="D8E2F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2537370" y="2342780"/>
            <a:ext cx="7300139" cy="110062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100"/>
              </a:lnSpc>
            </a:pPr>
            <a:r>
              <a:rPr lang="zh-CN" altLang="en-US" sz="6599" b="0" i="0" dirty="0">
                <a:solidFill>
                  <a:srgbClr val="1F3864">
                    <a:alpha val="100000"/>
                  </a:srgbClr>
                </a:solidFill>
                <a:latin typeface="华文新魏"/>
                <a:ea typeface="华文新魏"/>
              </a:rPr>
              <a:t>用流程图描述算法</a:t>
            </a:r>
          </a:p>
        </p:txBody>
      </p:sp>
      <p:sp>
        <p:nvSpPr>
          <p:cNvPr id="4" name="形状2"/>
          <p:cNvSpPr txBox="1"/>
          <p:nvPr/>
        </p:nvSpPr>
        <p:spPr>
          <a:xfrm>
            <a:off x="620646" y="991340"/>
            <a:ext cx="7490619" cy="19050"/>
          </a:xfrm>
          <a:prstGeom prst="line"/>
          <a:solidFill>
            <a:srgbClr val="FFFFFF">
              <a:alpha val="0"/>
            </a:srgbClr>
          </a:solidFill>
          <a:ln w="19050">
            <a:solidFill>
              <a:srgbClr val="1F3864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5" name="形状3"/>
          <p:cNvSpPr txBox="1"/>
          <p:nvPr/>
        </p:nvSpPr>
        <p:spPr>
          <a:xfrm>
            <a:off x="9471298" y="0"/>
            <a:ext cx="2720702" cy="2159491"/>
          </a:xfrm>
          <a:custGeom>
            <a:avLst/>
            <a:gdLst/>
            <a:ahLst/>
            <a:cxnLst/>
            <a:rect l="l" t="t" r="r" b="b"/>
            <a:pathLst>
              <a:path w="2720702" h="2159491">
                <a:moveTo>
                  <a:pt x="92076" y="0"/>
                </a:moveTo>
                <a:lnTo>
                  <a:pt x="2720702" y="0"/>
                </a:lnTo>
                <a:lnTo>
                  <a:pt x="2720702" y="1731275"/>
                </a:lnTo>
                <a:lnTo>
                  <a:pt x="2657677" y="1788556"/>
                </a:lnTo>
                <a:cubicBezTo>
                  <a:pt x="2376884" y="2020287"/>
                  <a:pt x="2016901" y="2159491"/>
                  <a:pt x="1624405" y="2159491"/>
                </a:cubicBezTo>
                <a:cubicBezTo>
                  <a:pt x="727271" y="2159491"/>
                  <a:pt x="0" y="1432220"/>
                  <a:pt x="0" y="535086"/>
                </a:cubicBezTo>
                <a:cubicBezTo>
                  <a:pt x="0" y="366873"/>
                  <a:pt x="25568" y="204633"/>
                  <a:pt x="73030" y="52038"/>
                </a:cubicBezTo>
              </a:path>
            </a:pathLst>
          </a:custGeom>
          <a:solidFill>
            <a:srgbClr val="B3C6E7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6" name="形状4"/>
          <p:cNvSpPr txBox="1"/>
          <p:nvPr/>
        </p:nvSpPr>
        <p:spPr>
          <a:xfrm>
            <a:off x="1209368" y="319177"/>
            <a:ext cx="19050" cy="3816888"/>
          </a:xfrm>
          <a:prstGeom prst="line"/>
          <a:solidFill>
            <a:srgbClr val="FFFFFF">
              <a:alpha val="0"/>
            </a:srgbClr>
          </a:solidFill>
          <a:ln w="19050">
            <a:solidFill>
              <a:srgbClr val="1F3864">
                <a:alpha val="100000"/>
              </a:srgbClr>
            </a:solidFill>
            <a:prstDash val="sysDash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5"/>
          <p:cNvSpPr txBox="1"/>
          <p:nvPr/>
        </p:nvSpPr>
        <p:spPr>
          <a:xfrm>
            <a:off x="823736" y="4066261"/>
            <a:ext cx="3278134" cy="2791738"/>
          </a:xfrm>
          <a:custGeom>
            <a:avLst/>
            <a:gdLst/>
            <a:ahLst/>
            <a:cxnLst/>
            <a:rect l="l" t="t" r="r" b="b"/>
            <a:pathLst>
              <a:path w="3278134" h="2791738">
                <a:moveTo>
                  <a:pt x="1639067" y="0"/>
                </a:moveTo>
                <a:cubicBezTo>
                  <a:pt x="2544299" y="0"/>
                  <a:pt x="3278134" y="733835"/>
                  <a:pt x="3278134" y="1639067"/>
                </a:cubicBezTo>
                <a:cubicBezTo>
                  <a:pt x="3278134" y="2035106"/>
                  <a:pt x="3137674" y="2398339"/>
                  <a:pt x="2903851" y="2681666"/>
                </a:cubicBezTo>
                <a:lnTo>
                  <a:pt x="2803811" y="2791738"/>
                </a:lnTo>
                <a:lnTo>
                  <a:pt x="474324" y="2791738"/>
                </a:lnTo>
                <a:lnTo>
                  <a:pt x="374283" y="2681666"/>
                </a:lnTo>
                <a:cubicBezTo>
                  <a:pt x="140461" y="2398339"/>
                  <a:pt x="0" y="2035106"/>
                  <a:pt x="0" y="1639067"/>
                </a:cubicBezTo>
                <a:cubicBezTo>
                  <a:pt x="0" y="733835"/>
                  <a:pt x="733835" y="0"/>
                  <a:pt x="1639067" y="0"/>
                </a:cubicBezTo>
              </a:path>
            </a:pathLst>
          </a:custGeom>
          <a:solidFill>
            <a:srgbClr val="D8E2F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形状6"/>
          <p:cNvSpPr txBox="1"/>
          <p:nvPr/>
        </p:nvSpPr>
        <p:spPr>
          <a:xfrm>
            <a:off x="0" y="4441489"/>
            <a:ext cx="3715303" cy="2416511"/>
          </a:xfrm>
          <a:custGeom>
            <a:avLst/>
            <a:gdLst/>
            <a:ahLst/>
            <a:cxnLst/>
            <a:rect l="l" t="t" r="r" b="b"/>
            <a:pathLst>
              <a:path w="3715303" h="2416511">
                <a:moveTo>
                  <a:pt x="1500383" y="0"/>
                </a:moveTo>
                <a:cubicBezTo>
                  <a:pt x="2723650" y="0"/>
                  <a:pt x="3715303" y="991653"/>
                  <a:pt x="3715303" y="2214920"/>
                </a:cubicBezTo>
                <a:lnTo>
                  <a:pt x="3705124" y="2416511"/>
                </a:lnTo>
                <a:lnTo>
                  <a:pt x="0" y="2416511"/>
                </a:lnTo>
                <a:lnTo>
                  <a:pt x="0" y="588930"/>
                </a:lnTo>
                <a:lnTo>
                  <a:pt x="91488" y="505780"/>
                </a:lnTo>
                <a:cubicBezTo>
                  <a:pt x="474357" y="189809"/>
                  <a:pt x="965204" y="0"/>
                  <a:pt x="1500383" y="0"/>
                </a:cubicBezTo>
              </a:path>
            </a:pathLst>
          </a:custGeom>
          <a:solidFill>
            <a:srgbClr val="2F549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7"/>
          <p:cNvSpPr txBox="1"/>
          <p:nvPr/>
        </p:nvSpPr>
        <p:spPr>
          <a:xfrm>
            <a:off x="5411972" y="5401240"/>
            <a:ext cx="6254002" cy="15875"/>
          </a:xfrm>
          <a:prstGeom prst="line"/>
          <a:solidFill>
            <a:srgbClr val="FFFFFF">
              <a:alpha val="0"/>
            </a:srgbClr>
          </a:solidFill>
          <a:ln w="15875">
            <a:solidFill>
              <a:srgbClr val="1F3864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形状8"/>
          <p:cNvSpPr txBox="1"/>
          <p:nvPr/>
        </p:nvSpPr>
        <p:spPr>
          <a:xfrm>
            <a:off x="11095703" y="2853975"/>
            <a:ext cx="19050" cy="3642258"/>
          </a:xfrm>
          <a:prstGeom prst="line"/>
          <a:solidFill>
            <a:srgbClr val="FFFFFF">
              <a:alpha val="0"/>
            </a:srgbClr>
          </a:solidFill>
          <a:ln w="19050">
            <a:solidFill>
              <a:srgbClr val="1F3864">
                <a:alpha val="100000"/>
              </a:srgbClr>
            </a:solidFill>
            <a:prstDash val="sysDash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11" name="组合1"/>
          <p:cNvGrpSpPr/>
          <p:nvPr/>
        </p:nvGrpSpPr>
        <p:grpSpPr>
          <a:xfrm>
            <a:off x="6726536" y="3919014"/>
            <a:ext cx="3278029" cy="737440"/>
            <a:chOff x="0" y="0"/>
            <a:chExt cx="3278029" cy="737440"/>
          </a:xfrm>
        </p:grpSpPr>
        <p:sp>
          <p:nvSpPr>
            <p:cNvPr id="12" name="形状11"/>
            <p:cNvSpPr txBox="1"/>
            <p:nvPr/>
          </p:nvSpPr>
          <p:spPr>
            <a:xfrm>
              <a:off x="0" y="0"/>
              <a:ext cx="3278029" cy="737406"/>
            </a:xfrm>
            <a:prstGeom prst="roundRect"/>
            <a:solidFill>
              <a:srgbClr val="5B9BD5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3" name="文本2"/>
            <p:cNvSpPr txBox="1"/>
            <p:nvPr/>
          </p:nvSpPr>
          <p:spPr>
            <a:xfrm>
              <a:off x="88573" y="400"/>
              <a:ext cx="3101616" cy="73704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2100"/>
                </a:lnSpc>
              </a:pPr>
              <a:r>
                <a:rPr lang="zh-CN" altLang="en-US" sz="1800" b="0" i="0" dirty="0">
                  <a:solidFill>
                    <a:srgbClr val="FFFFFF">
                      <a:alpha val="100000"/>
                    </a:srgbClr>
                  </a:solidFill>
                  <a:latin typeface="汉仪大黑简"/>
                  <a:ea typeface="汉仪大黑简"/>
                </a:rPr>
                <a:t>常州市新北区薛家实验小学</a:t>
              </a:r>
            </a:p>
            <a:p>
              <a:pPr marL="0" algn="ctr">
                <a:lnSpc>
                  <a:spcPts val="2100"/>
                </a:lnSpc>
              </a:pPr>
              <a:r>
                <a:rPr lang="zh-CN" altLang="en-US" sz="1800" b="0" i="0" dirty="0">
                  <a:solidFill>
                    <a:srgbClr val="FFFFFF">
                      <a:alpha val="100000"/>
                    </a:srgbClr>
                  </a:solidFill>
                  <a:latin typeface="汉仪大黑简"/>
                  <a:ea typeface="汉仪大黑简"/>
                </a:rPr>
                <a:t>刘疏影</a:t>
              </a:r>
            </a:p>
          </p:txBody>
        </p:sp>
      </p:grpSp>
      <p:sp>
        <p:nvSpPr>
          <p:cNvPr id="14" name="形状9"/>
          <p:cNvSpPr txBox="1"/>
          <p:nvPr/>
        </p:nvSpPr>
        <p:spPr>
          <a:xfrm>
            <a:off x="1048354" y="822929"/>
            <a:ext cx="7490619" cy="15875"/>
          </a:xfrm>
          <a:prstGeom prst="line"/>
          <a:solidFill>
            <a:srgbClr val="FFFFFF">
              <a:alpha val="0"/>
            </a:srgbClr>
          </a:solidFill>
          <a:ln w="15875">
            <a:solidFill>
              <a:srgbClr val="1F3864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5" name="形状10"/>
          <p:cNvSpPr txBox="1"/>
          <p:nvPr/>
        </p:nvSpPr>
        <p:spPr>
          <a:xfrm>
            <a:off x="5096540" y="5197551"/>
            <a:ext cx="6254002" cy="19050"/>
          </a:xfrm>
          <a:prstGeom prst="line"/>
          <a:solidFill>
            <a:srgbClr val="FFFFFF">
              <a:alpha val="0"/>
            </a:srgbClr>
          </a:solidFill>
          <a:ln w="19050">
            <a:solidFill>
              <a:srgbClr val="1F3864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6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450" y="140751"/>
            <a:ext cx="1127341" cy="9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0" y="4389730"/>
            <a:ext cx="3056378" cy="2468270"/>
          </a:xfrm>
          <a:custGeom>
            <a:avLst/>
            <a:gdLst/>
            <a:ahLst/>
            <a:cxnLst/>
            <a:rect l="l" t="t" r="r" b="b"/>
            <a:pathLst>
              <a:path w="3056378" h="2468270">
                <a:moveTo>
                  <a:pt x="841458" y="0"/>
                </a:moveTo>
                <a:cubicBezTo>
                  <a:pt x="2064725" y="0"/>
                  <a:pt x="3056378" y="991653"/>
                  <a:pt x="3056378" y="2214920"/>
                </a:cubicBezTo>
                <a:cubicBezTo>
                  <a:pt x="3056378" y="2291374"/>
                  <a:pt x="3052505" y="2366924"/>
                  <a:pt x="3044943" y="2441383"/>
                </a:cubicBezTo>
                <a:lnTo>
                  <a:pt x="3040839" y="2468270"/>
                </a:lnTo>
                <a:lnTo>
                  <a:pt x="0" y="2468270"/>
                </a:lnTo>
                <a:lnTo>
                  <a:pt x="0" y="166487"/>
                </a:lnTo>
                <a:lnTo>
                  <a:pt x="182808" y="99579"/>
                </a:lnTo>
                <a:cubicBezTo>
                  <a:pt x="390876" y="34863"/>
                  <a:pt x="612096" y="0"/>
                  <a:pt x="841458" y="0"/>
                </a:cubicBezTo>
              </a:path>
            </a:pathLst>
          </a:custGeom>
          <a:solidFill>
            <a:srgbClr val="2F549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3179344" y="3157408"/>
            <a:ext cx="1079384" cy="959941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5200"/>
              </a:lnSpc>
            </a:pPr>
            <a:r>
              <a:rPr lang="zh-CN" altLang="en-US" sz="4399" b="0" i="0" dirty="0">
                <a:solidFill>
                  <a:srgbClr val="FFFFFF">
                    <a:alpha val="100000"/>
                  </a:srgbClr>
                </a:solidFill>
                <a:latin typeface="汉仪君黑-45简"/>
                <a:ea typeface="汉仪君黑-45简"/>
              </a:rPr>
              <a:t>01</a:t>
            </a:r>
          </a:p>
        </p:txBody>
      </p:sp>
      <p:sp>
        <p:nvSpPr>
          <p:cNvPr id="4" name="形状2"/>
          <p:cNvSpPr txBox="1"/>
          <p:nvPr/>
        </p:nvSpPr>
        <p:spPr>
          <a:xfrm>
            <a:off x="3591108" y="3183672"/>
            <a:ext cx="83262" cy="83262"/>
          </a:xfrm>
          <a:prstGeom prst="ellipse"/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5" name="组合1"/>
          <p:cNvGrpSpPr/>
          <p:nvPr/>
        </p:nvGrpSpPr>
        <p:grpSpPr>
          <a:xfrm>
            <a:off x="133" y="581"/>
            <a:ext cx="7918327" cy="3816888"/>
            <a:chOff x="0" y="0"/>
            <a:chExt cx="7918327" cy="3816888"/>
          </a:xfrm>
        </p:grpSpPr>
        <p:sp>
          <p:nvSpPr>
            <p:cNvPr id="6" name="形状4"/>
            <p:cNvSpPr txBox="1"/>
            <p:nvPr/>
          </p:nvSpPr>
          <p:spPr>
            <a:xfrm>
              <a:off x="0" y="320551"/>
              <a:ext cx="7490619" cy="19050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578156" y="0"/>
              <a:ext cx="19050" cy="3816888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形状6"/>
            <p:cNvSpPr txBox="1"/>
            <p:nvPr/>
          </p:nvSpPr>
          <p:spPr>
            <a:xfrm>
              <a:off x="427708" y="152140"/>
              <a:ext cx="7490619" cy="15875"/>
            </a:xfrm>
            <a:prstGeom prst="line"/>
            <a:solidFill>
              <a:srgbClr val="FFFFFF">
                <a:alpha val="0"/>
              </a:srgbClr>
            </a:solidFill>
            <a:ln w="15875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9" name="组合2"/>
          <p:cNvGrpSpPr/>
          <p:nvPr/>
        </p:nvGrpSpPr>
        <p:grpSpPr>
          <a:xfrm>
            <a:off x="5622407" y="3156943"/>
            <a:ext cx="6569434" cy="3642258"/>
            <a:chOff x="0" y="0"/>
            <a:chExt cx="6569434" cy="3642258"/>
          </a:xfrm>
        </p:grpSpPr>
        <p:sp>
          <p:nvSpPr>
            <p:cNvPr id="10" name="形状7"/>
            <p:cNvSpPr txBox="1"/>
            <p:nvPr/>
          </p:nvSpPr>
          <p:spPr>
            <a:xfrm>
              <a:off x="315432" y="3497457"/>
              <a:ext cx="6254002" cy="15875"/>
            </a:xfrm>
            <a:prstGeom prst="line"/>
            <a:solidFill>
              <a:srgbClr val="FFFFFF">
                <a:alpha val="0"/>
              </a:srgbClr>
            </a:solidFill>
            <a:ln w="15875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8"/>
            <p:cNvSpPr txBox="1"/>
            <p:nvPr/>
          </p:nvSpPr>
          <p:spPr>
            <a:xfrm>
              <a:off x="6005707" y="0"/>
              <a:ext cx="19050" cy="3642258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9"/>
            <p:cNvSpPr txBox="1"/>
            <p:nvPr/>
          </p:nvSpPr>
          <p:spPr>
            <a:xfrm>
              <a:off x="0" y="3293768"/>
              <a:ext cx="6254002" cy="19050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13" name="形状3"/>
          <p:cNvSpPr txBox="1"/>
          <p:nvPr/>
        </p:nvSpPr>
        <p:spPr>
          <a:xfrm>
            <a:off x="9471298" y="0"/>
            <a:ext cx="2720702" cy="2159491"/>
          </a:xfrm>
          <a:custGeom>
            <a:avLst/>
            <a:gdLst/>
            <a:ahLst/>
            <a:cxnLst/>
            <a:rect l="l" t="t" r="r" b="b"/>
            <a:pathLst>
              <a:path w="2720702" h="2159491">
                <a:moveTo>
                  <a:pt x="92076" y="0"/>
                </a:moveTo>
                <a:lnTo>
                  <a:pt x="2720702" y="0"/>
                </a:lnTo>
                <a:lnTo>
                  <a:pt x="2720702" y="1731275"/>
                </a:lnTo>
                <a:lnTo>
                  <a:pt x="2657677" y="1788556"/>
                </a:lnTo>
                <a:cubicBezTo>
                  <a:pt x="2376884" y="2020287"/>
                  <a:pt x="2016901" y="2159491"/>
                  <a:pt x="1624405" y="2159491"/>
                </a:cubicBezTo>
                <a:cubicBezTo>
                  <a:pt x="727271" y="2159491"/>
                  <a:pt x="0" y="1432220"/>
                  <a:pt x="0" y="535086"/>
                </a:cubicBezTo>
                <a:cubicBezTo>
                  <a:pt x="0" y="366873"/>
                  <a:pt x="25568" y="204633"/>
                  <a:pt x="73030" y="52038"/>
                </a:cubicBezTo>
              </a:path>
            </a:pathLst>
          </a:custGeom>
          <a:solidFill>
            <a:srgbClr val="B3C6E7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4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450" y="140751"/>
            <a:ext cx="1127341" cy="997715"/>
          </a:xfrm>
          <a:prstGeom prst="rect">
            <a:avLst/>
          </a:prstGeom>
        </p:spPr>
      </p:pic>
      <p:graphicFrame>
        <p:nvGraphicFramePr>
          <p:cNvPr id="15" name="表格1">
            <a:extLst>
              <a:ext uri="{FF2B5EF4-FFF2-40B4-BE49-F238E27FC236}">
                <a16:creationId xmlns:a16="http://schemas.microsoft.com/office/drawing/2014/main" id="{62B2FBE6-5C8C-E811-489E-1440CA960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567701"/>
              </p:ext>
            </p:extLst>
          </p:nvPr>
        </p:nvGraphicFramePr>
        <p:xfrm>
          <a:off x="6285652" y="2226850"/>
          <a:ext cx="5242922" cy="4010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1461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2621461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</a:tblGrid>
              <a:tr h="648326"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2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名称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5D9DDE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2100" b="1" i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含义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5D9DDE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832040"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20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起止框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算法的</a:t>
                      </a:r>
                    </a:p>
                    <a:p>
                      <a:pPr marL="0" algn="ctr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开始或结束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832040"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20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输入、输出框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E8F6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数据的</a:t>
                      </a:r>
                    </a:p>
                    <a:p>
                      <a:pPr marL="0" algn="ctr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输入或输出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E8F6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901886"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20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处理框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对数据进行处理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796236"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20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流程线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E8F6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ctr"/>
                    <a:lstStyle/>
                    <a:p>
                      <a:pPr marL="0" algn="ctr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算法流程的走向</a:t>
                      </a:r>
                    </a:p>
                  </a:txBody>
                  <a:tcPr anchor="ctr">
                    <a:lnL w="9525" cap="flat">
                      <a:solidFill>
                        <a:srgbClr val="0B59B3">
                          <a:alpha val="49803"/>
                        </a:srgbClr>
                      </a:solidFill>
                    </a:lnL>
                    <a:lnR w="9525" cap="flat">
                      <a:solidFill>
                        <a:srgbClr val="0B59B3">
                          <a:alpha val="49803"/>
                        </a:srgbClr>
                      </a:solidFill>
                    </a:lnR>
                    <a:lnT w="9525" cap="flat">
                      <a:solidFill>
                        <a:srgbClr val="0B59B3">
                          <a:alpha val="49803"/>
                        </a:srgbClr>
                      </a:solidFill>
                    </a:lnT>
                    <a:lnB w="9525" cap="flat">
                      <a:solidFill>
                        <a:srgbClr val="0B59B3">
                          <a:alpha val="49803"/>
                        </a:srgbClr>
                      </a:solidFill>
                    </a:lnB>
                    <a:solidFill>
                      <a:srgbClr val="E8F6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</a:tbl>
          </a:graphicData>
        </a:graphic>
      </p:graphicFrame>
      <p:pic>
        <p:nvPicPr>
          <p:cNvPr id="16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558" y="2879474"/>
            <a:ext cx="1810220" cy="834947"/>
          </a:xfrm>
          <a:prstGeom prst="rect">
            <a:avLst/>
          </a:prstGeom>
        </p:spPr>
      </p:pic>
      <p:pic>
        <p:nvPicPr>
          <p:cNvPr id="17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4" y="4749040"/>
            <a:ext cx="1815108" cy="907304"/>
          </a:xfrm>
          <a:prstGeom prst="rect">
            <a:avLst/>
          </a:prstGeom>
        </p:spPr>
      </p:pic>
      <p:pic>
        <p:nvPicPr>
          <p:cNvPr id="18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923" y="3778048"/>
            <a:ext cx="1579490" cy="907365"/>
          </a:xfrm>
          <a:prstGeom prst="rect">
            <a:avLst/>
          </a:prstGeom>
        </p:spPr>
      </p:pic>
      <p:pic>
        <p:nvPicPr>
          <p:cNvPr id="19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8512" y="5719971"/>
            <a:ext cx="1902311" cy="736659"/>
          </a:xfrm>
          <a:prstGeom prst="rect">
            <a:avLst/>
          </a:prstGeom>
        </p:spPr>
      </p:pic>
      <p:sp>
        <p:nvSpPr>
          <p:cNvPr id="20" name="文本2"/>
          <p:cNvSpPr txBox="1"/>
          <p:nvPr/>
        </p:nvSpPr>
        <p:spPr>
          <a:xfrm>
            <a:off x="6741852" y="5208842"/>
            <a:ext cx="4762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FF0000">
                    <a:alpha val="100000"/>
                  </a:srgbClr>
                </a:solidFill>
                <a:latin typeface="华文新魏"/>
                <a:ea typeface="华文新魏"/>
              </a:rPr>
              <a:t>需要执行的具体动作或任务</a:t>
            </a:r>
          </a:p>
        </p:txBody>
      </p:sp>
      <p:sp>
        <p:nvSpPr>
          <p:cNvPr id="21" name="文本3"/>
          <p:cNvSpPr txBox="1"/>
          <p:nvPr/>
        </p:nvSpPr>
        <p:spPr>
          <a:xfrm>
            <a:off x="6741966" y="4389787"/>
            <a:ext cx="4762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FF0000">
                    <a:alpha val="100000"/>
                  </a:srgbClr>
                </a:solidFill>
                <a:latin typeface="华文新魏"/>
                <a:ea typeface="华文新魏"/>
              </a:rPr>
              <a:t>“给东西” 和 “拿东西”</a:t>
            </a:r>
          </a:p>
        </p:txBody>
      </p:sp>
      <p:pic>
        <p:nvPicPr>
          <p:cNvPr id="22" name="图片6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127" y="2320760"/>
            <a:ext cx="2989602" cy="4135044"/>
          </a:xfrm>
          <a:prstGeom prst="rect">
            <a:avLst/>
          </a:prstGeom>
        </p:spPr>
      </p:pic>
      <p:sp>
        <p:nvSpPr>
          <p:cNvPr id="23" name="文本4"/>
          <p:cNvSpPr txBox="1"/>
          <p:nvPr/>
        </p:nvSpPr>
        <p:spPr>
          <a:xfrm>
            <a:off x="639166" y="458791"/>
            <a:ext cx="4076700" cy="63785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3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活动一：初识流程图</a:t>
            </a:r>
          </a:p>
        </p:txBody>
      </p:sp>
      <p:sp>
        <p:nvSpPr>
          <p:cNvPr id="24" name="文本5"/>
          <p:cNvSpPr txBox="1"/>
          <p:nvPr/>
        </p:nvSpPr>
        <p:spPr>
          <a:xfrm>
            <a:off x="976703" y="1373791"/>
            <a:ext cx="9137647" cy="63661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699" b="0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要求：观察流程图，将</a:t>
            </a:r>
            <a:r>
              <a:rPr lang="zh-CN" altLang="en-US" sz="2699" b="0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图形符号</a:t>
            </a:r>
            <a:r>
              <a:rPr lang="zh-CN" altLang="en-US" sz="2699" b="0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与</a:t>
            </a:r>
            <a:r>
              <a:rPr lang="zh-CN" altLang="en-US" sz="2699" b="0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正确的名称、含义</a:t>
            </a:r>
            <a:r>
              <a:rPr lang="zh-CN" altLang="en-US" sz="2699" b="0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相连</a:t>
            </a:r>
          </a:p>
        </p:txBody>
      </p:sp>
      <p:sp>
        <p:nvSpPr>
          <p:cNvPr id="25" name="文本6"/>
          <p:cNvSpPr txBox="1"/>
          <p:nvPr/>
        </p:nvSpPr>
        <p:spPr>
          <a:xfrm>
            <a:off x="4345689" y="2320890"/>
            <a:ext cx="1308100" cy="559245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199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图形符号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 spd="slow" p14:dur="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5" grpId="0" animBg="1"/>
      <p:bldP spid="21" grpId="0" animBg="1"/>
      <p:bldP spid="20" grpId="0" animBg="1"/>
    </p:bldLst>
  </p:timing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0" y="4389730"/>
            <a:ext cx="3056378" cy="2468270"/>
          </a:xfrm>
          <a:custGeom>
            <a:avLst/>
            <a:gdLst/>
            <a:ahLst/>
            <a:cxnLst/>
            <a:rect l="l" t="t" r="r" b="b"/>
            <a:pathLst>
              <a:path w="3056378" h="2468270">
                <a:moveTo>
                  <a:pt x="841458" y="0"/>
                </a:moveTo>
                <a:cubicBezTo>
                  <a:pt x="2064725" y="0"/>
                  <a:pt x="3056378" y="991653"/>
                  <a:pt x="3056378" y="2214920"/>
                </a:cubicBezTo>
                <a:cubicBezTo>
                  <a:pt x="3056378" y="2291374"/>
                  <a:pt x="3052505" y="2366924"/>
                  <a:pt x="3044943" y="2441383"/>
                </a:cubicBezTo>
                <a:lnTo>
                  <a:pt x="3040839" y="2468270"/>
                </a:lnTo>
                <a:lnTo>
                  <a:pt x="0" y="2468270"/>
                </a:lnTo>
                <a:lnTo>
                  <a:pt x="0" y="166487"/>
                </a:lnTo>
                <a:lnTo>
                  <a:pt x="182808" y="99579"/>
                </a:lnTo>
                <a:cubicBezTo>
                  <a:pt x="390876" y="34863"/>
                  <a:pt x="612096" y="0"/>
                  <a:pt x="841458" y="0"/>
                </a:cubicBezTo>
              </a:path>
            </a:pathLst>
          </a:custGeom>
          <a:solidFill>
            <a:srgbClr val="2F549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/>
          <p:cNvSpPr txBox="1"/>
          <p:nvPr/>
        </p:nvSpPr>
        <p:spPr>
          <a:xfrm>
            <a:off x="3591108" y="3183672"/>
            <a:ext cx="83262" cy="83262"/>
          </a:xfrm>
          <a:prstGeom prst="ellipse"/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4" name="组合1"/>
          <p:cNvGrpSpPr/>
          <p:nvPr/>
        </p:nvGrpSpPr>
        <p:grpSpPr>
          <a:xfrm>
            <a:off x="133" y="581"/>
            <a:ext cx="7918327" cy="3816888"/>
            <a:chOff x="0" y="0"/>
            <a:chExt cx="7918327" cy="3816888"/>
          </a:xfrm>
        </p:grpSpPr>
        <p:sp>
          <p:nvSpPr>
            <p:cNvPr id="5" name="形状4"/>
            <p:cNvSpPr txBox="1"/>
            <p:nvPr/>
          </p:nvSpPr>
          <p:spPr>
            <a:xfrm>
              <a:off x="0" y="320551"/>
              <a:ext cx="7490619" cy="19050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578156" y="0"/>
              <a:ext cx="19050" cy="3816888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6"/>
            <p:cNvSpPr txBox="1"/>
            <p:nvPr/>
          </p:nvSpPr>
          <p:spPr>
            <a:xfrm>
              <a:off x="427708" y="152140"/>
              <a:ext cx="7490619" cy="15875"/>
            </a:xfrm>
            <a:prstGeom prst="line"/>
            <a:solidFill>
              <a:srgbClr val="FFFFFF">
                <a:alpha val="0"/>
              </a:srgbClr>
            </a:solidFill>
            <a:ln w="15875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8" name="组合2"/>
          <p:cNvGrpSpPr/>
          <p:nvPr/>
        </p:nvGrpSpPr>
        <p:grpSpPr>
          <a:xfrm>
            <a:off x="5622407" y="3156943"/>
            <a:ext cx="6569434" cy="3642258"/>
            <a:chOff x="0" y="0"/>
            <a:chExt cx="6569434" cy="3642258"/>
          </a:xfrm>
        </p:grpSpPr>
        <p:sp>
          <p:nvSpPr>
            <p:cNvPr id="9" name="形状7"/>
            <p:cNvSpPr txBox="1"/>
            <p:nvPr/>
          </p:nvSpPr>
          <p:spPr>
            <a:xfrm>
              <a:off x="315432" y="3497457"/>
              <a:ext cx="6254002" cy="15875"/>
            </a:xfrm>
            <a:prstGeom prst="line"/>
            <a:solidFill>
              <a:srgbClr val="FFFFFF">
                <a:alpha val="0"/>
              </a:srgbClr>
            </a:solidFill>
            <a:ln w="15875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8"/>
            <p:cNvSpPr txBox="1"/>
            <p:nvPr/>
          </p:nvSpPr>
          <p:spPr>
            <a:xfrm>
              <a:off x="6005707" y="0"/>
              <a:ext cx="19050" cy="3642258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9"/>
            <p:cNvSpPr txBox="1"/>
            <p:nvPr/>
          </p:nvSpPr>
          <p:spPr>
            <a:xfrm>
              <a:off x="0" y="3293768"/>
              <a:ext cx="6254002" cy="19050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12" name="形状3"/>
          <p:cNvSpPr txBox="1"/>
          <p:nvPr/>
        </p:nvSpPr>
        <p:spPr>
          <a:xfrm>
            <a:off x="9471298" y="0"/>
            <a:ext cx="2720702" cy="2159491"/>
          </a:xfrm>
          <a:custGeom>
            <a:avLst/>
            <a:gdLst/>
            <a:ahLst/>
            <a:cxnLst/>
            <a:rect l="l" t="t" r="r" b="b"/>
            <a:pathLst>
              <a:path w="2720702" h="2159491">
                <a:moveTo>
                  <a:pt x="92076" y="0"/>
                </a:moveTo>
                <a:lnTo>
                  <a:pt x="2720702" y="0"/>
                </a:lnTo>
                <a:lnTo>
                  <a:pt x="2720702" y="1731275"/>
                </a:lnTo>
                <a:lnTo>
                  <a:pt x="2657677" y="1788556"/>
                </a:lnTo>
                <a:cubicBezTo>
                  <a:pt x="2376884" y="2020287"/>
                  <a:pt x="2016901" y="2159491"/>
                  <a:pt x="1624405" y="2159491"/>
                </a:cubicBezTo>
                <a:cubicBezTo>
                  <a:pt x="727271" y="2159491"/>
                  <a:pt x="0" y="1432220"/>
                  <a:pt x="0" y="535086"/>
                </a:cubicBezTo>
                <a:cubicBezTo>
                  <a:pt x="0" y="366873"/>
                  <a:pt x="25568" y="204633"/>
                  <a:pt x="73030" y="52038"/>
                </a:cubicBezTo>
              </a:path>
            </a:pathLst>
          </a:custGeom>
          <a:solidFill>
            <a:srgbClr val="B3C6E7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450" y="140751"/>
            <a:ext cx="1127341" cy="997715"/>
          </a:xfrm>
          <a:prstGeom prst="rect">
            <a:avLst/>
          </a:prstGeom>
        </p:spPr>
      </p:pic>
      <p:pic>
        <p:nvPicPr>
          <p:cNvPr id="1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174" y="3392643"/>
            <a:ext cx="1994897" cy="997172"/>
          </a:xfrm>
          <a:prstGeom prst="rect">
            <a:avLst/>
          </a:prstGeom>
        </p:spPr>
      </p:pic>
      <p:pic>
        <p:nvPicPr>
          <p:cNvPr id="15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828" y="1696669"/>
            <a:ext cx="1735941" cy="997239"/>
          </a:xfrm>
          <a:prstGeom prst="rect">
            <a:avLst/>
          </a:prstGeom>
        </p:spPr>
      </p:pic>
      <p:sp>
        <p:nvSpPr>
          <p:cNvPr id="16" name="文本1"/>
          <p:cNvSpPr txBox="1"/>
          <p:nvPr/>
        </p:nvSpPr>
        <p:spPr>
          <a:xfrm>
            <a:off x="1285580" y="1111977"/>
            <a:ext cx="4381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在点餐机输入想吃的菜品</a:t>
            </a:r>
          </a:p>
        </p:txBody>
      </p:sp>
      <p:sp>
        <p:nvSpPr>
          <p:cNvPr id="17" name="文本2"/>
          <p:cNvSpPr txBox="1"/>
          <p:nvPr/>
        </p:nvSpPr>
        <p:spPr>
          <a:xfrm>
            <a:off x="1476080" y="2204488"/>
            <a:ext cx="4000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点餐机打印出点餐小票</a:t>
            </a:r>
          </a:p>
        </p:txBody>
      </p:sp>
      <p:sp>
        <p:nvSpPr>
          <p:cNvPr id="18" name="文本3"/>
          <p:cNvSpPr txBox="1"/>
          <p:nvPr/>
        </p:nvSpPr>
        <p:spPr>
          <a:xfrm>
            <a:off x="2619080" y="3296999"/>
            <a:ext cx="1714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享受美食</a:t>
            </a:r>
          </a:p>
        </p:txBody>
      </p:sp>
      <p:sp>
        <p:nvSpPr>
          <p:cNvPr id="19" name="文本4"/>
          <p:cNvSpPr txBox="1"/>
          <p:nvPr/>
        </p:nvSpPr>
        <p:spPr>
          <a:xfrm>
            <a:off x="2619080" y="4389511"/>
            <a:ext cx="1714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分享美食</a:t>
            </a:r>
          </a:p>
        </p:txBody>
      </p:sp>
      <p:sp>
        <p:nvSpPr>
          <p:cNvPr id="20" name="文本5"/>
          <p:cNvSpPr txBox="1"/>
          <p:nvPr/>
        </p:nvSpPr>
        <p:spPr>
          <a:xfrm>
            <a:off x="9860332" y="1924212"/>
            <a:ext cx="990600" cy="542512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099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处理框</a:t>
            </a:r>
          </a:p>
        </p:txBody>
      </p:sp>
      <p:sp>
        <p:nvSpPr>
          <p:cNvPr id="21" name="文本6"/>
          <p:cNvSpPr txBox="1"/>
          <p:nvPr/>
        </p:nvSpPr>
        <p:spPr>
          <a:xfrm>
            <a:off x="9860332" y="3710578"/>
            <a:ext cx="1790700" cy="542512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099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输入、输出框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0" y="4389730"/>
            <a:ext cx="3056378" cy="2468270"/>
          </a:xfrm>
          <a:custGeom>
            <a:avLst/>
            <a:gdLst/>
            <a:ahLst/>
            <a:cxnLst/>
            <a:rect l="l" t="t" r="r" b="b"/>
            <a:pathLst>
              <a:path w="3056378" h="2468270">
                <a:moveTo>
                  <a:pt x="841458" y="0"/>
                </a:moveTo>
                <a:cubicBezTo>
                  <a:pt x="2064725" y="0"/>
                  <a:pt x="3056378" y="991653"/>
                  <a:pt x="3056378" y="2214920"/>
                </a:cubicBezTo>
                <a:cubicBezTo>
                  <a:pt x="3056378" y="2291374"/>
                  <a:pt x="3052505" y="2366924"/>
                  <a:pt x="3044943" y="2441383"/>
                </a:cubicBezTo>
                <a:lnTo>
                  <a:pt x="3040839" y="2468270"/>
                </a:lnTo>
                <a:lnTo>
                  <a:pt x="0" y="2468270"/>
                </a:lnTo>
                <a:lnTo>
                  <a:pt x="0" y="166487"/>
                </a:lnTo>
                <a:lnTo>
                  <a:pt x="182808" y="99579"/>
                </a:lnTo>
                <a:cubicBezTo>
                  <a:pt x="390876" y="34863"/>
                  <a:pt x="612096" y="0"/>
                  <a:pt x="841458" y="0"/>
                </a:cubicBezTo>
              </a:path>
            </a:pathLst>
          </a:custGeom>
          <a:solidFill>
            <a:srgbClr val="2F549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/>
          <p:cNvGrpSpPr/>
          <p:nvPr/>
        </p:nvGrpSpPr>
        <p:grpSpPr>
          <a:xfrm>
            <a:off x="133" y="581"/>
            <a:ext cx="7918327" cy="3816888"/>
            <a:chOff x="0" y="0"/>
            <a:chExt cx="7918327" cy="3816888"/>
          </a:xfrm>
        </p:grpSpPr>
        <p:sp>
          <p:nvSpPr>
            <p:cNvPr id="4" name="形状3"/>
            <p:cNvSpPr txBox="1"/>
            <p:nvPr/>
          </p:nvSpPr>
          <p:spPr>
            <a:xfrm>
              <a:off x="0" y="320551"/>
              <a:ext cx="7490619" cy="19050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>
              <a:off x="578156" y="0"/>
              <a:ext cx="19050" cy="3816888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427708" y="152140"/>
              <a:ext cx="7490619" cy="15875"/>
            </a:xfrm>
            <a:prstGeom prst="line"/>
            <a:solidFill>
              <a:srgbClr val="FFFFFF">
                <a:alpha val="0"/>
              </a:srgbClr>
            </a:solidFill>
            <a:ln w="15875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7" name="组合2"/>
          <p:cNvGrpSpPr/>
          <p:nvPr/>
        </p:nvGrpSpPr>
        <p:grpSpPr>
          <a:xfrm>
            <a:off x="5622407" y="3156943"/>
            <a:ext cx="6569434" cy="3642258"/>
            <a:chOff x="0" y="0"/>
            <a:chExt cx="6569434" cy="3642258"/>
          </a:xfrm>
        </p:grpSpPr>
        <p:sp>
          <p:nvSpPr>
            <p:cNvPr id="8" name="形状6"/>
            <p:cNvSpPr txBox="1"/>
            <p:nvPr/>
          </p:nvSpPr>
          <p:spPr>
            <a:xfrm>
              <a:off x="315432" y="3497457"/>
              <a:ext cx="6254002" cy="15875"/>
            </a:xfrm>
            <a:prstGeom prst="line"/>
            <a:solidFill>
              <a:srgbClr val="FFFFFF">
                <a:alpha val="0"/>
              </a:srgbClr>
            </a:solidFill>
            <a:ln w="15875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形状7"/>
            <p:cNvSpPr txBox="1"/>
            <p:nvPr/>
          </p:nvSpPr>
          <p:spPr>
            <a:xfrm>
              <a:off x="6005707" y="0"/>
              <a:ext cx="19050" cy="3642258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8"/>
            <p:cNvSpPr txBox="1"/>
            <p:nvPr/>
          </p:nvSpPr>
          <p:spPr>
            <a:xfrm>
              <a:off x="0" y="3293768"/>
              <a:ext cx="6254002" cy="19050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11" name="形状2"/>
          <p:cNvSpPr txBox="1"/>
          <p:nvPr/>
        </p:nvSpPr>
        <p:spPr>
          <a:xfrm>
            <a:off x="9471298" y="0"/>
            <a:ext cx="2720702" cy="2159491"/>
          </a:xfrm>
          <a:custGeom>
            <a:avLst/>
            <a:gdLst/>
            <a:ahLst/>
            <a:cxnLst/>
            <a:rect l="l" t="t" r="r" b="b"/>
            <a:pathLst>
              <a:path w="2720702" h="2159491">
                <a:moveTo>
                  <a:pt x="92076" y="0"/>
                </a:moveTo>
                <a:lnTo>
                  <a:pt x="2720702" y="0"/>
                </a:lnTo>
                <a:lnTo>
                  <a:pt x="2720702" y="1731275"/>
                </a:lnTo>
                <a:lnTo>
                  <a:pt x="2657677" y="1788556"/>
                </a:lnTo>
                <a:cubicBezTo>
                  <a:pt x="2376884" y="2020287"/>
                  <a:pt x="2016901" y="2159491"/>
                  <a:pt x="1624405" y="2159491"/>
                </a:cubicBezTo>
                <a:cubicBezTo>
                  <a:pt x="727271" y="2159491"/>
                  <a:pt x="0" y="1432220"/>
                  <a:pt x="0" y="535086"/>
                </a:cubicBezTo>
                <a:cubicBezTo>
                  <a:pt x="0" y="366873"/>
                  <a:pt x="25568" y="204633"/>
                  <a:pt x="73030" y="52038"/>
                </a:cubicBezTo>
              </a:path>
            </a:pathLst>
          </a:custGeom>
          <a:solidFill>
            <a:srgbClr val="B3C6E7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450" y="140751"/>
            <a:ext cx="1127341" cy="997715"/>
          </a:xfrm>
          <a:prstGeom prst="rect">
            <a:avLst/>
          </a:prstGeom>
        </p:spPr>
      </p:pic>
      <p:pic>
        <p:nvPicPr>
          <p:cNvPr id="1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0" t="0" r="0" b="48615"/>
          <a:stretch>
            <a:fillRect/>
          </a:stretch>
        </p:blipFill>
        <p:spPr>
          <a:xfrm>
            <a:off x="1260358" y="598456"/>
            <a:ext cx="3916585" cy="4468473"/>
          </a:xfrm>
          <a:prstGeom prst="rect">
            <a:avLst/>
          </a:prstGeom>
        </p:spPr>
      </p:pic>
      <p:sp>
        <p:nvSpPr>
          <p:cNvPr id="14" name="文本1"/>
          <p:cNvSpPr txBox="1"/>
          <p:nvPr/>
        </p:nvSpPr>
        <p:spPr>
          <a:xfrm>
            <a:off x="5622427" y="1721577"/>
            <a:ext cx="1714500" cy="58521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等待叫号</a:t>
            </a:r>
          </a:p>
        </p:txBody>
      </p:sp>
      <p:sp>
        <p:nvSpPr>
          <p:cNvPr id="15" name="文本2"/>
          <p:cNvSpPr txBox="1"/>
          <p:nvPr/>
        </p:nvSpPr>
        <p:spPr>
          <a:xfrm>
            <a:off x="5622436" y="2743143"/>
            <a:ext cx="6125166" cy="193510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</a:pPr>
            <a:r>
              <a:rPr lang="zh-CN" altLang="en-US" sz="25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判断叫的号是否与我们拿到的号一致，</a:t>
            </a:r>
          </a:p>
          <a:p>
            <a:pPr marL="0" algn="l">
              <a:lnSpc>
                <a:spcPts val="4500"/>
              </a:lnSpc>
            </a:pPr>
            <a:r>
              <a:rPr lang="zh-CN" altLang="en-US" sz="25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如果叫号一致就进去用餐，</a:t>
            </a:r>
          </a:p>
          <a:p>
            <a:pPr marL="0" algn="l">
              <a:lnSpc>
                <a:spcPts val="4500"/>
              </a:lnSpc>
            </a:pPr>
            <a:r>
              <a:rPr lang="zh-CN" altLang="en-US" sz="25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如果不一致就继续等待叫号。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0" y="4389730"/>
            <a:ext cx="3056378" cy="2468270"/>
          </a:xfrm>
          <a:custGeom>
            <a:avLst/>
            <a:gdLst/>
            <a:ahLst/>
            <a:cxnLst/>
            <a:rect l="l" t="t" r="r" b="b"/>
            <a:pathLst>
              <a:path w="3056378" h="2468270">
                <a:moveTo>
                  <a:pt x="841458" y="0"/>
                </a:moveTo>
                <a:cubicBezTo>
                  <a:pt x="2064725" y="0"/>
                  <a:pt x="3056378" y="991653"/>
                  <a:pt x="3056378" y="2214920"/>
                </a:cubicBezTo>
                <a:cubicBezTo>
                  <a:pt x="3056378" y="2291374"/>
                  <a:pt x="3052505" y="2366924"/>
                  <a:pt x="3044943" y="2441383"/>
                </a:cubicBezTo>
                <a:lnTo>
                  <a:pt x="3040839" y="2468270"/>
                </a:lnTo>
                <a:lnTo>
                  <a:pt x="0" y="2468270"/>
                </a:lnTo>
                <a:lnTo>
                  <a:pt x="0" y="166487"/>
                </a:lnTo>
                <a:lnTo>
                  <a:pt x="182808" y="99579"/>
                </a:lnTo>
                <a:cubicBezTo>
                  <a:pt x="390876" y="34863"/>
                  <a:pt x="612096" y="0"/>
                  <a:pt x="841458" y="0"/>
                </a:cubicBezTo>
              </a:path>
            </a:pathLst>
          </a:custGeom>
          <a:solidFill>
            <a:srgbClr val="2F549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/>
          <p:cNvSpPr txBox="1"/>
          <p:nvPr/>
        </p:nvSpPr>
        <p:spPr>
          <a:xfrm>
            <a:off x="3840349" y="3513875"/>
            <a:ext cx="83262" cy="83262"/>
          </a:xfrm>
          <a:prstGeom prst="ellipse"/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4" name="组合1"/>
          <p:cNvGrpSpPr/>
          <p:nvPr/>
        </p:nvGrpSpPr>
        <p:grpSpPr>
          <a:xfrm>
            <a:off x="133" y="581"/>
            <a:ext cx="7918327" cy="3816888"/>
            <a:chOff x="0" y="0"/>
            <a:chExt cx="7918327" cy="3816888"/>
          </a:xfrm>
        </p:grpSpPr>
        <p:sp>
          <p:nvSpPr>
            <p:cNvPr id="5" name="形状6"/>
            <p:cNvSpPr txBox="1"/>
            <p:nvPr/>
          </p:nvSpPr>
          <p:spPr>
            <a:xfrm>
              <a:off x="0" y="320551"/>
              <a:ext cx="7490619" cy="19050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7"/>
            <p:cNvSpPr txBox="1"/>
            <p:nvPr/>
          </p:nvSpPr>
          <p:spPr>
            <a:xfrm>
              <a:off x="578156" y="0"/>
              <a:ext cx="19050" cy="3816888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8"/>
            <p:cNvSpPr txBox="1"/>
            <p:nvPr/>
          </p:nvSpPr>
          <p:spPr>
            <a:xfrm>
              <a:off x="427708" y="152140"/>
              <a:ext cx="7490619" cy="15875"/>
            </a:xfrm>
            <a:prstGeom prst="line"/>
            <a:solidFill>
              <a:srgbClr val="FFFFFF">
                <a:alpha val="0"/>
              </a:srgbClr>
            </a:solidFill>
            <a:ln w="15875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8" name="组合2"/>
          <p:cNvGrpSpPr/>
          <p:nvPr/>
        </p:nvGrpSpPr>
        <p:grpSpPr>
          <a:xfrm>
            <a:off x="5622407" y="3156943"/>
            <a:ext cx="6569434" cy="3642258"/>
            <a:chOff x="0" y="0"/>
            <a:chExt cx="6569434" cy="3642258"/>
          </a:xfrm>
        </p:grpSpPr>
        <p:sp>
          <p:nvSpPr>
            <p:cNvPr id="9" name="形状9"/>
            <p:cNvSpPr txBox="1"/>
            <p:nvPr/>
          </p:nvSpPr>
          <p:spPr>
            <a:xfrm>
              <a:off x="315432" y="3497457"/>
              <a:ext cx="6254002" cy="15875"/>
            </a:xfrm>
            <a:prstGeom prst="line"/>
            <a:solidFill>
              <a:srgbClr val="FFFFFF">
                <a:alpha val="0"/>
              </a:srgbClr>
            </a:solidFill>
            <a:ln w="15875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10"/>
            <p:cNvSpPr txBox="1"/>
            <p:nvPr/>
          </p:nvSpPr>
          <p:spPr>
            <a:xfrm>
              <a:off x="6005707" y="0"/>
              <a:ext cx="19050" cy="3642258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11"/>
            <p:cNvSpPr txBox="1"/>
            <p:nvPr/>
          </p:nvSpPr>
          <p:spPr>
            <a:xfrm>
              <a:off x="0" y="3293768"/>
              <a:ext cx="6254002" cy="19050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12" name="形状3"/>
          <p:cNvSpPr txBox="1"/>
          <p:nvPr/>
        </p:nvSpPr>
        <p:spPr>
          <a:xfrm>
            <a:off x="9471298" y="0"/>
            <a:ext cx="2720702" cy="2159491"/>
          </a:xfrm>
          <a:custGeom>
            <a:avLst/>
            <a:gdLst/>
            <a:ahLst/>
            <a:cxnLst/>
            <a:rect l="l" t="t" r="r" b="b"/>
            <a:pathLst>
              <a:path w="2720702" h="2159491">
                <a:moveTo>
                  <a:pt x="92076" y="0"/>
                </a:moveTo>
                <a:lnTo>
                  <a:pt x="2720702" y="0"/>
                </a:lnTo>
                <a:lnTo>
                  <a:pt x="2720702" y="1731275"/>
                </a:lnTo>
                <a:lnTo>
                  <a:pt x="2657677" y="1788556"/>
                </a:lnTo>
                <a:cubicBezTo>
                  <a:pt x="2376884" y="2020287"/>
                  <a:pt x="2016901" y="2159491"/>
                  <a:pt x="1624405" y="2159491"/>
                </a:cubicBezTo>
                <a:cubicBezTo>
                  <a:pt x="727271" y="2159491"/>
                  <a:pt x="0" y="1432220"/>
                  <a:pt x="0" y="535086"/>
                </a:cubicBezTo>
                <a:cubicBezTo>
                  <a:pt x="0" y="366873"/>
                  <a:pt x="25568" y="204633"/>
                  <a:pt x="73030" y="52038"/>
                </a:cubicBezTo>
              </a:path>
            </a:pathLst>
          </a:custGeom>
          <a:solidFill>
            <a:srgbClr val="B3C6E7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450" y="140751"/>
            <a:ext cx="1127341" cy="997715"/>
          </a:xfrm>
          <a:prstGeom prst="rect">
            <a:avLst/>
          </a:prstGeom>
        </p:spPr>
      </p:pic>
      <p:pic>
        <p:nvPicPr>
          <p:cNvPr id="1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454" y="1841383"/>
            <a:ext cx="3848100" cy="2286000"/>
          </a:xfrm>
          <a:prstGeom prst="rect">
            <a:avLst/>
          </a:prstGeom>
        </p:spPr>
      </p:pic>
      <p:sp>
        <p:nvSpPr>
          <p:cNvPr id="15" name="文本1"/>
          <p:cNvSpPr txBox="1"/>
          <p:nvPr/>
        </p:nvSpPr>
        <p:spPr>
          <a:xfrm>
            <a:off x="2716587" y="2606411"/>
            <a:ext cx="1828800" cy="756253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42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判断框</a:t>
            </a:r>
          </a:p>
        </p:txBody>
      </p:sp>
      <p:sp>
        <p:nvSpPr>
          <p:cNvPr id="16" name="文本2"/>
          <p:cNvSpPr txBox="1"/>
          <p:nvPr/>
        </p:nvSpPr>
        <p:spPr>
          <a:xfrm>
            <a:off x="2558758" y="3858949"/>
            <a:ext cx="736600" cy="756253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42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是</a:t>
            </a:r>
          </a:p>
        </p:txBody>
      </p:sp>
      <p:sp>
        <p:nvSpPr>
          <p:cNvPr id="17" name="文本3"/>
          <p:cNvSpPr txBox="1"/>
          <p:nvPr/>
        </p:nvSpPr>
        <p:spPr>
          <a:xfrm>
            <a:off x="3923452" y="3858778"/>
            <a:ext cx="736600" cy="756253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42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否</a:t>
            </a:r>
          </a:p>
        </p:txBody>
      </p:sp>
      <p:sp>
        <p:nvSpPr>
          <p:cNvPr id="18" name="形状4"/>
          <p:cNvSpPr txBox="1"/>
          <p:nvPr/>
        </p:nvSpPr>
        <p:spPr>
          <a:xfrm flipH="1">
            <a:off x="6469156" y="3859006"/>
            <a:ext cx="1191" cy="1416347"/>
          </a:xfrm>
          <a:prstGeom prst="line"/>
          <a:solidFill>
            <a:srgbClr val="166EE1">
              <a:alpha val="100000"/>
            </a:srgbClr>
          </a:solidFill>
          <a:ln w="47625">
            <a:solidFill>
              <a:srgbClr val="166EE1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9" name="形状5"/>
          <p:cNvSpPr txBox="1"/>
          <p:nvPr/>
        </p:nvSpPr>
        <p:spPr>
          <a:xfrm>
            <a:off x="7967642" y="2984267"/>
            <a:ext cx="1612989" cy="1191"/>
          </a:xfrm>
          <a:prstGeom prst="line"/>
          <a:solidFill>
            <a:srgbClr val="166EE1">
              <a:alpha val="100000"/>
            </a:srgbClr>
          </a:solidFill>
          <a:ln w="47625">
            <a:solidFill>
              <a:srgbClr val="166EE1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0" name="文本4"/>
          <p:cNvSpPr txBox="1"/>
          <p:nvPr/>
        </p:nvSpPr>
        <p:spPr>
          <a:xfrm>
            <a:off x="5802697" y="2593105"/>
            <a:ext cx="1333500" cy="78257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499" b="0" i="0" dirty="0">
                <a:solidFill>
                  <a:srgbClr val="FF0000">
                    <a:alpha val="100000"/>
                  </a:srgbClr>
                </a:solidFill>
                <a:latin typeface="华文新魏"/>
                <a:ea typeface="华文新魏"/>
              </a:rPr>
              <a:t>条件</a:t>
            </a:r>
          </a:p>
        </p:txBody>
      </p:sp>
      <p:sp>
        <p:nvSpPr>
          <p:cNvPr id="21" name="文本5"/>
          <p:cNvSpPr txBox="1"/>
          <p:nvPr/>
        </p:nvSpPr>
        <p:spPr>
          <a:xfrm>
            <a:off x="639166" y="458791"/>
            <a:ext cx="4076700" cy="63785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3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活动二：完善流程图</a:t>
            </a:r>
          </a:p>
        </p:txBody>
      </p:sp>
      <p:sp>
        <p:nvSpPr>
          <p:cNvPr id="22" name="文本6"/>
          <p:cNvSpPr txBox="1"/>
          <p:nvPr/>
        </p:nvSpPr>
        <p:spPr>
          <a:xfrm>
            <a:off x="938603" y="1205313"/>
            <a:ext cx="9461497" cy="63661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699" b="0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要求：结合提示，选择正确的</a:t>
            </a:r>
            <a:r>
              <a:rPr lang="zh-CN" altLang="en-US" sz="2699" b="0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图形符号</a:t>
            </a:r>
            <a:r>
              <a:rPr lang="zh-CN" altLang="en-US" sz="2699" b="0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,将流程图补充完整。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 animBg="1"/>
      <p:bldP spid="15" grpId="0" animBg="1"/>
      <p:bldP spid="20" grpId="0" animBg="1"/>
      <p:bldP spid="18" grpId="0" animBg="1"/>
      <p:bldP spid="19" grpId="0" animBg="1"/>
      <p:bldP spid="16" grpId="0" animBg="1"/>
      <p:bldP spid="17" grpId="0" animBg="1"/>
      <p:bldP spid="22" grpId="0" animBg="1"/>
    </p:bldLst>
  </p:timing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591" y="-552"/>
            <a:ext cx="6842259" cy="6858000"/>
          </a:xfrm>
          <a:custGeom>
            <a:avLst/>
            <a:gdLst/>
            <a:ahLst/>
            <a:cxnLst/>
            <a:rect l="l" t="t" r="r" b="b"/>
            <a:pathLst>
              <a:path w="6302382" h="6858000">
                <a:moveTo>
                  <a:pt x="0" y="0"/>
                </a:moveTo>
                <a:lnTo>
                  <a:pt x="4786550" y="0"/>
                </a:lnTo>
                <a:lnTo>
                  <a:pt x="4944370" y="150467"/>
                </a:lnTo>
                <a:cubicBezTo>
                  <a:pt x="5783419" y="989517"/>
                  <a:pt x="6302382" y="2148653"/>
                  <a:pt x="6302382" y="3429000"/>
                </a:cubicBezTo>
                <a:cubicBezTo>
                  <a:pt x="6302382" y="4709347"/>
                  <a:pt x="5783419" y="5868484"/>
                  <a:pt x="4944370" y="6707534"/>
                </a:cubicBezTo>
                <a:lnTo>
                  <a:pt x="4786550" y="6858000"/>
                </a:lnTo>
                <a:lnTo>
                  <a:pt x="0" y="6858000"/>
                </a:lnTo>
              </a:path>
            </a:pathLst>
          </a:custGeom>
          <a:solidFill>
            <a:srgbClr val="B3C6E7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888" y="3515363"/>
            <a:ext cx="2309663" cy="3079547"/>
          </a:xfrm>
          <a:prstGeom prst="rect">
            <a:avLst/>
          </a:prstGeom>
        </p:spPr>
      </p:pic>
      <p:pic>
        <p:nvPicPr>
          <p:cNvPr id="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690" y="3515858"/>
            <a:ext cx="2309663" cy="3079547"/>
          </a:xfrm>
          <a:prstGeom prst="rect">
            <a:avLst/>
          </a:prstGeom>
        </p:spPr>
      </p:pic>
      <p:pic>
        <p:nvPicPr>
          <p:cNvPr id="5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664" y="263223"/>
            <a:ext cx="2309663" cy="3079547"/>
          </a:xfrm>
          <a:prstGeom prst="rect">
            <a:avLst/>
          </a:prstGeom>
        </p:spPr>
      </p:pic>
      <p:pic>
        <p:nvPicPr>
          <p:cNvPr id="6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9693" y="262630"/>
            <a:ext cx="2307860" cy="3079547"/>
          </a:xfrm>
          <a:prstGeom prst="rect">
            <a:avLst/>
          </a:prstGeom>
        </p:spPr>
      </p:pic>
      <p:pic>
        <p:nvPicPr>
          <p:cNvPr id="7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10" y="263061"/>
            <a:ext cx="2309663" cy="3079547"/>
          </a:xfrm>
          <a:prstGeom prst="rect">
            <a:avLst/>
          </a:prstGeom>
        </p:spPr>
      </p:pic>
      <p:pic>
        <p:nvPicPr>
          <p:cNvPr id="8" name="图片6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569" t="0" r="24722" b="0"/>
          <a:stretch>
            <a:fillRect/>
          </a:stretch>
        </p:blipFill>
        <p:spPr>
          <a:xfrm>
            <a:off x="9579159" y="3554216"/>
            <a:ext cx="2309308" cy="3001680"/>
          </a:xfrm>
          <a:prstGeom prst="rect">
            <a:avLst/>
          </a:prstGeom>
        </p:spPr>
      </p:pic>
      <p:sp>
        <p:nvSpPr>
          <p:cNvPr id="9" name="文本1"/>
          <p:cNvSpPr txBox="1"/>
          <p:nvPr/>
        </p:nvSpPr>
        <p:spPr>
          <a:xfrm>
            <a:off x="190900" y="666350"/>
            <a:ext cx="4076700" cy="63785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3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活动三：设计流程图</a:t>
            </a:r>
          </a:p>
        </p:txBody>
      </p:sp>
      <p:sp>
        <p:nvSpPr>
          <p:cNvPr id="10" name="文本2"/>
          <p:cNvSpPr txBox="1"/>
          <p:nvPr/>
        </p:nvSpPr>
        <p:spPr>
          <a:xfrm>
            <a:off x="190891" y="1303734"/>
            <a:ext cx="4934140" cy="246569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900"/>
              </a:lnSpc>
            </a:pPr>
            <a:r>
              <a:rPr lang="zh-CN" altLang="en-US" sz="2699" b="0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要求：</a:t>
            </a:r>
          </a:p>
          <a:p>
            <a:pPr marL="0" algn="l">
              <a:lnSpc>
                <a:spcPts val="5900"/>
              </a:lnSpc>
            </a:pPr>
            <a:r>
              <a:rPr lang="zh-CN" altLang="en-US" sz="2699" b="0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1.小组选择</a:t>
            </a:r>
            <a:r>
              <a:rPr lang="zh-CN" altLang="en-US" sz="2699" b="0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一个</a:t>
            </a:r>
            <a:r>
              <a:rPr lang="zh-CN" altLang="en-US" sz="2699" b="0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游玩设施；</a:t>
            </a:r>
          </a:p>
          <a:p>
            <a:pPr marL="0" algn="l">
              <a:lnSpc>
                <a:spcPts val="5900"/>
              </a:lnSpc>
            </a:pPr>
            <a:r>
              <a:rPr lang="zh-CN" altLang="en-US" sz="2699" b="0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2.用</a:t>
            </a:r>
            <a:r>
              <a:rPr lang="zh-CN" altLang="en-US" sz="2699" b="0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自然语言</a:t>
            </a:r>
            <a:r>
              <a:rPr lang="zh-CN" altLang="en-US" sz="2699" b="0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描述游玩算法；</a:t>
            </a:r>
          </a:p>
        </p:txBody>
      </p:sp>
      <p:sp>
        <p:nvSpPr>
          <p:cNvPr id="11" name="文本3"/>
          <p:cNvSpPr txBox="1"/>
          <p:nvPr/>
        </p:nvSpPr>
        <p:spPr>
          <a:xfrm>
            <a:off x="190500" y="3887191"/>
            <a:ext cx="4198303" cy="63661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699" b="0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3.用</a:t>
            </a:r>
            <a:r>
              <a:rPr lang="zh-CN" altLang="en-US" sz="2699" b="0" i="0" dirty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流程图</a:t>
            </a:r>
            <a:r>
              <a:rPr lang="zh-CN" altLang="en-US" sz="2699" b="0" i="0" dirty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描述游玩算法。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0" y="4389730"/>
            <a:ext cx="3056378" cy="2468270"/>
          </a:xfrm>
          <a:custGeom>
            <a:avLst/>
            <a:gdLst/>
            <a:ahLst/>
            <a:cxnLst/>
            <a:rect l="l" t="t" r="r" b="b"/>
            <a:pathLst>
              <a:path w="3056378" h="2468270">
                <a:moveTo>
                  <a:pt x="841458" y="0"/>
                </a:moveTo>
                <a:cubicBezTo>
                  <a:pt x="2064725" y="0"/>
                  <a:pt x="3056378" y="991653"/>
                  <a:pt x="3056378" y="2214920"/>
                </a:cubicBezTo>
                <a:cubicBezTo>
                  <a:pt x="3056378" y="2291374"/>
                  <a:pt x="3052505" y="2366924"/>
                  <a:pt x="3044943" y="2441383"/>
                </a:cubicBezTo>
                <a:lnTo>
                  <a:pt x="3040839" y="2468270"/>
                </a:lnTo>
                <a:lnTo>
                  <a:pt x="0" y="2468270"/>
                </a:lnTo>
                <a:lnTo>
                  <a:pt x="0" y="166487"/>
                </a:lnTo>
                <a:lnTo>
                  <a:pt x="182808" y="99579"/>
                </a:lnTo>
                <a:cubicBezTo>
                  <a:pt x="390876" y="34863"/>
                  <a:pt x="612096" y="0"/>
                  <a:pt x="841458" y="0"/>
                </a:cubicBezTo>
              </a:path>
            </a:pathLst>
          </a:custGeom>
          <a:solidFill>
            <a:srgbClr val="2F5496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/>
          <p:cNvSpPr txBox="1"/>
          <p:nvPr/>
        </p:nvSpPr>
        <p:spPr>
          <a:xfrm>
            <a:off x="3591108" y="3183672"/>
            <a:ext cx="83262" cy="83262"/>
          </a:xfrm>
          <a:prstGeom prst="ellipse"/>
          <a:solidFill>
            <a:srgbClr val="FFFF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4" name="组合1"/>
          <p:cNvGrpSpPr/>
          <p:nvPr/>
        </p:nvGrpSpPr>
        <p:grpSpPr>
          <a:xfrm>
            <a:off x="133" y="581"/>
            <a:ext cx="7918327" cy="3816888"/>
            <a:chOff x="0" y="0"/>
            <a:chExt cx="7918327" cy="3816888"/>
          </a:xfrm>
        </p:grpSpPr>
        <p:sp>
          <p:nvSpPr>
            <p:cNvPr id="5" name="形状4"/>
            <p:cNvSpPr txBox="1"/>
            <p:nvPr/>
          </p:nvSpPr>
          <p:spPr>
            <a:xfrm>
              <a:off x="0" y="320551"/>
              <a:ext cx="7490619" cy="19050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578156" y="0"/>
              <a:ext cx="19050" cy="3816888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6"/>
            <p:cNvSpPr txBox="1"/>
            <p:nvPr/>
          </p:nvSpPr>
          <p:spPr>
            <a:xfrm>
              <a:off x="427708" y="152140"/>
              <a:ext cx="7490619" cy="15875"/>
            </a:xfrm>
            <a:prstGeom prst="line"/>
            <a:solidFill>
              <a:srgbClr val="FFFFFF">
                <a:alpha val="0"/>
              </a:srgbClr>
            </a:solidFill>
            <a:ln w="15875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8" name="组合2"/>
          <p:cNvGrpSpPr/>
          <p:nvPr/>
        </p:nvGrpSpPr>
        <p:grpSpPr>
          <a:xfrm>
            <a:off x="5622407" y="3156943"/>
            <a:ext cx="6569434" cy="3642258"/>
            <a:chOff x="0" y="0"/>
            <a:chExt cx="6569434" cy="3642258"/>
          </a:xfrm>
        </p:grpSpPr>
        <p:sp>
          <p:nvSpPr>
            <p:cNvPr id="9" name="形状7"/>
            <p:cNvSpPr txBox="1"/>
            <p:nvPr/>
          </p:nvSpPr>
          <p:spPr>
            <a:xfrm>
              <a:off x="315432" y="3497457"/>
              <a:ext cx="6254002" cy="15875"/>
            </a:xfrm>
            <a:prstGeom prst="line"/>
            <a:solidFill>
              <a:srgbClr val="FFFFFF">
                <a:alpha val="0"/>
              </a:srgbClr>
            </a:solidFill>
            <a:ln w="15875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8"/>
            <p:cNvSpPr txBox="1"/>
            <p:nvPr/>
          </p:nvSpPr>
          <p:spPr>
            <a:xfrm>
              <a:off x="6005707" y="0"/>
              <a:ext cx="19050" cy="3642258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ysDash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9"/>
            <p:cNvSpPr txBox="1"/>
            <p:nvPr/>
          </p:nvSpPr>
          <p:spPr>
            <a:xfrm>
              <a:off x="0" y="3293768"/>
              <a:ext cx="6254002" cy="19050"/>
            </a:xfrm>
            <a:prstGeom prst="line"/>
            <a:solidFill>
              <a:srgbClr val="FFFFFF">
                <a:alpha val="0"/>
              </a:srgbClr>
            </a:solidFill>
            <a:ln w="19050">
              <a:solidFill>
                <a:srgbClr val="1F3864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12" name="形状3"/>
          <p:cNvSpPr txBox="1"/>
          <p:nvPr/>
        </p:nvSpPr>
        <p:spPr>
          <a:xfrm>
            <a:off x="9471298" y="0"/>
            <a:ext cx="2720702" cy="2159491"/>
          </a:xfrm>
          <a:custGeom>
            <a:avLst/>
            <a:gdLst/>
            <a:ahLst/>
            <a:cxnLst/>
            <a:rect l="l" t="t" r="r" b="b"/>
            <a:pathLst>
              <a:path w="2720702" h="2159491">
                <a:moveTo>
                  <a:pt x="92076" y="0"/>
                </a:moveTo>
                <a:lnTo>
                  <a:pt x="2720702" y="0"/>
                </a:lnTo>
                <a:lnTo>
                  <a:pt x="2720702" y="1731275"/>
                </a:lnTo>
                <a:lnTo>
                  <a:pt x="2657677" y="1788556"/>
                </a:lnTo>
                <a:cubicBezTo>
                  <a:pt x="2376884" y="2020287"/>
                  <a:pt x="2016901" y="2159491"/>
                  <a:pt x="1624405" y="2159491"/>
                </a:cubicBezTo>
                <a:cubicBezTo>
                  <a:pt x="727271" y="2159491"/>
                  <a:pt x="0" y="1432220"/>
                  <a:pt x="0" y="535086"/>
                </a:cubicBezTo>
                <a:cubicBezTo>
                  <a:pt x="0" y="366873"/>
                  <a:pt x="25568" y="204633"/>
                  <a:pt x="73030" y="52038"/>
                </a:cubicBezTo>
              </a:path>
            </a:pathLst>
          </a:custGeom>
          <a:solidFill>
            <a:srgbClr val="B3C6E7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450" y="140751"/>
            <a:ext cx="1127341" cy="997715"/>
          </a:xfrm>
          <a:prstGeom prst="rect">
            <a:avLst/>
          </a:prstGeom>
        </p:spPr>
      </p:pic>
      <p:sp>
        <p:nvSpPr>
          <p:cNvPr id="14" name="文本1"/>
          <p:cNvSpPr txBox="1"/>
          <p:nvPr/>
        </p:nvSpPr>
        <p:spPr>
          <a:xfrm>
            <a:off x="1506769" y="1994421"/>
            <a:ext cx="8928100" cy="21140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500"/>
              </a:lnSpc>
            </a:pPr>
            <a:r>
              <a:rPr lang="zh-CN" altLang="en-US" sz="42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自然语言：步骤清晰、通俗易懂</a:t>
            </a:r>
          </a:p>
          <a:p>
            <a:pPr marL="0" algn="l">
              <a:lnSpc>
                <a:spcPts val="7500"/>
              </a:lnSpc>
            </a:pPr>
            <a:r>
              <a:rPr lang="zh-CN" altLang="en-US" sz="4299" b="0" i="0" dirty="0">
                <a:solidFill>
                  <a:srgbClr val="000000">
                    <a:alpha val="100000"/>
                  </a:srgbClr>
                </a:solidFill>
                <a:latin typeface="华文新魏"/>
                <a:ea typeface="华文新魏"/>
              </a:rPr>
              <a:t>流程图：形象直观、不易出现二义性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邵琪</dc:creator>
  <dc:title>用流程图描述算法</dc:title>
  <revision>1</revision>
  <dcterms:created xsi:type="dcterms:W3CDTF">2025-10-19T05:58:07.7441057Z</dcterms:created>
  <dcterms:modified xsi:type="dcterms:W3CDTF">2025-10-19T05:58:07.7441057Z</dcterms:modified>
  <lastModifiedBy>邵琪</lastModifiedBy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EasiNote5</vt:lpwstr>
  </op:property>
  <op:property fmtid="{D5CDD505-2E9C-101B-9397-08002B2CF9AE}" pid="3" name="ApplicationVersion">
    <vt:lpwstr>5.2.4.9158</vt:lpwstr>
  </op:property>
  <op:property fmtid="{D5CDD505-2E9C-101B-9397-08002B2CF9AE}" pid="4" name="EasiNoteCoursewareInfo">
    <vt:lpwstr>0c9270b4-8242-4093-84b3-ada6b782ea25:1</vt:lpwstr>
  </op:property>
  <op:property fmtid="{D5CDD505-2E9C-101B-9397-08002B2CF9AE}" pid="5" name="EasiNoteDocumentName">
    <vt:lpwstr>用流程图描述算法</vt:lpwstr>
  </op:property>
  <op:property fmtid="{D5CDD505-2E9C-101B-9397-08002B2CF9AE}" pid="6" name="EasiNoteAuthor">
    <vt:lpwstr>fede742968a74ad78b6f9700d10683ca</vt:lpwstr>
  </op:property>
  <op:property fmtid="{D5CDD505-2E9C-101B-9397-08002B2CF9AE}" pid="7" name="EasiNoteUpstreamCoursewareInfo_0">
    <vt:lpwstr>fae2a3b2-d2ad-40ad-9f0b-611f27214c09</vt:lpwstr>
  </op:property>
</op:Properties>
</file>