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1" r:id="rId3"/>
    <p:sldId id="439" r:id="rId4"/>
    <p:sldId id="420" r:id="rId5"/>
    <p:sldId id="256" r:id="rId6"/>
    <p:sldId id="440" r:id="rId7"/>
    <p:sldId id="441" r:id="rId8"/>
    <p:sldId id="443" r:id="rId9"/>
    <p:sldId id="442" r:id="rId10"/>
    <p:sldId id="426" r:id="rId11"/>
    <p:sldId id="444" r:id="rId12"/>
    <p:sldId id="447" r:id="rId13"/>
    <p:sldId id="448" r:id="rId14"/>
    <p:sldId id="427" r:id="rId15"/>
  </p:sldIdLst>
  <p:sldSz cx="12192000" cy="6858000"/>
  <p:notesSz cx="6858000" cy="9144000"/>
  <p:embeddedFontLst>
    <p:embeddedFont>
      <p:font typeface="方正公文小标宋" panose="02000500000000000000" charset="-122"/>
      <p:regular r:id="rId21"/>
    </p:embeddedFont>
    <p:embeddedFont>
      <p:font typeface="微软雅黑" panose="020B0503020204020204" charset="-122"/>
      <p:regular r:id="rId22"/>
    </p:embeddedFont>
    <p:embeddedFont>
      <p:font typeface="汉仪晓波折纸体简" panose="00020600040101010101" charset="-122"/>
      <p:regular r:id="rId23"/>
    </p:embeddedFont>
    <p:embeddedFont>
      <p:font typeface="迷你简琥珀" panose="03000509000000000000" charset="-122"/>
      <p:regular r:id="rId24"/>
    </p:embeddedFont>
    <p:embeddedFont>
      <p:font typeface="优设标题黑" panose="00000500000000000000" pitchFamily="2" charset="-122"/>
      <p:regular r:id="rId25"/>
    </p:embeddedFont>
    <p:embeddedFont>
      <p:font typeface="Century Gothic" panose="020B0502020202020204" charset="0"/>
      <p:regular r:id="rId26"/>
      <p:bold r:id="rId27"/>
      <p:italic r:id="rId28"/>
      <p:boldItalic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ED"/>
    <a:srgbClr val="1F316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44" y="77"/>
      </p:cViewPr>
      <p:guideLst>
        <p:guide orient="horz" pos="2121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34.xml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98E9C-F532-4E1B-A54A-CBD9BD1D8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DFA86-DA4A-4CF0-81F7-E62A07AED1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tags" Target="../tags/tag33.xml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tags" Target="../tags/tag29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838380" y="5498879"/>
            <a:ext cx="427448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常泰大桥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  <p:pic>
        <p:nvPicPr>
          <p:cNvPr id="4" name="常泰长江大桥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1160" y="444500"/>
            <a:ext cx="11409045" cy="596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6951"/>
            <a:ext cx="324091" cy="982562"/>
          </a:xfrm>
          <a:prstGeom prst="rect">
            <a:avLst/>
          </a:pr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966" y="336951"/>
            <a:ext cx="555584" cy="982562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1478" y="505066"/>
            <a:ext cx="5919078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3600" kern="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活动二：手绘流程图</a:t>
            </a:r>
            <a:endParaRPr lang="zh-CN" altLang="en-US" sz="3600" kern="0" dirty="0">
              <a:solidFill>
                <a:prstClr val="black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82270" y="1464945"/>
            <a:ext cx="9941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</a:t>
            </a:r>
            <a:r>
              <a:rPr lang="zh-CN" altLang="en-US" sz="2800"/>
              <a:t>请同学们尝试画出导航过程的算法流程图。</a:t>
            </a:r>
            <a:endParaRPr lang="zh-CN" altLang="en-US" sz="2800"/>
          </a:p>
        </p:txBody>
      </p:sp>
      <p:grpSp>
        <p:nvGrpSpPr>
          <p:cNvPr id="30" name="组合 29" descr="7b0a202020202274657874626f78223a2022220a7d0a"/>
          <p:cNvGrpSpPr/>
          <p:nvPr/>
        </p:nvGrpSpPr>
        <p:grpSpPr>
          <a:xfrm>
            <a:off x="647065" y="3283585"/>
            <a:ext cx="5363210" cy="2536190"/>
            <a:chOff x="5468" y="3352"/>
            <a:chExt cx="8446" cy="3994"/>
          </a:xfrm>
        </p:grpSpPr>
        <p:grpSp>
          <p:nvGrpSpPr>
            <p:cNvPr id="31" name="组合 30"/>
            <p:cNvGrpSpPr/>
            <p:nvPr/>
          </p:nvGrpSpPr>
          <p:grpSpPr>
            <a:xfrm>
              <a:off x="5468" y="3352"/>
              <a:ext cx="8446" cy="3995"/>
              <a:chOff x="5468" y="3352"/>
              <a:chExt cx="8446" cy="399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5468" y="3435"/>
                <a:ext cx="8446" cy="3913"/>
              </a:xfrm>
              <a:prstGeom prst="roundRect">
                <a:avLst>
                  <a:gd name="adj" fmla="val 9138"/>
                </a:avLst>
              </a:prstGeom>
              <a:solidFill>
                <a:srgbClr val="FFF1F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5688" y="3697"/>
                <a:ext cx="8006" cy="3389"/>
              </a:xfrm>
              <a:prstGeom prst="roundRect">
                <a:avLst>
                  <a:gd name="adj" fmla="val 9138"/>
                </a:avLst>
              </a:prstGeom>
              <a:solidFill>
                <a:srgbClr val="FFFFFF"/>
              </a:solidFill>
              <a:ln>
                <a:solidFill>
                  <a:srgbClr val="FF6D6D"/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 rot="0">
                <a:off x="6879" y="3352"/>
                <a:ext cx="5624" cy="806"/>
                <a:chOff x="7300" y="8380"/>
                <a:chExt cx="2917" cy="418"/>
              </a:xfrm>
            </p:grpSpPr>
            <p:sp>
              <p:nvSpPr>
                <p:cNvPr id="57" name="椭圆 56"/>
                <p:cNvSpPr/>
                <p:nvPr/>
              </p:nvSpPr>
              <p:spPr>
                <a:xfrm>
                  <a:off x="7300" y="8614"/>
                  <a:ext cx="184" cy="184"/>
                </a:xfrm>
                <a:prstGeom prst="ellipse">
                  <a:avLst/>
                </a:prstGeom>
                <a:solidFill>
                  <a:srgbClr val="EBEBEB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7341" y="8391"/>
                  <a:ext cx="102" cy="34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7F7F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8" name="椭圆 57"/>
                <p:cNvSpPr/>
                <p:nvPr/>
              </p:nvSpPr>
              <p:spPr>
                <a:xfrm>
                  <a:off x="10033" y="8614"/>
                  <a:ext cx="184" cy="184"/>
                </a:xfrm>
                <a:prstGeom prst="ellipse">
                  <a:avLst/>
                </a:prstGeom>
                <a:solidFill>
                  <a:srgbClr val="EBEBEB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10074" y="8380"/>
                  <a:ext cx="102" cy="34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7F7F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2" name="文本框 31"/>
            <p:cNvSpPr txBox="1"/>
            <p:nvPr>
              <p:custDataLst>
                <p:tags r:id="rId1"/>
              </p:custDataLst>
            </p:nvPr>
          </p:nvSpPr>
          <p:spPr>
            <a:xfrm>
              <a:off x="6248" y="4024"/>
              <a:ext cx="6887" cy="2748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p>
              <a:pPr indent="508000" algn="just" font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在绘制流程图时，应按照从左到右、从上到下的顺序绘制，流程线不能交叉或弯曲。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2233930" y="2506345"/>
            <a:ext cx="20193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小知识</a:t>
            </a:r>
            <a:endParaRPr lang="zh-CN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1" name="流程图: 可选过程 50"/>
          <p:cNvSpPr/>
          <p:nvPr/>
        </p:nvSpPr>
        <p:spPr>
          <a:xfrm>
            <a:off x="6847205" y="3093720"/>
            <a:ext cx="1010285" cy="4673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流程图: 数据 54"/>
          <p:cNvSpPr/>
          <p:nvPr/>
        </p:nvSpPr>
        <p:spPr>
          <a:xfrm>
            <a:off x="6439535" y="3933190"/>
            <a:ext cx="1825625" cy="358775"/>
          </a:xfrm>
          <a:prstGeom prst="flowChartInputOutpu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流程图: 过程 55"/>
          <p:cNvSpPr/>
          <p:nvPr/>
        </p:nvSpPr>
        <p:spPr>
          <a:xfrm>
            <a:off x="6689725" y="4749165"/>
            <a:ext cx="1325880" cy="434975"/>
          </a:xfrm>
          <a:prstGeom prst="flowChart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流程图: 过程 59"/>
          <p:cNvSpPr/>
          <p:nvPr/>
        </p:nvSpPr>
        <p:spPr>
          <a:xfrm>
            <a:off x="8194040" y="4749165"/>
            <a:ext cx="586740" cy="434340"/>
          </a:xfrm>
          <a:prstGeom prst="flowChart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1" name="直接箭头连接符 60"/>
          <p:cNvCxnSpPr>
            <a:stCxn id="51" idx="2"/>
            <a:endCxn id="55" idx="1"/>
          </p:cNvCxnSpPr>
          <p:nvPr/>
        </p:nvCxnSpPr>
        <p:spPr>
          <a:xfrm>
            <a:off x="7352665" y="3561080"/>
            <a:ext cx="0" cy="372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stCxn id="55" idx="4"/>
            <a:endCxn id="56" idx="0"/>
          </p:cNvCxnSpPr>
          <p:nvPr/>
        </p:nvCxnSpPr>
        <p:spPr>
          <a:xfrm>
            <a:off x="7352665" y="4291965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肘形连接符 62"/>
          <p:cNvCxnSpPr>
            <a:stCxn id="55" idx="3"/>
            <a:endCxn id="60" idx="0"/>
          </p:cNvCxnSpPr>
          <p:nvPr/>
        </p:nvCxnSpPr>
        <p:spPr>
          <a:xfrm rot="5400000" flipV="1">
            <a:off x="7599680" y="3861435"/>
            <a:ext cx="457200" cy="1317625"/>
          </a:xfrm>
          <a:prstGeom prst="bentConnector3">
            <a:avLst>
              <a:gd name="adj1" fmla="val 4993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流程图: 可选过程 63"/>
          <p:cNvSpPr/>
          <p:nvPr/>
        </p:nvSpPr>
        <p:spPr>
          <a:xfrm>
            <a:off x="9899015" y="3115310"/>
            <a:ext cx="1108710" cy="47815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流程图: 决策 64"/>
          <p:cNvSpPr/>
          <p:nvPr/>
        </p:nvSpPr>
        <p:spPr>
          <a:xfrm>
            <a:off x="9606280" y="3933190"/>
            <a:ext cx="1694815" cy="488950"/>
          </a:xfrm>
          <a:prstGeom prst="flowChartDecision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流程图: 过程 65"/>
          <p:cNvSpPr/>
          <p:nvPr/>
        </p:nvSpPr>
        <p:spPr>
          <a:xfrm>
            <a:off x="9085580" y="4799965"/>
            <a:ext cx="814705" cy="391160"/>
          </a:xfrm>
          <a:prstGeom prst="flowChart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流程图: 过程 66"/>
          <p:cNvSpPr/>
          <p:nvPr/>
        </p:nvSpPr>
        <p:spPr>
          <a:xfrm>
            <a:off x="10453370" y="4862195"/>
            <a:ext cx="1010285" cy="434340"/>
          </a:xfrm>
          <a:prstGeom prst="flowChart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8" name="肘形连接符 67"/>
          <p:cNvCxnSpPr>
            <a:stCxn id="65" idx="1"/>
          </p:cNvCxnSpPr>
          <p:nvPr/>
        </p:nvCxnSpPr>
        <p:spPr>
          <a:xfrm rot="10800000" flipV="1">
            <a:off x="9447530" y="4177665"/>
            <a:ext cx="158750" cy="61087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>
            <a:stCxn id="64" idx="2"/>
            <a:endCxn id="65" idx="0"/>
          </p:cNvCxnSpPr>
          <p:nvPr/>
        </p:nvCxnSpPr>
        <p:spPr>
          <a:xfrm>
            <a:off x="10453370" y="3593465"/>
            <a:ext cx="635" cy="339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0" name="曲线连接符 69"/>
          <p:cNvCxnSpPr>
            <a:stCxn id="65" idx="3"/>
            <a:endCxn id="67" idx="0"/>
          </p:cNvCxnSpPr>
          <p:nvPr/>
        </p:nvCxnSpPr>
        <p:spPr>
          <a:xfrm flipH="1">
            <a:off x="10958830" y="4177665"/>
            <a:ext cx="342265" cy="684530"/>
          </a:xfrm>
          <a:prstGeom prst="curvedConnector4">
            <a:avLst>
              <a:gd name="adj1" fmla="val -117069"/>
              <a:gd name="adj2" fmla="val 6790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H="1">
            <a:off x="6713220" y="4238625"/>
            <a:ext cx="347345" cy="510540"/>
          </a:xfrm>
          <a:prstGeom prst="line">
            <a:avLst/>
          </a:prstGeom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6731000" y="4292600"/>
            <a:ext cx="351155" cy="481330"/>
          </a:xfrm>
          <a:prstGeom prst="line">
            <a:avLst/>
          </a:prstGeom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11683365" y="4197985"/>
            <a:ext cx="347345" cy="510540"/>
          </a:xfrm>
          <a:prstGeom prst="line">
            <a:avLst/>
          </a:prstGeom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11701145" y="4251960"/>
            <a:ext cx="351155" cy="481330"/>
          </a:xfrm>
          <a:prstGeom prst="line">
            <a:avLst/>
          </a:prstGeom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 animBg="1"/>
      <p:bldP spid="55" grpId="0" animBg="1"/>
      <p:bldP spid="56" grpId="0" animBg="1"/>
      <p:bldP spid="60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6951"/>
            <a:ext cx="324091" cy="982562"/>
          </a:xfrm>
          <a:prstGeom prst="rect">
            <a:avLst/>
          </a:pr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966" y="336951"/>
            <a:ext cx="555584" cy="982562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1478" y="505066"/>
            <a:ext cx="5919078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3600" kern="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活动三：在线绘制流程图</a:t>
            </a:r>
            <a:endParaRPr lang="zh-CN" altLang="en-US" sz="3600" kern="0" dirty="0">
              <a:solidFill>
                <a:prstClr val="black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泰州早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342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4710" y="283845"/>
            <a:ext cx="10679430" cy="629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6951"/>
            <a:ext cx="324091" cy="982562"/>
          </a:xfrm>
          <a:prstGeom prst="rect">
            <a:avLst/>
          </a:pr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966" y="336951"/>
            <a:ext cx="555584" cy="982562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1478" y="505066"/>
            <a:ext cx="5919078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3600" kern="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活动三：在线绘制流程图</a:t>
            </a:r>
            <a:endParaRPr lang="zh-CN" altLang="en-US" sz="3600" kern="0" dirty="0">
              <a:solidFill>
                <a:prstClr val="black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0705" y="1441450"/>
            <a:ext cx="10854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</a:t>
            </a:r>
            <a:r>
              <a:rPr lang="zh-CN" altLang="en-US" sz="2800"/>
              <a:t>尝试在线流程图绘制，画出排队取号用餐过程的算法流程图。</a:t>
            </a:r>
            <a:endParaRPr lang="zh-CN" altLang="en-US" sz="2800"/>
          </a:p>
        </p:txBody>
      </p:sp>
      <p:pic>
        <p:nvPicPr>
          <p:cNvPr id="5" name="图片 4"/>
          <p:cNvPicPr/>
          <p:nvPr/>
        </p:nvPicPr>
        <p:blipFill>
          <a:blip r:embed="rId1">
            <a:alphaModFix amt="40000"/>
            <a:clrChange>
              <a:clrFrom>
                <a:srgbClr val="F1DF61">
                  <a:alpha val="100000"/>
                </a:srgbClr>
              </a:clrFrom>
              <a:clrTo>
                <a:srgbClr val="F1DF6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1980" y="2388235"/>
            <a:ext cx="3192780" cy="36861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6951"/>
            <a:ext cx="324091" cy="982562"/>
          </a:xfrm>
          <a:prstGeom prst="rect">
            <a:avLst/>
          </a:pr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966" y="336951"/>
            <a:ext cx="555584" cy="982562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87170" y="735965"/>
            <a:ext cx="9227820" cy="953135"/>
          </a:xfrm>
          <a:prstGeom prst="rect">
            <a:avLst/>
          </a:prstGeom>
        </p:spPr>
        <p:txBody>
          <a:bodyPr wrap="square">
            <a:spAutoFit/>
          </a:bodyPr>
          <a:p>
            <a:pPr indent="711200" algn="l" defTabSz="266700" eaLnBrk="0" fontAlgn="base"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自然语言和流程图都是常用的算法描述方式，他们各具特色、各有千秋。我们应根据实际需求，进行合理选择。</a:t>
            </a:r>
            <a:endParaRPr lang="zh-CN" altLang="en-US" sz="280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graphicFrame>
        <p:nvGraphicFramePr>
          <p:cNvPr id="31" name="表格 30"/>
          <p:cNvGraphicFramePr/>
          <p:nvPr/>
        </p:nvGraphicFramePr>
        <p:xfrm>
          <a:off x="1835150" y="2303145"/>
          <a:ext cx="8533765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1080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描述算法的方式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优点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缺点</a:t>
                      </a:r>
                      <a:endParaRPr lang="zh-CN" altLang="en-US" sz="2000"/>
                    </a:p>
                  </a:txBody>
                  <a:tcPr anchor="ctr" anchorCtr="0"/>
                </a:tc>
              </a:tr>
              <a:tr h="1080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自然语言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 anchor="ctr" anchorCtr="0"/>
                </a:tc>
              </a:tr>
              <a:tr h="1080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流程图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010150" y="3738880"/>
            <a:ext cx="242760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sym typeface="+mn-ea"/>
              </a:rPr>
              <a:t>步骤清晰，通俗易懂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85405" y="3738880"/>
            <a:ext cx="257175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sym typeface="+mn-ea"/>
              </a:rPr>
              <a:t>不够简洁，易出现歧义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78400" y="4830445"/>
            <a:ext cx="24593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sym typeface="+mn-ea"/>
              </a:rPr>
              <a:t>形象直观、结构清晰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85405" y="4830445"/>
            <a:ext cx="193421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sym typeface="+mn-ea"/>
              </a:rPr>
              <a:t>不适合详细描述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838380" y="5498879"/>
            <a:ext cx="427448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常泰大桥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2165" y="989330"/>
            <a:ext cx="5672455" cy="360616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7113905" y="1349375"/>
            <a:ext cx="4246245" cy="50730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矩形 4"/>
          <p:cNvSpPr/>
          <p:nvPr/>
        </p:nvSpPr>
        <p:spPr>
          <a:xfrm>
            <a:off x="7842885" y="267335"/>
            <a:ext cx="2788285" cy="721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4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泰州早茶</a:t>
            </a:r>
            <a:endParaRPr lang="zh-CN" altLang="en-US" sz="4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54250" y="4972685"/>
            <a:ext cx="2788285" cy="721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4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常泰长江大桥</a:t>
            </a:r>
            <a:endParaRPr lang="zh-CN" altLang="en-US" sz="4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290300" y="402336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2930" y="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>
            <p:custDataLst>
              <p:tags r:id="rId1"/>
            </p:custDataLst>
          </p:nvPr>
        </p:nvSpPr>
        <p:spPr>
          <a:xfrm>
            <a:off x="1983740" y="1442720"/>
            <a:ext cx="347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用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自然语言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rPr>
              <a:t>描述算法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lt"/>
            </a:endParaRPr>
          </a:p>
        </p:txBody>
      </p:sp>
      <p:sp>
        <p:nvSpPr>
          <p:cNvPr id="46" name="矩形: 圆角 86"/>
          <p:cNvSpPr/>
          <p:nvPr>
            <p:custDataLst>
              <p:tags r:id="rId2"/>
            </p:custDataLst>
          </p:nvPr>
        </p:nvSpPr>
        <p:spPr>
          <a:xfrm rot="2700000">
            <a:off x="1499111" y="1479930"/>
            <a:ext cx="401640" cy="401640"/>
          </a:xfrm>
          <a:prstGeom prst="roundRect">
            <a:avLst/>
          </a:prstGeom>
          <a:solidFill>
            <a:srgbClr val="006CED"/>
          </a:solidFill>
          <a:ln w="2857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>
            <p:custDataLst>
              <p:tags r:id="rId3"/>
            </p:custDataLst>
          </p:nvPr>
        </p:nvSpPr>
        <p:spPr>
          <a:xfrm>
            <a:off x="1459230" y="1479550"/>
            <a:ext cx="443230" cy="4718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endParaRPr kumimoji="0" lang="zh-CN" altLang="en-US" sz="1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>
            <p:custDataLst>
              <p:tags r:id="rId4"/>
            </p:custDataLst>
          </p:nvPr>
        </p:nvGrpSpPr>
        <p:grpSpPr>
          <a:xfrm>
            <a:off x="7240270" y="203200"/>
            <a:ext cx="3902075" cy="521970"/>
            <a:chOff x="11402" y="320"/>
            <a:chExt cx="6145" cy="822"/>
          </a:xfrm>
        </p:grpSpPr>
        <p:sp>
          <p:nvSpPr>
            <p:cNvPr id="53" name="矩形: 圆角 87"/>
            <p:cNvSpPr/>
            <p:nvPr>
              <p:custDataLst>
                <p:tags r:id="rId5"/>
              </p:custDataLst>
            </p:nvPr>
          </p:nvSpPr>
          <p:spPr>
            <a:xfrm rot="2700000">
              <a:off x="11402" y="349"/>
              <a:ext cx="633" cy="633"/>
            </a:xfrm>
            <a:prstGeom prst="roundRect">
              <a:avLst/>
            </a:prstGeom>
            <a:solidFill>
              <a:srgbClr val="1F3163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11455" y="375"/>
              <a:ext cx="49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2</a:t>
              </a:r>
              <a:endParaRPr kumimoji="0" lang="zh-CN" alt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12076" y="320"/>
              <a:ext cx="54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  <a:cs typeface="+mn-ea"/>
                  <a:sym typeface="+mn-lt"/>
                </a:rPr>
                <a:t>用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  <a:cs typeface="+mn-ea"/>
                  <a:sym typeface="+mn-lt"/>
                </a:rPr>
                <a:t>流程图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  <a:cs typeface="+mn-ea"/>
                  <a:sym typeface="+mn-lt"/>
                </a:rPr>
                <a:t>描述算法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78" name="组合 77" descr="7b0a202020202274657874626f78223a2022220a7d0a"/>
          <p:cNvGrpSpPr/>
          <p:nvPr/>
        </p:nvGrpSpPr>
        <p:grpSpPr>
          <a:xfrm>
            <a:off x="984250" y="2421890"/>
            <a:ext cx="4384675" cy="3275415"/>
            <a:chOff x="5370" y="3510"/>
            <a:chExt cx="8461" cy="3864"/>
          </a:xfrm>
        </p:grpSpPr>
        <p:sp>
          <p:nvSpPr>
            <p:cNvPr id="79" name="矩形 78"/>
            <p:cNvSpPr/>
            <p:nvPr/>
          </p:nvSpPr>
          <p:spPr>
            <a:xfrm>
              <a:off x="5720" y="3832"/>
              <a:ext cx="7761" cy="313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5370" y="3510"/>
              <a:ext cx="227" cy="227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81" name="直接连接符 80"/>
            <p:cNvCxnSpPr/>
            <p:nvPr/>
          </p:nvCxnSpPr>
          <p:spPr>
            <a:xfrm>
              <a:off x="5596" y="3616"/>
              <a:ext cx="794" cy="0"/>
            </a:xfrm>
            <a:prstGeom prst="line">
              <a:avLst/>
            </a:prstGeom>
            <a:ln w="25400" cmpd="sng">
              <a:solidFill>
                <a:srgbClr val="C0C0C0"/>
              </a:solidFill>
              <a:prstDash val="sysDash"/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任意多边形 81"/>
            <p:cNvSpPr/>
            <p:nvPr/>
          </p:nvSpPr>
          <p:spPr>
            <a:xfrm>
              <a:off x="6390" y="3616"/>
              <a:ext cx="7275" cy="1372"/>
            </a:xfrm>
            <a:custGeom>
              <a:avLst/>
              <a:gdLst>
                <a:gd name="connisteX0" fmla="*/ 0 w 5389880"/>
                <a:gd name="connsiteY0" fmla="*/ 0 h 2423795"/>
                <a:gd name="connisteX1" fmla="*/ 5389880 w 5389880"/>
                <a:gd name="connsiteY1" fmla="*/ 0 h 2423795"/>
                <a:gd name="connisteX2" fmla="*/ 5389880 w 5389880"/>
                <a:gd name="connsiteY2" fmla="*/ 2423795 h 24237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89880" h="2423795">
                  <a:moveTo>
                    <a:pt x="0" y="0"/>
                  </a:moveTo>
                  <a:lnTo>
                    <a:pt x="5389880" y="0"/>
                  </a:lnTo>
                  <a:lnTo>
                    <a:pt x="5389880" y="2423795"/>
                  </a:lnTo>
                </a:path>
              </a:pathLst>
            </a:custGeom>
            <a:noFill/>
            <a:ln w="254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 rot="10800000">
              <a:off x="5522" y="5696"/>
              <a:ext cx="7347" cy="1481"/>
            </a:xfrm>
            <a:custGeom>
              <a:avLst/>
              <a:gdLst>
                <a:gd name="connisteX0" fmla="*/ 0 w 5389880"/>
                <a:gd name="connsiteY0" fmla="*/ 0 h 2423795"/>
                <a:gd name="connisteX1" fmla="*/ 5389880 w 5389880"/>
                <a:gd name="connsiteY1" fmla="*/ 0 h 2423795"/>
                <a:gd name="connisteX2" fmla="*/ 5389880 w 5389880"/>
                <a:gd name="connsiteY2" fmla="*/ 2423795 h 24237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89880" h="2423795">
                  <a:moveTo>
                    <a:pt x="0" y="0"/>
                  </a:moveTo>
                  <a:lnTo>
                    <a:pt x="5389880" y="0"/>
                  </a:lnTo>
                  <a:lnTo>
                    <a:pt x="5389880" y="2423795"/>
                  </a:lnTo>
                </a:path>
              </a:pathLst>
            </a:custGeom>
            <a:noFill/>
            <a:ln w="254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12914" y="7177"/>
              <a:ext cx="763" cy="0"/>
            </a:xfrm>
            <a:prstGeom prst="line">
              <a:avLst/>
            </a:prstGeom>
            <a:ln w="25400" cmpd="sng">
              <a:solidFill>
                <a:srgbClr val="C0C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椭圆 84"/>
            <p:cNvSpPr/>
            <p:nvPr/>
          </p:nvSpPr>
          <p:spPr>
            <a:xfrm>
              <a:off x="13604" y="7063"/>
              <a:ext cx="227" cy="227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6320" y="3915"/>
              <a:ext cx="6732" cy="34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步骤一：打开导航软件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步骤二：</a:t>
              </a: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  <a:sym typeface="+mn-ea"/>
                </a:rPr>
                <a:t>选择合适的出行方式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步骤三：</a:t>
              </a: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  <a:sym typeface="+mn-ea"/>
                </a:rPr>
                <a:t>输入出发地、目的地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步骤四：选择合适的路线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步骤五：开始导航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8"/>
            </p:custDataLst>
          </p:nvPr>
        </p:nvGrpSpPr>
        <p:grpSpPr>
          <a:xfrm>
            <a:off x="6451600" y="823595"/>
            <a:ext cx="5080635" cy="6031230"/>
            <a:chOff x="10160" y="1297"/>
            <a:chExt cx="8001" cy="9498"/>
          </a:xfrm>
        </p:grpSpPr>
        <p:grpSp>
          <p:nvGrpSpPr>
            <p:cNvPr id="32" name="组合 31"/>
            <p:cNvGrpSpPr/>
            <p:nvPr/>
          </p:nvGrpSpPr>
          <p:grpSpPr>
            <a:xfrm>
              <a:off x="10353" y="1297"/>
              <a:ext cx="6247" cy="9498"/>
              <a:chOff x="10353" y="1297"/>
              <a:chExt cx="6247" cy="9498"/>
            </a:xfrm>
          </p:grpSpPr>
          <p:sp>
            <p:nvSpPr>
              <p:cNvPr id="14" name="流程图: 过程 13"/>
              <p:cNvSpPr/>
              <p:nvPr/>
            </p:nvSpPr>
            <p:spPr>
              <a:xfrm>
                <a:off x="11947" y="2721"/>
                <a:ext cx="3337" cy="822"/>
              </a:xfrm>
              <a:prstGeom prst="flowChartProcess">
                <a:avLst/>
              </a:prstGeom>
              <a:noFill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流程图: 过程 14"/>
              <p:cNvSpPr/>
              <p:nvPr/>
            </p:nvSpPr>
            <p:spPr>
              <a:xfrm>
                <a:off x="11947" y="4129"/>
                <a:ext cx="3337" cy="744"/>
              </a:xfrm>
              <a:prstGeom prst="flowChartProcess">
                <a:avLst/>
              </a:prstGeom>
              <a:noFill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buClrTx/>
                  <a:buSzTx/>
                  <a:buFontTx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流程图: 数据 17"/>
              <p:cNvSpPr/>
              <p:nvPr/>
            </p:nvSpPr>
            <p:spPr>
              <a:xfrm>
                <a:off x="10353" y="7028"/>
                <a:ext cx="6247" cy="1064"/>
              </a:xfrm>
              <a:prstGeom prst="flowChartInputOutput">
                <a:avLst/>
              </a:prstGeom>
              <a:noFill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buClrTx/>
                  <a:buSzTx/>
                  <a:buFontTx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流程图: 过程 18"/>
              <p:cNvSpPr/>
              <p:nvPr/>
            </p:nvSpPr>
            <p:spPr>
              <a:xfrm>
                <a:off x="11947" y="8781"/>
                <a:ext cx="3337" cy="618"/>
              </a:xfrm>
              <a:prstGeom prst="flowChartProcess">
                <a:avLst/>
              </a:prstGeom>
              <a:noFill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buClrTx/>
                  <a:buSzTx/>
                  <a:buFontTx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流程图: 终止 22"/>
              <p:cNvSpPr/>
              <p:nvPr>
                <p:custDataLst>
                  <p:tags r:id="rId9"/>
                </p:custDataLst>
              </p:nvPr>
            </p:nvSpPr>
            <p:spPr>
              <a:xfrm>
                <a:off x="12076" y="1297"/>
                <a:ext cx="3046" cy="838"/>
              </a:xfrm>
              <a:prstGeom prst="flowChartTerminator">
                <a:avLst/>
              </a:prstGeom>
              <a:noFill/>
              <a:ln w="952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流程图: 终止 23"/>
              <p:cNvSpPr/>
              <p:nvPr/>
            </p:nvSpPr>
            <p:spPr>
              <a:xfrm>
                <a:off x="12165" y="9973"/>
                <a:ext cx="3046" cy="822"/>
              </a:xfrm>
              <a:prstGeom prst="flowChartTerminator">
                <a:avLst/>
              </a:prstGeom>
              <a:noFill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buClrTx/>
                  <a:buSzTx/>
                  <a:buFontTx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直接箭头连接符 25"/>
              <p:cNvCxnSpPr>
                <a:stCxn id="23" idx="2"/>
                <a:endCxn id="14" idx="0"/>
              </p:cNvCxnSpPr>
              <p:nvPr>
                <p:custDataLst>
                  <p:tags r:id="rId10"/>
                </p:custDataLst>
              </p:nvPr>
            </p:nvCxnSpPr>
            <p:spPr>
              <a:xfrm>
                <a:off x="13599" y="2135"/>
                <a:ext cx="17" cy="586"/>
              </a:xfrm>
              <a:prstGeom prst="straightConnector1">
                <a:avLst/>
              </a:prstGeom>
              <a:ln w="38100">
                <a:solidFill>
                  <a:srgbClr val="1F316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>
                <a:stCxn id="14" idx="2"/>
              </p:cNvCxnSpPr>
              <p:nvPr/>
            </p:nvCxnSpPr>
            <p:spPr>
              <a:xfrm flipH="1">
                <a:off x="13599" y="3543"/>
                <a:ext cx="17" cy="56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/>
              <p:nvPr/>
            </p:nvCxnSpPr>
            <p:spPr>
              <a:xfrm>
                <a:off x="13616" y="4910"/>
                <a:ext cx="17" cy="53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/>
              <p:cNvCxnSpPr/>
              <p:nvPr/>
            </p:nvCxnSpPr>
            <p:spPr>
              <a:xfrm>
                <a:off x="13616" y="6327"/>
                <a:ext cx="0" cy="7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/>
            </p:nvCxnSpPr>
            <p:spPr>
              <a:xfrm>
                <a:off x="13633" y="8047"/>
                <a:ext cx="0" cy="7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/>
              <p:nvPr/>
            </p:nvCxnSpPr>
            <p:spPr>
              <a:xfrm>
                <a:off x="13633" y="9404"/>
                <a:ext cx="0" cy="7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3" name="流程图: 决策 32"/>
            <p:cNvSpPr/>
            <p:nvPr/>
          </p:nvSpPr>
          <p:spPr>
            <a:xfrm>
              <a:off x="10160" y="5390"/>
              <a:ext cx="6929" cy="992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肘形连接符 33"/>
            <p:cNvCxnSpPr>
              <a:stCxn id="33" idx="3"/>
            </p:cNvCxnSpPr>
            <p:nvPr/>
          </p:nvCxnSpPr>
          <p:spPr>
            <a:xfrm flipH="1" flipV="1">
              <a:off x="13637" y="4997"/>
              <a:ext cx="3452" cy="889"/>
            </a:xfrm>
            <a:prstGeom prst="bentConnector3">
              <a:avLst>
                <a:gd name="adj1" fmla="val -10863"/>
              </a:avLst>
            </a:prstGeom>
            <a:ln w="38100" cmpd="sng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14133" y="6366"/>
              <a:ext cx="98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是</a:t>
              </a:r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7427" y="5046"/>
              <a:ext cx="7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否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6" grpId="0" animBg="1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2"/>
          <p:cNvSpPr/>
          <p:nvPr/>
        </p:nvSpPr>
        <p:spPr>
          <a:xfrm>
            <a:off x="81280" y="508000"/>
            <a:ext cx="10993120" cy="5842000"/>
          </a:xfrm>
          <a:custGeom>
            <a:avLst/>
            <a:gdLst>
              <a:gd name="connsiteX0" fmla="*/ 0 w 10444480"/>
              <a:gd name="connsiteY0" fmla="*/ 0 h 5842000"/>
              <a:gd name="connsiteX1" fmla="*/ 10444480 w 10444480"/>
              <a:gd name="connsiteY1" fmla="*/ 0 h 5842000"/>
              <a:gd name="connsiteX2" fmla="*/ 10444480 w 10444480"/>
              <a:gd name="connsiteY2" fmla="*/ 508000 h 5842000"/>
              <a:gd name="connsiteX3" fmla="*/ 10342888 w 10444480"/>
              <a:gd name="connsiteY3" fmla="*/ 508000 h 5842000"/>
              <a:gd name="connsiteX4" fmla="*/ 10342888 w 10444480"/>
              <a:gd name="connsiteY4" fmla="*/ 101592 h 5842000"/>
              <a:gd name="connsiteX5" fmla="*/ 101592 w 10444480"/>
              <a:gd name="connsiteY5" fmla="*/ 101592 h 5842000"/>
              <a:gd name="connsiteX6" fmla="*/ 101592 w 10444480"/>
              <a:gd name="connsiteY6" fmla="*/ 5740408 h 5842000"/>
              <a:gd name="connsiteX7" fmla="*/ 10342888 w 10444480"/>
              <a:gd name="connsiteY7" fmla="*/ 5740408 h 5842000"/>
              <a:gd name="connsiteX8" fmla="*/ 10342888 w 10444480"/>
              <a:gd name="connsiteY8" fmla="*/ 5334000 h 5842000"/>
              <a:gd name="connsiteX9" fmla="*/ 10444480 w 10444480"/>
              <a:gd name="connsiteY9" fmla="*/ 5334000 h 5842000"/>
              <a:gd name="connsiteX10" fmla="*/ 10444480 w 10444480"/>
              <a:gd name="connsiteY10" fmla="*/ 5842000 h 5842000"/>
              <a:gd name="connsiteX11" fmla="*/ 0 w 10444480"/>
              <a:gd name="connsiteY11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44480" h="5842000">
                <a:moveTo>
                  <a:pt x="0" y="0"/>
                </a:moveTo>
                <a:lnTo>
                  <a:pt x="10444480" y="0"/>
                </a:lnTo>
                <a:lnTo>
                  <a:pt x="10444480" y="508000"/>
                </a:lnTo>
                <a:lnTo>
                  <a:pt x="10342888" y="508000"/>
                </a:lnTo>
                <a:lnTo>
                  <a:pt x="10342888" y="101592"/>
                </a:lnTo>
                <a:lnTo>
                  <a:pt x="101592" y="101592"/>
                </a:lnTo>
                <a:lnTo>
                  <a:pt x="101592" y="5740408"/>
                </a:lnTo>
                <a:lnTo>
                  <a:pt x="10342888" y="5740408"/>
                </a:lnTo>
                <a:lnTo>
                  <a:pt x="10342888" y="5334000"/>
                </a:lnTo>
                <a:lnTo>
                  <a:pt x="10444480" y="5334000"/>
                </a:lnTo>
                <a:lnTo>
                  <a:pt x="10444480" y="5842000"/>
                </a:lnTo>
                <a:lnTo>
                  <a:pt x="0" y="5842000"/>
                </a:lnTo>
                <a:close/>
              </a:path>
            </a:pathLst>
          </a:cu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35200"/>
            <a:ext cx="309151" cy="2387600"/>
          </a:xfrm>
          <a:prstGeom prst="rect">
            <a:avLst/>
          </a:pr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任意多边形: 形状 1"/>
          <p:cNvSpPr/>
          <p:nvPr/>
        </p:nvSpPr>
        <p:spPr>
          <a:xfrm>
            <a:off x="735384" y="1168400"/>
            <a:ext cx="2767012" cy="3684127"/>
          </a:xfrm>
          <a:custGeom>
            <a:avLst/>
            <a:gdLst>
              <a:gd name="connsiteX0" fmla="*/ 0 w 2767012"/>
              <a:gd name="connsiteY0" fmla="*/ 0 h 3684127"/>
              <a:gd name="connsiteX1" fmla="*/ 2767012 w 2767012"/>
              <a:gd name="connsiteY1" fmla="*/ 0 h 3684127"/>
              <a:gd name="connsiteX2" fmla="*/ 2767012 w 2767012"/>
              <a:gd name="connsiteY2" fmla="*/ 475544 h 3684127"/>
              <a:gd name="connsiteX3" fmla="*/ 2616404 w 2767012"/>
              <a:gd name="connsiteY3" fmla="*/ 475544 h 3684127"/>
              <a:gd name="connsiteX4" fmla="*/ 2616404 w 2767012"/>
              <a:gd name="connsiteY4" fmla="*/ 150608 h 3684127"/>
              <a:gd name="connsiteX5" fmla="*/ 150608 w 2767012"/>
              <a:gd name="connsiteY5" fmla="*/ 150608 h 3684127"/>
              <a:gd name="connsiteX6" fmla="*/ 150608 w 2767012"/>
              <a:gd name="connsiteY6" fmla="*/ 1772426 h 3684127"/>
              <a:gd name="connsiteX7" fmla="*/ 150608 w 2767012"/>
              <a:gd name="connsiteY7" fmla="*/ 1850227 h 3684127"/>
              <a:gd name="connsiteX8" fmla="*/ 150608 w 2767012"/>
              <a:gd name="connsiteY8" fmla="*/ 2773700 h 3684127"/>
              <a:gd name="connsiteX9" fmla="*/ 150608 w 2767012"/>
              <a:gd name="connsiteY9" fmla="*/ 2877729 h 3684127"/>
              <a:gd name="connsiteX10" fmla="*/ 150608 w 2767012"/>
              <a:gd name="connsiteY10" fmla="*/ 3533519 h 3684127"/>
              <a:gd name="connsiteX11" fmla="*/ 2616404 w 2767012"/>
              <a:gd name="connsiteY11" fmla="*/ 3533519 h 3684127"/>
              <a:gd name="connsiteX12" fmla="*/ 2616404 w 2767012"/>
              <a:gd name="connsiteY12" fmla="*/ 3103140 h 3684127"/>
              <a:gd name="connsiteX13" fmla="*/ 2767012 w 2767012"/>
              <a:gd name="connsiteY13" fmla="*/ 3103140 h 3684127"/>
              <a:gd name="connsiteX14" fmla="*/ 2767012 w 2767012"/>
              <a:gd name="connsiteY14" fmla="*/ 3684127 h 3684127"/>
              <a:gd name="connsiteX15" fmla="*/ 0 w 2767012"/>
              <a:gd name="connsiteY15" fmla="*/ 3684127 h 3684127"/>
              <a:gd name="connsiteX16" fmla="*/ 0 w 2767012"/>
              <a:gd name="connsiteY16" fmla="*/ 2877729 h 3684127"/>
              <a:gd name="connsiteX17" fmla="*/ 0 w 2767012"/>
              <a:gd name="connsiteY17" fmla="*/ 2773700 h 3684127"/>
              <a:gd name="connsiteX18" fmla="*/ 0 w 2767012"/>
              <a:gd name="connsiteY18" fmla="*/ 1850227 h 3684127"/>
              <a:gd name="connsiteX19" fmla="*/ 0 w 2767012"/>
              <a:gd name="connsiteY19" fmla="*/ 1772426 h 368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7012" h="3684127">
                <a:moveTo>
                  <a:pt x="0" y="0"/>
                </a:moveTo>
                <a:lnTo>
                  <a:pt x="2767012" y="0"/>
                </a:lnTo>
                <a:lnTo>
                  <a:pt x="2767012" y="475544"/>
                </a:lnTo>
                <a:lnTo>
                  <a:pt x="2616404" y="475544"/>
                </a:lnTo>
                <a:lnTo>
                  <a:pt x="2616404" y="150608"/>
                </a:lnTo>
                <a:lnTo>
                  <a:pt x="150608" y="150608"/>
                </a:lnTo>
                <a:lnTo>
                  <a:pt x="150608" y="1772426"/>
                </a:lnTo>
                <a:lnTo>
                  <a:pt x="150608" y="1850227"/>
                </a:lnTo>
                <a:lnTo>
                  <a:pt x="150608" y="2773700"/>
                </a:lnTo>
                <a:lnTo>
                  <a:pt x="150608" y="2877729"/>
                </a:lnTo>
                <a:lnTo>
                  <a:pt x="150608" y="3533519"/>
                </a:lnTo>
                <a:lnTo>
                  <a:pt x="2616404" y="3533519"/>
                </a:lnTo>
                <a:lnTo>
                  <a:pt x="2616404" y="3103140"/>
                </a:lnTo>
                <a:lnTo>
                  <a:pt x="2767012" y="3103140"/>
                </a:lnTo>
                <a:lnTo>
                  <a:pt x="2767012" y="3684127"/>
                </a:lnTo>
                <a:lnTo>
                  <a:pt x="0" y="3684127"/>
                </a:lnTo>
                <a:lnTo>
                  <a:pt x="0" y="2877729"/>
                </a:lnTo>
                <a:lnTo>
                  <a:pt x="0" y="2773700"/>
                </a:lnTo>
                <a:lnTo>
                  <a:pt x="0" y="1850227"/>
                </a:lnTo>
                <a:lnTo>
                  <a:pt x="0" y="1772426"/>
                </a:lnTo>
                <a:close/>
              </a:path>
            </a:pathLst>
          </a:cu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 bwMode="auto">
          <a:xfrm>
            <a:off x="883468" y="1949249"/>
            <a:ext cx="6720913" cy="2122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A3994"/>
                </a:solidFill>
                <a:effectLst/>
                <a:uLnTx/>
                <a:uFillTx/>
                <a:latin typeface="迷你简琥珀" panose="03000509000000000000" charset="-122"/>
                <a:ea typeface="迷你简琥珀" panose="03000509000000000000" charset="-122"/>
                <a:cs typeface="迷你简琥珀" panose="03000509000000000000" charset="-122"/>
                <a:sym typeface="+mn-lt"/>
              </a:rPr>
              <a:t>用</a:t>
            </a: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迷你简琥珀" panose="03000509000000000000" charset="-122"/>
                <a:sym typeface="+mn-lt"/>
              </a:rPr>
              <a:t>流程图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A3994"/>
              </a:solidFill>
              <a:effectLst/>
              <a:uLnTx/>
              <a:uFillTx/>
              <a:latin typeface="迷你简琥珀" panose="03000509000000000000" charset="-122"/>
              <a:ea typeface="迷你简琥珀" panose="03000509000000000000" charset="-122"/>
              <a:cs typeface="迷你简琥珀" panose="03000509000000000000" charset="-122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A3994"/>
                </a:solidFill>
                <a:effectLst/>
                <a:uLnTx/>
                <a:uFillTx/>
                <a:latin typeface="迷你简琥珀" panose="03000509000000000000" charset="-122"/>
                <a:ea typeface="迷你简琥珀" panose="03000509000000000000" charset="-122"/>
                <a:cs typeface="迷你简琥珀" panose="03000509000000000000" charset="-122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A3994"/>
                </a:solidFill>
                <a:effectLst/>
                <a:uLnTx/>
                <a:uFillTx/>
                <a:latin typeface="迷你简琥珀" panose="03000509000000000000" charset="-122"/>
                <a:ea typeface="迷你简琥珀" panose="03000509000000000000" charset="-122"/>
                <a:cs typeface="迷你简琥珀" panose="03000509000000000000" charset="-122"/>
                <a:sym typeface="+mn-lt"/>
              </a:rPr>
              <a:t>     </a:t>
            </a: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A3994"/>
                </a:solidFill>
                <a:effectLst/>
                <a:uLnTx/>
                <a:uFillTx/>
                <a:latin typeface="迷你简琥珀" panose="03000509000000000000" charset="-122"/>
                <a:ea typeface="迷你简琥珀" panose="03000509000000000000" charset="-122"/>
                <a:cs typeface="迷你简琥珀" panose="03000509000000000000" charset="-122"/>
                <a:sym typeface="+mn-lt"/>
              </a:rPr>
              <a:t>描述</a:t>
            </a: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迷你简琥珀" panose="03000509000000000000" charset="-122"/>
                <a:sym typeface="+mn-lt"/>
              </a:rPr>
              <a:t>算法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迷你简琥珀" panose="03000509000000000000" charset="-122"/>
              <a:sym typeface="+mn-lt"/>
            </a:endParaRPr>
          </a:p>
        </p:txBody>
      </p:sp>
      <p:sp>
        <p:nvSpPr>
          <p:cNvPr id="28" name="矩形: 圆角 3"/>
          <p:cNvSpPr/>
          <p:nvPr/>
        </p:nvSpPr>
        <p:spPr>
          <a:xfrm>
            <a:off x="308610" y="5279390"/>
            <a:ext cx="2800350" cy="374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</a:gradFill>
          <a:ln w="31750" cap="flat" cmpd="sng" algn="ctr">
            <a:solidFill>
              <a:srgbClr val="104B83"/>
            </a:solidFill>
            <a:prstDash val="solid"/>
            <a:miter lim="800000"/>
          </a:ln>
          <a:effectLst>
            <a:outerShdw blurRad="241300" sx="101000" sy="101000" algn="ctr" rotWithShape="0">
              <a:sysClr val="windowText" lastClr="000000">
                <a:alpha val="16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矩形: 圆角 2"/>
          <p:cNvSpPr/>
          <p:nvPr/>
        </p:nvSpPr>
        <p:spPr>
          <a:xfrm>
            <a:off x="3308995" y="5279240"/>
            <a:ext cx="2085965" cy="374213"/>
          </a:xfrm>
          <a:prstGeom prst="roundRect">
            <a:avLst>
              <a:gd name="adj" fmla="val 50000"/>
            </a:avLst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</a:gradFill>
          <a:ln w="31750" cap="flat" cmpd="sng" algn="ctr">
            <a:solidFill>
              <a:srgbClr val="4373AC"/>
            </a:solidFill>
            <a:prstDash val="solid"/>
            <a:miter lim="800000"/>
          </a:ln>
          <a:effectLst>
            <a:outerShdw blurRad="241300" sx="101000" sy="101000" algn="ctr" rotWithShape="0">
              <a:sysClr val="windowText" lastClr="000000">
                <a:alpha val="16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文本框 7"/>
          <p:cNvSpPr txBox="1"/>
          <p:nvPr/>
        </p:nvSpPr>
        <p:spPr>
          <a:xfrm>
            <a:off x="309880" y="5295265"/>
            <a:ext cx="26631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常州市新北区魏村中心小学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框 8"/>
          <p:cNvSpPr txBox="1"/>
          <p:nvPr/>
        </p:nvSpPr>
        <p:spPr>
          <a:xfrm>
            <a:off x="3404903" y="5295469"/>
            <a:ext cx="181337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曹敏娴</a:t>
            </a:r>
            <a:endParaRPr kumimoji="0" 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5550" y="1711960"/>
            <a:ext cx="5886450" cy="3434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290300" y="402336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2930" y="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>
            <p:custDataLst>
              <p:tags r:id="rId1"/>
            </p:custDataLst>
          </p:nvPr>
        </p:nvGrpSpPr>
        <p:grpSpPr>
          <a:xfrm>
            <a:off x="1174115" y="413385"/>
            <a:ext cx="3966845" cy="6031230"/>
            <a:chOff x="10353" y="1297"/>
            <a:chExt cx="6247" cy="9498"/>
          </a:xfrm>
        </p:grpSpPr>
        <p:sp>
          <p:nvSpPr>
            <p:cNvPr id="14" name="流程图: 过程 13"/>
            <p:cNvSpPr/>
            <p:nvPr>
              <p:custDataLst>
                <p:tags r:id="rId2"/>
              </p:custDataLst>
            </p:nvPr>
          </p:nvSpPr>
          <p:spPr>
            <a:xfrm>
              <a:off x="11947" y="2721"/>
              <a:ext cx="3337" cy="822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流程图: 过程 14"/>
            <p:cNvSpPr/>
            <p:nvPr>
              <p:custDataLst>
                <p:tags r:id="rId3"/>
              </p:custDataLst>
            </p:nvPr>
          </p:nvSpPr>
          <p:spPr>
            <a:xfrm>
              <a:off x="11947" y="4129"/>
              <a:ext cx="3337" cy="744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流程图: 数据 17"/>
            <p:cNvSpPr/>
            <p:nvPr>
              <p:custDataLst>
                <p:tags r:id="rId4"/>
              </p:custDataLst>
            </p:nvPr>
          </p:nvSpPr>
          <p:spPr>
            <a:xfrm>
              <a:off x="10353" y="7028"/>
              <a:ext cx="6247" cy="1064"/>
            </a:xfrm>
            <a:prstGeom prst="flowChartInputOutpu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流程图: 过程 18"/>
            <p:cNvSpPr/>
            <p:nvPr>
              <p:custDataLst>
                <p:tags r:id="rId5"/>
              </p:custDataLst>
            </p:nvPr>
          </p:nvSpPr>
          <p:spPr>
            <a:xfrm>
              <a:off x="11947" y="8781"/>
              <a:ext cx="3337" cy="618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流程图: 终止 22"/>
            <p:cNvSpPr/>
            <p:nvPr>
              <p:custDataLst>
                <p:tags r:id="rId6"/>
              </p:custDataLst>
            </p:nvPr>
          </p:nvSpPr>
          <p:spPr>
            <a:xfrm>
              <a:off x="12076" y="1297"/>
              <a:ext cx="3046" cy="838"/>
            </a:xfrm>
            <a:prstGeom prst="flowChartTerminator">
              <a:avLst/>
            </a:prstGeom>
            <a:noFill/>
            <a:ln w="952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流程图: 终止 23"/>
            <p:cNvSpPr/>
            <p:nvPr>
              <p:custDataLst>
                <p:tags r:id="rId7"/>
              </p:custDataLst>
            </p:nvPr>
          </p:nvSpPr>
          <p:spPr>
            <a:xfrm>
              <a:off x="12165" y="9973"/>
              <a:ext cx="3046" cy="822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6" name="直接箭头连接符 25"/>
            <p:cNvCxnSpPr>
              <a:stCxn id="23" idx="2"/>
              <a:endCxn id="14" idx="0"/>
            </p:cNvCxnSpPr>
            <p:nvPr>
              <p:custDataLst>
                <p:tags r:id="rId8"/>
              </p:custDataLst>
            </p:nvPr>
          </p:nvCxnSpPr>
          <p:spPr>
            <a:xfrm>
              <a:off x="13599" y="2135"/>
              <a:ext cx="17" cy="586"/>
            </a:xfrm>
            <a:prstGeom prst="straightConnector1">
              <a:avLst/>
            </a:prstGeom>
            <a:ln w="38100">
              <a:solidFill>
                <a:srgbClr val="1F316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14" idx="2"/>
            </p:cNvCxnSpPr>
            <p:nvPr>
              <p:custDataLst>
                <p:tags r:id="rId9"/>
              </p:custDataLst>
            </p:nvPr>
          </p:nvCxnSpPr>
          <p:spPr>
            <a:xfrm flipH="1">
              <a:off x="13599" y="3543"/>
              <a:ext cx="17" cy="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>
              <p:custDataLst>
                <p:tags r:id="rId10"/>
              </p:custDataLst>
            </p:nvPr>
          </p:nvCxnSpPr>
          <p:spPr>
            <a:xfrm>
              <a:off x="13616" y="4910"/>
              <a:ext cx="17" cy="5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>
              <p:custDataLst>
                <p:tags r:id="rId11"/>
              </p:custDataLst>
            </p:nvPr>
          </p:nvCxnSpPr>
          <p:spPr>
            <a:xfrm>
              <a:off x="13616" y="6327"/>
              <a:ext cx="0" cy="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>
              <p:custDataLst>
                <p:tags r:id="rId12"/>
              </p:custDataLst>
            </p:nvPr>
          </p:nvCxnSpPr>
          <p:spPr>
            <a:xfrm>
              <a:off x="13633" y="8047"/>
              <a:ext cx="0" cy="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>
              <p:custDataLst>
                <p:tags r:id="rId13"/>
              </p:custDataLst>
            </p:nvPr>
          </p:nvCxnSpPr>
          <p:spPr>
            <a:xfrm>
              <a:off x="13633" y="9404"/>
              <a:ext cx="0" cy="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流程图: 决策 1"/>
          <p:cNvSpPr/>
          <p:nvPr>
            <p:custDataLst>
              <p:tags r:id="rId14"/>
            </p:custDataLst>
          </p:nvPr>
        </p:nvSpPr>
        <p:spPr>
          <a:xfrm>
            <a:off x="1051560" y="3053080"/>
            <a:ext cx="4399915" cy="629920"/>
          </a:xfrm>
          <a:prstGeom prst="flowChartDecision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肘形连接符 3"/>
          <p:cNvCxnSpPr>
            <a:stCxn id="2" idx="3"/>
          </p:cNvCxnSpPr>
          <p:nvPr>
            <p:custDataLst>
              <p:tags r:id="rId15"/>
            </p:custDataLst>
          </p:nvPr>
        </p:nvCxnSpPr>
        <p:spPr>
          <a:xfrm flipH="1" flipV="1">
            <a:off x="3259455" y="2803525"/>
            <a:ext cx="2192020" cy="564515"/>
          </a:xfrm>
          <a:prstGeom prst="bentConnector3">
            <a:avLst>
              <a:gd name="adj1" fmla="val -10863"/>
            </a:avLst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16"/>
            </p:custDataLst>
          </p:nvPr>
        </p:nvSpPr>
        <p:spPr>
          <a:xfrm>
            <a:off x="3574415" y="3672840"/>
            <a:ext cx="628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是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7"/>
            </p:custDataLst>
          </p:nvPr>
        </p:nvSpPr>
        <p:spPr>
          <a:xfrm>
            <a:off x="5666105" y="2834640"/>
            <a:ext cx="46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否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20815" y="2421255"/>
            <a:ext cx="4769485" cy="189357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20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       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观察左侧的流程图，你都发现了哪些图形符号？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290300" y="402336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2930" y="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0" name="流程图含义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6790" y="344170"/>
            <a:ext cx="10302875" cy="592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290300" y="402336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2930" y="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0440" y="508000"/>
            <a:ext cx="9425940" cy="105092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     </a:t>
            </a:r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玩一玩：算法流程图图形符号匹配游戏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2070" y="1210310"/>
            <a:ext cx="6638925" cy="5392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82930" y="0"/>
            <a:ext cx="254000" cy="2834640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913380" y="1739265"/>
          <a:ext cx="5705475" cy="3379470"/>
        </p:xfrm>
        <a:graphic>
          <a:graphicData uri="http://schemas.openxmlformats.org/drawingml/2006/table">
            <a:tbl>
              <a:tblPr/>
              <a:tblGrid>
                <a:gridCol w="1603375"/>
                <a:gridCol w="1754505"/>
                <a:gridCol w="2347595"/>
              </a:tblGrid>
              <a:tr h="563245"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</a:rPr>
                        <a:t>图形符号</a:t>
                      </a:r>
                      <a:endParaRPr lang="zh-CN" sz="2000" b="1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</a:rPr>
                        <a:t>名称</a:t>
                      </a:r>
                      <a:endParaRPr lang="zh-CN" sz="2000" b="1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</a:rPr>
                        <a:t>含义</a:t>
                      </a:r>
                      <a:endParaRPr lang="zh-CN" sz="2000" b="1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起止框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算法的开始或结束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处理框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对数据进行处理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输入、输出框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数据的输入或输出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判断框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根据条件进行判断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20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流程线</a:t>
                      </a:r>
                      <a:endParaRPr lang="zh-CN" altLang="en-US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算法流程的走向</a:t>
                      </a:r>
                      <a:endParaRPr lang="zh-CN" sz="20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3306128" y="2475865"/>
            <a:ext cx="693737" cy="213677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287713" y="2997200"/>
            <a:ext cx="670877" cy="267017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288347" y="3589020"/>
            <a:ext cx="648017" cy="236537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234373" y="4150360"/>
            <a:ext cx="701357" cy="259397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6"/>
          <a:stretch>
            <a:fillRect/>
          </a:stretch>
        </p:blipFill>
        <p:spPr>
          <a:xfrm>
            <a:off x="3310573" y="4809490"/>
            <a:ext cx="548957" cy="91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36951"/>
            <a:ext cx="324091" cy="982562"/>
          </a:xfrm>
          <a:prstGeom prst="rect">
            <a:avLst/>
          </a:prstGeom>
          <a:solidFill>
            <a:srgbClr val="1F31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966" y="336951"/>
            <a:ext cx="555584" cy="982562"/>
          </a:xfrm>
          <a:prstGeom prst="rect">
            <a:avLst/>
          </a:prstGeom>
          <a:solidFill>
            <a:srgbClr val="006C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1478" y="505066"/>
            <a:ext cx="5919078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3600" kern="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活动二：手绘流程图</a:t>
            </a:r>
            <a:endParaRPr lang="zh-CN" altLang="en-US" sz="3600" kern="0" dirty="0">
              <a:solidFill>
                <a:prstClr val="black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0" y="1402080"/>
            <a:ext cx="731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</a:t>
            </a:r>
            <a:r>
              <a:rPr lang="zh-CN" altLang="en-US" sz="2800"/>
              <a:t>请同学们尝试画出导航过程的算法流程图。</a:t>
            </a:r>
            <a:endParaRPr lang="zh-CN" altLang="en-US" sz="2800"/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950595" y="4293870"/>
          <a:ext cx="4933950" cy="2358390"/>
        </p:xfrm>
        <a:graphic>
          <a:graphicData uri="http://schemas.openxmlformats.org/drawingml/2006/table">
            <a:tbl>
              <a:tblPr/>
              <a:tblGrid>
                <a:gridCol w="1386840"/>
                <a:gridCol w="1517015"/>
                <a:gridCol w="2030095"/>
              </a:tblGrid>
              <a:tr h="393065"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</a:rPr>
                        <a:t>图形符号</a:t>
                      </a:r>
                      <a:endParaRPr lang="zh-CN" sz="1400" b="1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</a:rPr>
                        <a:t>名称</a:t>
                      </a:r>
                      <a:endParaRPr lang="zh-CN" sz="1400" b="1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FFFFFF"/>
                          </a:solidFill>
                          <a:latin typeface="Arial" panose="020B0604020202020204"/>
                          <a:ea typeface="Arial" panose="020B0604020202020204"/>
                        </a:rPr>
                        <a:t>含义</a:t>
                      </a:r>
                      <a:endParaRPr lang="zh-CN" sz="1400" b="1">
                        <a:solidFill>
                          <a:srgbClr val="FFFFFF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起止框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算法的开始或结束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处理框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对数据进行处理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输入、输出框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数据的输入或输出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判断框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根据条件进行判断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3065">
                <a:tc>
                  <a:txBody>
                    <a:bodyPr/>
                    <a:p>
                      <a:pPr marL="0" indent="0" algn="l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endParaRPr lang="en-US" altLang="zh-CN" sz="1400">
                        <a:solidFill>
                          <a:srgbClr val="000000"/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 eaLnBrk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Arial" panose="020B0604020202020204"/>
                        </a:rPr>
                        <a:t> 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流程线</a:t>
                      </a:r>
                      <a:endParaRPr lang="zh-CN" altLang="en-US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00000"/>
                          </a:solidFill>
                          <a:latin typeface="Arial" panose="020B0604020202020204"/>
                          <a:ea typeface="宋体" panose="02010600030101010101" pitchFamily="2" charset="-122"/>
                        </a:rPr>
                        <a:t>算法流程的走向</a:t>
                      </a:r>
                      <a:endParaRPr lang="zh-CN" sz="1400">
                        <a:solidFill>
                          <a:srgbClr val="000000"/>
                        </a:solidFill>
                        <a:latin typeface="Arial" panose="020B060402020202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B8CCE4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293813" y="4804410"/>
            <a:ext cx="693737" cy="213677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270953" y="5140325"/>
            <a:ext cx="670877" cy="267017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1271587" y="5567045"/>
            <a:ext cx="648017" cy="236537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217613" y="5922645"/>
            <a:ext cx="701357" cy="259397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6"/>
          <a:stretch>
            <a:fillRect/>
          </a:stretch>
        </p:blipFill>
        <p:spPr>
          <a:xfrm>
            <a:off x="1293813" y="6444615"/>
            <a:ext cx="548957" cy="91757"/>
          </a:xfrm>
          <a:prstGeom prst="rect">
            <a:avLst/>
          </a:prstGeom>
        </p:spPr>
      </p:pic>
      <p:grpSp>
        <p:nvGrpSpPr>
          <p:cNvPr id="21" name="组合 20" descr="7b0a202020202274657874626f78223a2022220a7d0a"/>
          <p:cNvGrpSpPr/>
          <p:nvPr/>
        </p:nvGrpSpPr>
        <p:grpSpPr>
          <a:xfrm>
            <a:off x="948055" y="1816100"/>
            <a:ext cx="5267960" cy="2345333"/>
            <a:chOff x="5370" y="3510"/>
            <a:chExt cx="8461" cy="4230"/>
          </a:xfrm>
        </p:grpSpPr>
        <p:sp>
          <p:nvSpPr>
            <p:cNvPr id="22" name="矩形 21"/>
            <p:cNvSpPr/>
            <p:nvPr/>
          </p:nvSpPr>
          <p:spPr>
            <a:xfrm>
              <a:off x="5720" y="3832"/>
              <a:ext cx="7761" cy="313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370" y="3510"/>
              <a:ext cx="227" cy="227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5596" y="3616"/>
              <a:ext cx="794" cy="0"/>
            </a:xfrm>
            <a:prstGeom prst="line">
              <a:avLst/>
            </a:prstGeom>
            <a:ln w="25400" cmpd="sng">
              <a:solidFill>
                <a:srgbClr val="C0C0C0"/>
              </a:solidFill>
              <a:prstDash val="sysDash"/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任意多边形 33"/>
            <p:cNvSpPr/>
            <p:nvPr/>
          </p:nvSpPr>
          <p:spPr>
            <a:xfrm>
              <a:off x="6390" y="3616"/>
              <a:ext cx="7275" cy="1372"/>
            </a:xfrm>
            <a:custGeom>
              <a:avLst/>
              <a:gdLst>
                <a:gd name="connisteX0" fmla="*/ 0 w 5389880"/>
                <a:gd name="connsiteY0" fmla="*/ 0 h 2423795"/>
                <a:gd name="connisteX1" fmla="*/ 5389880 w 5389880"/>
                <a:gd name="connsiteY1" fmla="*/ 0 h 2423795"/>
                <a:gd name="connisteX2" fmla="*/ 5389880 w 5389880"/>
                <a:gd name="connsiteY2" fmla="*/ 2423795 h 24237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89880" h="2423795">
                  <a:moveTo>
                    <a:pt x="0" y="0"/>
                  </a:moveTo>
                  <a:lnTo>
                    <a:pt x="5389880" y="0"/>
                  </a:lnTo>
                  <a:lnTo>
                    <a:pt x="5389880" y="2423795"/>
                  </a:lnTo>
                </a:path>
              </a:pathLst>
            </a:custGeom>
            <a:noFill/>
            <a:ln w="254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12914" y="7177"/>
              <a:ext cx="763" cy="0"/>
            </a:xfrm>
            <a:prstGeom prst="line">
              <a:avLst/>
            </a:prstGeom>
            <a:ln w="25400" cmpd="sng">
              <a:solidFill>
                <a:srgbClr val="C0C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13604" y="7063"/>
              <a:ext cx="227" cy="227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20" y="3915"/>
              <a:ext cx="6732" cy="38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步骤一：打开导航软件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步骤二：</a:t>
              </a: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  <a:sym typeface="+mn-ea"/>
                </a:rPr>
                <a:t>选择合适的出行方式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步骤三：</a:t>
              </a: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  <a:sym typeface="+mn-ea"/>
                </a:rPr>
                <a:t>输入出发地、目的地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步骤四：选择合适的路线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sz="2200">
                  <a:latin typeface="汉仪晓波折纸体简" panose="00020600040101010101" charset="-122"/>
                  <a:ea typeface="汉仪晓波折纸体简" panose="00020600040101010101" charset="-122"/>
                  <a:cs typeface="汉仪晓波折纸体简" panose="00020600040101010101" charset="-122"/>
                </a:rPr>
                <a:t>步骤五：开始导航</a:t>
              </a:r>
              <a:endParaRPr lang="zh-CN" sz="2200"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966585" y="278130"/>
            <a:ext cx="4697730" cy="6559550"/>
            <a:chOff x="10971" y="438"/>
            <a:chExt cx="7398" cy="10330"/>
          </a:xfrm>
        </p:grpSpPr>
        <p:grpSp>
          <p:nvGrpSpPr>
            <p:cNvPr id="10" name="组合 9"/>
            <p:cNvGrpSpPr/>
            <p:nvPr/>
          </p:nvGrpSpPr>
          <p:grpSpPr>
            <a:xfrm>
              <a:off x="12565" y="438"/>
              <a:ext cx="3337" cy="10330"/>
              <a:chOff x="12565" y="651"/>
              <a:chExt cx="3337" cy="10330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12565" y="651"/>
                <a:ext cx="3337" cy="10330"/>
                <a:chOff x="11947" y="1297"/>
                <a:chExt cx="3337" cy="10330"/>
              </a:xfrm>
            </p:grpSpPr>
            <p:sp>
              <p:nvSpPr>
                <p:cNvPr id="14" name="流程图: 过程 13"/>
                <p:cNvSpPr/>
                <p:nvPr/>
              </p:nvSpPr>
              <p:spPr>
                <a:xfrm>
                  <a:off x="11947" y="2721"/>
                  <a:ext cx="3337" cy="822"/>
                </a:xfrm>
                <a:prstGeom prst="flowChartProcess">
                  <a:avLst/>
                </a:prstGeom>
                <a:noFill/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>
                      <a:solidFill>
                        <a:schemeClr val="tx1"/>
                      </a:solidFill>
                    </a:rPr>
                    <a:t>打开导航软件</a:t>
                  </a: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流程图: 过程 14"/>
                <p:cNvSpPr/>
                <p:nvPr/>
              </p:nvSpPr>
              <p:spPr>
                <a:xfrm>
                  <a:off x="11947" y="4129"/>
                  <a:ext cx="3337" cy="744"/>
                </a:xfrm>
                <a:prstGeom prst="flowChartProcess">
                  <a:avLst/>
                </a:prstGeom>
                <a:noFill/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buClrTx/>
                    <a:buSzTx/>
                    <a:buFontTx/>
                  </a:pPr>
                  <a:r>
                    <a:rPr lang="zh-CN" altLang="en-US">
                      <a:solidFill>
                        <a:schemeClr val="tx1"/>
                      </a:solidFill>
                    </a:rPr>
                    <a:t>选择出行方式</a:t>
                  </a: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流程图: 终止 22"/>
                <p:cNvSpPr/>
                <p:nvPr/>
              </p:nvSpPr>
              <p:spPr>
                <a:xfrm>
                  <a:off x="12076" y="1297"/>
                  <a:ext cx="3046" cy="838"/>
                </a:xfrm>
                <a:prstGeom prst="flowChartTerminator">
                  <a:avLst/>
                </a:prstGeom>
                <a:noFill/>
                <a:ln w="9525"/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>
                      <a:solidFill>
                        <a:schemeClr val="tx1"/>
                      </a:solidFill>
                    </a:rPr>
                    <a:t>开始</a:t>
                  </a: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流程图: 终止 23"/>
                <p:cNvSpPr/>
                <p:nvPr/>
              </p:nvSpPr>
              <p:spPr>
                <a:xfrm>
                  <a:off x="12076" y="10805"/>
                  <a:ext cx="3046" cy="822"/>
                </a:xfrm>
                <a:prstGeom prst="flowChartTerminator">
                  <a:avLst/>
                </a:prstGeom>
                <a:noFill/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buClrTx/>
                    <a:buSzTx/>
                    <a:buFontTx/>
                  </a:pPr>
                  <a:r>
                    <a:rPr lang="zh-CN" altLang="en-US">
                      <a:solidFill>
                        <a:schemeClr val="tx1"/>
                      </a:solidFill>
                    </a:rPr>
                    <a:t>结束</a:t>
                  </a: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" name="直接箭头连接符 25"/>
                <p:cNvCxnSpPr>
                  <a:stCxn id="23" idx="2"/>
                  <a:endCxn id="14" idx="0"/>
                </p:cNvCxnSpPr>
                <p:nvPr/>
              </p:nvCxnSpPr>
              <p:spPr>
                <a:xfrm>
                  <a:off x="13599" y="2135"/>
                  <a:ext cx="17" cy="586"/>
                </a:xfrm>
                <a:prstGeom prst="straightConnector1">
                  <a:avLst/>
                </a:prstGeom>
                <a:ln w="38100">
                  <a:solidFill>
                    <a:srgbClr val="1F316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箭头连接符 26"/>
                <p:cNvCxnSpPr>
                  <a:stCxn id="14" idx="2"/>
                </p:cNvCxnSpPr>
                <p:nvPr/>
              </p:nvCxnSpPr>
              <p:spPr>
                <a:xfrm flipH="1">
                  <a:off x="13599" y="3543"/>
                  <a:ext cx="17" cy="56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箭头连接符 27"/>
                <p:cNvCxnSpPr/>
                <p:nvPr/>
              </p:nvCxnSpPr>
              <p:spPr>
                <a:xfrm>
                  <a:off x="13616" y="4910"/>
                  <a:ext cx="17" cy="53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直接箭头连接符 4"/>
                <p:cNvCxnSpPr/>
                <p:nvPr/>
              </p:nvCxnSpPr>
              <p:spPr>
                <a:xfrm>
                  <a:off x="13599" y="6570"/>
                  <a:ext cx="0" cy="7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箭头连接符 30"/>
                <p:cNvCxnSpPr/>
                <p:nvPr/>
              </p:nvCxnSpPr>
              <p:spPr>
                <a:xfrm>
                  <a:off x="13599" y="8644"/>
                  <a:ext cx="0" cy="7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文本框 7"/>
              <p:cNvSpPr txBox="1"/>
              <p:nvPr/>
            </p:nvSpPr>
            <p:spPr>
              <a:xfrm>
                <a:off x="14563" y="7931"/>
                <a:ext cx="98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是</a:t>
                </a:r>
                <a:endParaRPr lang="zh-CN" altLang="en-US"/>
              </a:p>
            </p:txBody>
          </p:sp>
        </p:grpSp>
        <p:sp>
          <p:nvSpPr>
            <p:cNvPr id="39" name="流程图: 数据 38"/>
            <p:cNvSpPr/>
            <p:nvPr/>
          </p:nvSpPr>
          <p:spPr>
            <a:xfrm>
              <a:off x="10971" y="4600"/>
              <a:ext cx="6247" cy="1064"/>
            </a:xfrm>
            <a:prstGeom prst="flowChartInputOutpu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</a:rPr>
                <a:t>输入出发地、目的地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流程图: 过程 39"/>
            <p:cNvSpPr/>
            <p:nvPr/>
          </p:nvSpPr>
          <p:spPr>
            <a:xfrm>
              <a:off x="12565" y="8486"/>
              <a:ext cx="3337" cy="822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开始导航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>
              <a:off x="14217" y="9258"/>
              <a:ext cx="0" cy="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" name="流程图: 决策 6"/>
            <p:cNvSpPr/>
            <p:nvPr/>
          </p:nvSpPr>
          <p:spPr>
            <a:xfrm>
              <a:off x="11909" y="6339"/>
              <a:ext cx="4604" cy="1472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022" y="6775"/>
              <a:ext cx="28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是否是最优路线</a:t>
              </a:r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381" y="6339"/>
              <a:ext cx="98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否</a:t>
              </a:r>
              <a:endParaRPr lang="zh-CN" altLang="en-US"/>
            </a:p>
          </p:txBody>
        </p:sp>
        <p:cxnSp>
          <p:nvCxnSpPr>
            <p:cNvPr id="30" name="肘形连接符 29"/>
            <p:cNvCxnSpPr/>
            <p:nvPr/>
          </p:nvCxnSpPr>
          <p:spPr>
            <a:xfrm rot="10800000">
              <a:off x="14201" y="5947"/>
              <a:ext cx="2259" cy="1112"/>
            </a:xfrm>
            <a:prstGeom prst="bentConnector3">
              <a:avLst>
                <a:gd name="adj1" fmla="val -34085"/>
              </a:avLst>
            </a:prstGeom>
            <a:ln w="28575" cmpd="sng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642.85,&quot;left&quot;:90.18370078740153,&quot;top&quot;:16,&quot;width&quot;:869.2662992125985}"/>
</p:tagLst>
</file>

<file path=ppt/tags/tag11.xml><?xml version="1.0" encoding="utf-8"?>
<p:tagLst xmlns:p="http://schemas.openxmlformats.org/presentationml/2006/main">
  <p:tag name="KSO_WM_DIAGRAM_VIRTUALLY_FRAME" val="{&quot;height&quot;:642.85,&quot;left&quot;:90.18370078740153,&quot;top&quot;:16,&quot;width&quot;:869.2662992125985}"/>
</p:tagLst>
</file>

<file path=ppt/tags/tag12.xml><?xml version="1.0" encoding="utf-8"?>
<p:tagLst xmlns:p="http://schemas.openxmlformats.org/presentationml/2006/main">
  <p:tag name="KSO_WM_DIAGRAM_VIRTUALLY_FRAME" val="{&quot;height&quot;:474.9,&quot;left&quot;:82.8,&quot;top&quot;:32.55,&quot;width&quot;:400.1}"/>
</p:tagLst>
</file>

<file path=ppt/tags/tag13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14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15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16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17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18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19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.xml><?xml version="1.0" encoding="utf-8"?>
<p:tagLst xmlns:p="http://schemas.openxmlformats.org/presentationml/2006/main">
  <p:tag name="KSO_WM_DIAGRAM_VIRTUALLY_FRAME" val="{&quot;height&quot;:397.5235433070866,&quot;left&quot;:90.18370078740153,&quot;top&quot;:96.78212598425199,&quot;width&quot;:820.6187401574804}"/>
</p:tagLst>
</file>

<file path=ppt/tags/tag20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1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2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3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4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5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6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7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8.xml><?xml version="1.0" encoding="utf-8"?>
<p:tagLst xmlns:p="http://schemas.openxmlformats.org/presentationml/2006/main">
  <p:tag name="KSO_WM_DIAGRAM_VIRTUALLY_FRAME" val="{&quot;height&quot;:474.9,&quot;left&quot;:330.95,&quot;top&quot;:71.05,&quot;width&quot;:400.1}"/>
</p:tagLst>
</file>

<file path=ppt/tags/tag2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DIAGRAM_VIRTUALLY_FRAME" val="{&quot;height&quot;:397.5235433070866,&quot;left&quot;:90.18370078740153,&quot;top&quot;:96.78212598425199,&quot;width&quot;:820.6187401574804}"/>
</p:tagLst>
</file>

<file path=ppt/tags/tag30.xml><?xml version="1.0" encoding="utf-8"?>
<p:tagLst xmlns:p="http://schemas.openxmlformats.org/presentationml/2006/main">
  <p:tag name="TABLE_ENDDRAG_ORIGIN_RECT" val="527*266"/>
  <p:tag name="TABLE_ENDDRAG_RECT" val="260*193*527*266"/>
</p:tagLst>
</file>

<file path=ppt/tags/tag31.xml><?xml version="1.0" encoding="utf-8"?>
<p:tagLst xmlns:p="http://schemas.openxmlformats.org/presentationml/2006/main">
  <p:tag name="TABLE_ENDDRAG_ORIGIN_RECT" val="388*185"/>
  <p:tag name="TABLE_ENDDRAG_RECT" val="49*206*388*185"/>
</p:tagLst>
</file>

<file path=ppt/tags/tag32.xml><?xml version="1.0" encoding="utf-8"?>
<p:tagLst xmlns:p="http://schemas.openxmlformats.org/presentationml/2006/main">
  <p:tag name="KSO_WM_DIAGRAM_VIRTUALLY_FRAME" val="{&quot;height&quot;:473.4,&quot;left&quot;:413.9,&quot;top&quot;:21.55,&quot;width&quot;:425.2}"/>
</p:tagLst>
</file>

<file path=ppt/tags/tag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4.xml><?xml version="1.0" encoding="utf-8"?>
<p:tagLst xmlns:p="http://schemas.openxmlformats.org/presentationml/2006/main">
  <p:tag name="resource_record_key" val="{&quot;19&quot;:[20342018]}"/>
</p:tagLst>
</file>

<file path=ppt/tags/tag4.xml><?xml version="1.0" encoding="utf-8"?>
<p:tagLst xmlns:p="http://schemas.openxmlformats.org/presentationml/2006/main">
  <p:tag name="KSO_WM_DIAGRAM_VIRTUALLY_FRAME" val="{&quot;height&quot;:397.5235433070866,&quot;left&quot;:90.18370078740153,&quot;top&quot;:96.78212598425199,&quot;width&quot;:820.6187401574804}"/>
</p:tagLst>
</file>

<file path=ppt/tags/tag5.xml><?xml version="1.0" encoding="utf-8"?>
<p:tagLst xmlns:p="http://schemas.openxmlformats.org/presentationml/2006/main">
  <p:tag name="KSO_WM_DIAGRAM_VIRTUALLY_FRAME" val="{&quot;height&quot;:523.75,&quot;left&quot;:90.18370078740153,&quot;top&quot;:16,&quot;width&quot;:820.6187401574804}"/>
</p:tagLst>
</file>

<file path=ppt/tags/tag6.xml><?xml version="1.0" encoding="utf-8"?>
<p:tagLst xmlns:p="http://schemas.openxmlformats.org/presentationml/2006/main">
  <p:tag name="KSO_WM_DIAGRAM_VIRTUALLY_FRAME" val="{&quot;height&quot;:397.5235433070866,&quot;left&quot;:90.18370078740153,&quot;top&quot;:96.78212598425199,&quot;width&quot;:820.6187401574804}"/>
</p:tagLst>
</file>

<file path=ppt/tags/tag7.xml><?xml version="1.0" encoding="utf-8"?>
<p:tagLst xmlns:p="http://schemas.openxmlformats.org/presentationml/2006/main">
  <p:tag name="KSO_WM_DIAGRAM_VIRTUALLY_FRAME" val="{&quot;height&quot;:397.5235433070866,&quot;left&quot;:90.18370078740153,&quot;top&quot;:96.78212598425199,&quot;width&quot;:820.6187401574804}"/>
</p:tagLst>
</file>

<file path=ppt/tags/tag8.xml><?xml version="1.0" encoding="utf-8"?>
<p:tagLst xmlns:p="http://schemas.openxmlformats.org/presentationml/2006/main">
  <p:tag name="KSO_WM_DIAGRAM_VIRTUALLY_FRAME" val="{&quot;height&quot;:397.5235433070866,&quot;left&quot;:90.18370078740153,&quot;top&quot;:96.78212598425199,&quot;width&quot;:820.6187401574804}"/>
</p:tagLst>
</file>

<file path=ppt/tags/tag9.xml><?xml version="1.0" encoding="utf-8"?>
<p:tagLst xmlns:p="http://schemas.openxmlformats.org/presentationml/2006/main">
  <p:tag name="KSO_WM_DIAGRAM_VIRTUALLY_FRAME" val="{&quot;height&quot;:523.75,&quot;left&quot;:90.18370078740153,&quot;top&quot;:16,&quot;width&quot;:820.618740157480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gxv5f03">
      <a:majorFont>
        <a:latin typeface="Century Gothic"/>
        <a:ea typeface="思源黑体 CN Normal"/>
        <a:cs typeface=""/>
      </a:majorFont>
      <a:minorFont>
        <a:latin typeface="Century Gothic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692</Words>
  <Application>WPS 演示</Application>
  <PresentationFormat>宽屏</PresentationFormat>
  <Paragraphs>175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宋体</vt:lpstr>
      <vt:lpstr>Wingdings</vt:lpstr>
      <vt:lpstr>方正公文小标宋</vt:lpstr>
      <vt:lpstr>微软雅黑</vt:lpstr>
      <vt:lpstr>汉仪晓波折纸体简</vt:lpstr>
      <vt:lpstr>迷你简琥珀</vt:lpstr>
      <vt:lpstr>Arial</vt:lpstr>
      <vt:lpstr>优设标题黑</vt:lpstr>
      <vt:lpstr>Arial Unicode MS</vt:lpstr>
      <vt:lpstr>Century Gothic</vt:lpstr>
      <vt:lpstr>思源黑体 CN Normal</vt:lpstr>
      <vt:lpstr>黑体</vt:lpstr>
      <vt:lpstr>Calibri</vt:lpstr>
      <vt:lpstr>汉仪雅酷黑简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up中的匹诺曹</cp:lastModifiedBy>
  <cp:revision>41</cp:revision>
  <dcterms:created xsi:type="dcterms:W3CDTF">2021-05-28T03:57:00Z</dcterms:created>
  <dcterms:modified xsi:type="dcterms:W3CDTF">2025-10-16T06:38:53Z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KSOTemplateUUID">
    <vt:lpwstr>v1.0_mb_UWC+S5ez+fznPd1ikzgtTg==</vt:lpwstr>
  </property>
  <property fmtid="{D5CDD505-2E9C-101B-9397-08002B2CF9AE}" pid="4" name="ICV">
    <vt:lpwstr>87C3100370B44743842B99ECFE6AD44F_11</vt:lpwstr>
  </property>
</Properties>
</file>