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1" r:id="rId3"/>
    <p:sldMasterId id="2147483658" r:id="rId4"/>
  </p:sldMasterIdLst>
  <p:notesMasterIdLst>
    <p:notesMasterId r:id="rId23"/>
  </p:notesMasterIdLst>
  <p:handoutMasterIdLst>
    <p:handoutMasterId r:id="rId24"/>
  </p:handoutMasterIdLst>
  <p:sldIdLst>
    <p:sldId id="643" r:id="rId5"/>
    <p:sldId id="478" r:id="rId6"/>
    <p:sldId id="634" r:id="rId7"/>
    <p:sldId id="635" r:id="rId8"/>
    <p:sldId id="636" r:id="rId9"/>
    <p:sldId id="638" r:id="rId10"/>
    <p:sldId id="639" r:id="rId11"/>
    <p:sldId id="640" r:id="rId12"/>
    <p:sldId id="642" r:id="rId13"/>
    <p:sldId id="615" r:id="rId14"/>
    <p:sldId id="616" r:id="rId15"/>
    <p:sldId id="620" r:id="rId16"/>
    <p:sldId id="618" r:id="rId17"/>
    <p:sldId id="613" r:id="rId18"/>
    <p:sldId id="631" r:id="rId19"/>
    <p:sldId id="632" r:id="rId20"/>
    <p:sldId id="633" r:id="rId21"/>
    <p:sldId id="261" r:id="rId22"/>
  </p:sldIdLst>
  <p:sldSz cx="11522075" cy="6480175"/>
  <p:notesSz cx="6858000" cy="9144000"/>
  <p:custDataLst>
    <p:tags r:id="rId28"/>
  </p:custDataLst>
  <p:defaultTextStyle>
    <a:defPPr>
      <a:defRPr lang="zh-CN"/>
    </a:defPPr>
    <a:lvl1pPr algn="l" defTabSz="91313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5930" indent="1905" algn="l" defTabSz="91313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3130" indent="1905" algn="l" defTabSz="91313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0330" indent="1905" algn="l" defTabSz="91313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7530" indent="1905" algn="l" defTabSz="91313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2" userDrawn="1">
          <p15:clr>
            <a:srgbClr val="A4A3A4"/>
          </p15:clr>
        </p15:guide>
        <p15:guide id="2" orient="horz" pos="434" userDrawn="1">
          <p15:clr>
            <a:srgbClr val="A4A3A4"/>
          </p15:clr>
        </p15:guide>
        <p15:guide id="3" orient="horz" pos="2212" userDrawn="1">
          <p15:clr>
            <a:srgbClr val="A4A3A4"/>
          </p15:clr>
        </p15:guide>
        <p15:guide id="4" pos="1678" userDrawn="1">
          <p15:clr>
            <a:srgbClr val="A4A3A4"/>
          </p15:clr>
        </p15:guide>
        <p15:guide id="5" pos="0" userDrawn="1">
          <p15:clr>
            <a:srgbClr val="A4A3A4"/>
          </p15:clr>
        </p15:guide>
        <p15:guide id="7" pos="36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B0F0"/>
    <a:srgbClr val="5BD4FF"/>
    <a:srgbClr val="6CA5DE"/>
    <a:srgbClr val="BDD7EE"/>
    <a:srgbClr val="6DD9FF"/>
    <a:srgbClr val="FFCB8C"/>
    <a:srgbClr val="F08200"/>
    <a:srgbClr val="FF3300"/>
    <a:srgbClr val="7F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7" autoAdjust="0"/>
    <p:restoredTop sz="94268" autoAdjust="0"/>
  </p:normalViewPr>
  <p:slideViewPr>
    <p:cSldViewPr snapToGrid="0" showGuides="1">
      <p:cViewPr>
        <p:scale>
          <a:sx n="100" d="100"/>
          <a:sy n="100" d="100"/>
        </p:scale>
        <p:origin x="1290" y="348"/>
      </p:cViewPr>
      <p:guideLst>
        <p:guide orient="horz" pos="562"/>
        <p:guide orient="horz" pos="434"/>
        <p:guide orient="horz" pos="2212"/>
        <p:guide pos="1678"/>
        <p:guide/>
        <p:guide pos="363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102"/>
      </p:cViewPr>
      <p:guideLst>
        <p:guide orient="horz" pos="2830"/>
        <p:guide pos="2161"/>
      </p:guideLst>
    </p:cSldViewPr>
  </p:notesViewPr>
  <p:gridSpacing cx="46800" cy="46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gs" Target="tags/tag7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BED5F3-E8E0-4099-9E8E-FB3D78BFEF20}" type="datetimeFigureOut">
              <a:rPr lang="zh-CN" altLang="en-US"/>
            </a:fld>
            <a:endParaRPr lang="en-US" altLang="zh-CN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870761-9D2A-4C90-8EFB-F36C2EE793D2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8A6355-1E1C-44E0-9E9F-840F5D0A1AE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58B3EA-95E1-424A-A3DC-146C1FBAE96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313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313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13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析答案空白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15037" y="759687"/>
            <a:ext cx="10692000" cy="6955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eaLnBrk="1" fontAlgn="auto" hangingPunct="1">
              <a:lnSpc>
                <a:spcPct val="140000"/>
              </a:lnSpc>
              <a:spcBef>
                <a:spcPts val="0"/>
              </a:spcBef>
              <a:buNone/>
              <a:defRPr kumimoji="0" lang="zh-CN" altLang="en-US" sz="2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15037" y="759687"/>
            <a:ext cx="10692000" cy="6955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eaLnBrk="1" fontAlgn="auto" hangingPunct="1">
              <a:lnSpc>
                <a:spcPct val="140000"/>
              </a:lnSpc>
              <a:spcBef>
                <a:spcPts val="0"/>
              </a:spcBef>
              <a:buNone/>
              <a:defRPr kumimoji="0" lang="zh-CN" altLang="en-US" sz="2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15037" y="1151855"/>
            <a:ext cx="10692000" cy="6955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eaLnBrk="1" fontAlgn="auto" hangingPunct="1">
              <a:lnSpc>
                <a:spcPct val="140000"/>
              </a:lnSpc>
              <a:spcBef>
                <a:spcPts val="0"/>
              </a:spcBef>
              <a:buNone/>
              <a:defRPr kumimoji="0" lang="zh-CN" altLang="en-US" sz="2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15037" y="759687"/>
            <a:ext cx="10692000" cy="6955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eaLnBrk="1" fontAlgn="auto" hangingPunct="1">
              <a:lnSpc>
                <a:spcPct val="140000"/>
              </a:lnSpc>
              <a:spcBef>
                <a:spcPts val="0"/>
              </a:spcBef>
              <a:buNone/>
              <a:defRPr kumimoji="0" lang="zh-CN" altLang="en-US" sz="2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圆角矩形 3">
            <a:hlinkClick r:id="rId2" action="ppaction://hlinksldjump"/>
          </p:cNvPr>
          <p:cNvSpPr/>
          <p:nvPr userDrawn="1"/>
        </p:nvSpPr>
        <p:spPr>
          <a:xfrm>
            <a:off x="9890237" y="133139"/>
            <a:ext cx="1188000" cy="270000"/>
          </a:xfrm>
          <a:prstGeom prst="roundRect">
            <a:avLst/>
          </a:prstGeom>
          <a:solidFill>
            <a:srgbClr val="5BD4FF"/>
          </a:solidFill>
          <a:ln>
            <a:noFill/>
            <a:round/>
          </a:ln>
        </p:spPr>
        <p:txBody>
          <a:bodyPr anchor="ctr" anchorCtr="0"/>
          <a:lstStyle/>
          <a:p>
            <a:pPr marL="0" marR="0" lvl="0" indent="0" algn="ctr" defTabSz="913130" latinLnBrk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课后习题</a:t>
            </a:r>
            <a:endParaRPr kumimoji="0" lang="zh-CN" altLang="en-US" sz="1200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>
            <a:hlinkClick r:id="rId3" action="ppaction://hlinksldjump"/>
          </p:cNvPr>
          <p:cNvSpPr/>
          <p:nvPr userDrawn="1"/>
        </p:nvSpPr>
        <p:spPr>
          <a:xfrm>
            <a:off x="8581745" y="133139"/>
            <a:ext cx="1198800" cy="270000"/>
          </a:xfrm>
          <a:prstGeom prst="roundRect">
            <a:avLst/>
          </a:prstGeom>
          <a:solidFill>
            <a:srgbClr val="5BD4FF"/>
          </a:solidFill>
          <a:ln>
            <a:noFill/>
            <a:round/>
          </a:ln>
        </p:spPr>
        <p:txBody>
          <a:bodyPr anchor="ctr" anchorCtr="0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随堂练习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15037" y="806487"/>
            <a:ext cx="10692000" cy="6955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eaLnBrk="1" fontAlgn="auto" hangingPunct="1">
              <a:lnSpc>
                <a:spcPct val="140000"/>
              </a:lnSpc>
              <a:spcBef>
                <a:spcPts val="0"/>
              </a:spcBef>
              <a:buNone/>
              <a:defRPr kumimoji="0" lang="zh-CN" altLang="en-US" sz="2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圆角矩形 3">
            <a:hlinkClick r:id="rId2" action="ppaction://hlinksldjump"/>
          </p:cNvPr>
          <p:cNvSpPr/>
          <p:nvPr userDrawn="1"/>
        </p:nvSpPr>
        <p:spPr>
          <a:xfrm>
            <a:off x="9890237" y="133139"/>
            <a:ext cx="1188000" cy="270000"/>
          </a:xfrm>
          <a:prstGeom prst="roundRect">
            <a:avLst/>
          </a:prstGeom>
          <a:solidFill>
            <a:srgbClr val="5BD4FF"/>
          </a:solidFill>
          <a:ln>
            <a:noFill/>
            <a:round/>
          </a:ln>
        </p:spPr>
        <p:txBody>
          <a:bodyPr anchor="ctr" anchorCtr="0"/>
          <a:lstStyle/>
          <a:p>
            <a:pPr marL="0" marR="0" lvl="0" indent="0" algn="ctr" defTabSz="913130" latinLnBrk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课后习题</a:t>
            </a:r>
            <a:endParaRPr kumimoji="0" lang="zh-CN" altLang="en-US" sz="1200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>
            <a:hlinkClick r:id="rId3" action="ppaction://hlinksldjump"/>
          </p:cNvPr>
          <p:cNvSpPr/>
          <p:nvPr userDrawn="1"/>
        </p:nvSpPr>
        <p:spPr>
          <a:xfrm>
            <a:off x="8581745" y="133139"/>
            <a:ext cx="1198800" cy="270000"/>
          </a:xfrm>
          <a:prstGeom prst="roundRect">
            <a:avLst/>
          </a:prstGeom>
          <a:solidFill>
            <a:srgbClr val="5BD4FF"/>
          </a:solidFill>
          <a:ln>
            <a:noFill/>
            <a:round/>
          </a:ln>
        </p:spPr>
        <p:txBody>
          <a:bodyPr anchor="ctr" anchorCtr="0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随堂练习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15037" y="806487"/>
            <a:ext cx="10692000" cy="6955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eaLnBrk="1" fontAlgn="auto" hangingPunct="1">
              <a:lnSpc>
                <a:spcPct val="140000"/>
              </a:lnSpc>
              <a:spcBef>
                <a:spcPts val="0"/>
              </a:spcBef>
              <a:buNone/>
              <a:defRPr kumimoji="0" lang="zh-CN" altLang="en-US" sz="2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圆角矩形 3">
            <a:hlinkClick r:id="rId2" action="ppaction://hlinksldjump"/>
          </p:cNvPr>
          <p:cNvSpPr/>
          <p:nvPr userDrawn="1"/>
        </p:nvSpPr>
        <p:spPr>
          <a:xfrm>
            <a:off x="9890237" y="133139"/>
            <a:ext cx="1188000" cy="270000"/>
          </a:xfrm>
          <a:prstGeom prst="roundRect">
            <a:avLst/>
          </a:prstGeom>
          <a:solidFill>
            <a:srgbClr val="5BD4FF"/>
          </a:solidFill>
          <a:ln>
            <a:noFill/>
            <a:round/>
          </a:ln>
        </p:spPr>
        <p:txBody>
          <a:bodyPr anchor="ctr" anchorCtr="0"/>
          <a:lstStyle/>
          <a:p>
            <a:pPr marL="0" marR="0" lvl="0" indent="0" algn="ctr" defTabSz="913130" latinLnBrk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课后习题</a:t>
            </a:r>
            <a:endParaRPr kumimoji="0" lang="zh-CN" altLang="en-US" sz="1200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>
            <a:hlinkClick r:id="rId3" action="ppaction://hlinksldjump"/>
          </p:cNvPr>
          <p:cNvSpPr/>
          <p:nvPr userDrawn="1"/>
        </p:nvSpPr>
        <p:spPr>
          <a:xfrm>
            <a:off x="8581745" y="133139"/>
            <a:ext cx="1198800" cy="270000"/>
          </a:xfrm>
          <a:prstGeom prst="roundRect">
            <a:avLst/>
          </a:prstGeom>
          <a:solidFill>
            <a:srgbClr val="5BD4FF"/>
          </a:solidFill>
          <a:ln>
            <a:noFill/>
            <a:round/>
          </a:ln>
        </p:spPr>
        <p:txBody>
          <a:bodyPr anchor="ctr" anchorCtr="0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随堂练习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15037" y="806487"/>
            <a:ext cx="10692000" cy="6955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eaLnBrk="1" fontAlgn="auto" hangingPunct="1">
              <a:lnSpc>
                <a:spcPct val="140000"/>
              </a:lnSpc>
              <a:spcBef>
                <a:spcPts val="0"/>
              </a:spcBef>
              <a:buNone/>
              <a:defRPr kumimoji="0" lang="zh-CN" altLang="en-US" sz="2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8" name="圆角矩形 7">
            <a:hlinkClick r:id="rId2" action="ppaction://hlinksldjump"/>
          </p:cNvPr>
          <p:cNvSpPr/>
          <p:nvPr userDrawn="1"/>
        </p:nvSpPr>
        <p:spPr>
          <a:xfrm>
            <a:off x="9890237" y="133139"/>
            <a:ext cx="1188000" cy="270000"/>
          </a:xfrm>
          <a:prstGeom prst="roundRect">
            <a:avLst/>
          </a:prstGeom>
          <a:solidFill>
            <a:srgbClr val="5BD4FF"/>
          </a:solidFill>
          <a:ln>
            <a:noFill/>
            <a:round/>
          </a:ln>
        </p:spPr>
        <p:txBody>
          <a:bodyPr anchor="ctr" anchorCtr="0"/>
          <a:lstStyle/>
          <a:p>
            <a:pPr marL="0" marR="0" lvl="0" indent="0" algn="ctr" defTabSz="913130" latinLnBrk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课后习题</a:t>
            </a:r>
            <a:endParaRPr kumimoji="0" lang="zh-CN" altLang="en-US" sz="1200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>
            <a:hlinkClick r:id="rId3" action="ppaction://hlinksldjump"/>
          </p:cNvPr>
          <p:cNvSpPr/>
          <p:nvPr userDrawn="1"/>
        </p:nvSpPr>
        <p:spPr>
          <a:xfrm>
            <a:off x="8581745" y="57539"/>
            <a:ext cx="1198800" cy="345600"/>
          </a:xfrm>
          <a:prstGeom prst="roundRect">
            <a:avLst/>
          </a:prstGeom>
          <a:solidFill>
            <a:srgbClr val="00B0F0"/>
          </a:solidFill>
          <a:ln>
            <a:noFill/>
            <a:round/>
          </a:ln>
        </p:spPr>
        <p:txBody>
          <a:bodyPr anchor="ctr" anchorCtr="0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随堂练习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15037" y="806487"/>
            <a:ext cx="10692000" cy="6955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eaLnBrk="1" fontAlgn="auto" hangingPunct="1">
              <a:lnSpc>
                <a:spcPct val="140000"/>
              </a:lnSpc>
              <a:spcBef>
                <a:spcPts val="0"/>
              </a:spcBef>
              <a:buNone/>
              <a:defRPr kumimoji="0" lang="zh-CN" altLang="en-US" sz="2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8" name="圆角矩形 7">
            <a:hlinkClick r:id="rId2" action="ppaction://hlinksldjump"/>
          </p:cNvPr>
          <p:cNvSpPr/>
          <p:nvPr userDrawn="1"/>
        </p:nvSpPr>
        <p:spPr>
          <a:xfrm>
            <a:off x="9890237" y="57687"/>
            <a:ext cx="1188000" cy="345748"/>
          </a:xfrm>
          <a:prstGeom prst="roundRect">
            <a:avLst/>
          </a:prstGeom>
          <a:solidFill>
            <a:srgbClr val="00B0F0"/>
          </a:solidFill>
          <a:ln>
            <a:noFill/>
            <a:round/>
          </a:ln>
        </p:spPr>
        <p:txBody>
          <a:bodyPr anchor="t" anchorCtr="0"/>
          <a:lstStyle/>
          <a:p>
            <a:pPr marL="0" marR="0" lvl="0" indent="0" algn="ctr" defTabSz="913130" latinLnBrk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zh-CN" altLang="en-US" sz="1200" b="1" i="0" u="none" strike="noStrike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课后习题</a:t>
            </a:r>
            <a:endParaRPr kumimoji="0" lang="zh-CN" altLang="en-US" sz="1200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>
            <a:hlinkClick r:id="rId3" action="ppaction://hlinksldjump"/>
          </p:cNvPr>
          <p:cNvSpPr/>
          <p:nvPr userDrawn="1"/>
        </p:nvSpPr>
        <p:spPr>
          <a:xfrm>
            <a:off x="8581745" y="133139"/>
            <a:ext cx="1198800" cy="270000"/>
          </a:xfrm>
          <a:prstGeom prst="roundRect">
            <a:avLst/>
          </a:prstGeom>
          <a:solidFill>
            <a:srgbClr val="5BD4FF"/>
          </a:solidFill>
          <a:ln>
            <a:noFill/>
            <a:round/>
          </a:ln>
        </p:spPr>
        <p:txBody>
          <a:bodyPr anchor="ctr" anchorCtr="0"/>
          <a:lstStyle/>
          <a:p>
            <a:pPr marL="0" marR="0" lvl="0" indent="0" algn="ctr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随堂练习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tags" Target="../tags/tag1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1434" y="-273"/>
            <a:ext cx="11545666" cy="412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3"/>
          <p:cNvSpPr/>
          <p:nvPr userDrawn="1"/>
        </p:nvSpPr>
        <p:spPr>
          <a:xfrm>
            <a:off x="446551" y="-35913"/>
            <a:ext cx="3192000" cy="516220"/>
          </a:xfrm>
          <a:custGeom>
            <a:avLst/>
            <a:gdLst>
              <a:gd name="connsiteX0" fmla="*/ 0 w 3744000"/>
              <a:gd name="connsiteY0" fmla="*/ 0 h 464696"/>
              <a:gd name="connsiteX1" fmla="*/ 3744000 w 3744000"/>
              <a:gd name="connsiteY1" fmla="*/ 0 h 464696"/>
              <a:gd name="connsiteX2" fmla="*/ 3744000 w 3744000"/>
              <a:gd name="connsiteY2" fmla="*/ 464696 h 464696"/>
              <a:gd name="connsiteX3" fmla="*/ 0 w 3744000"/>
              <a:gd name="connsiteY3" fmla="*/ 464696 h 464696"/>
              <a:gd name="connsiteX4" fmla="*/ 0 w 3744000"/>
              <a:gd name="connsiteY4" fmla="*/ 0 h 464696"/>
              <a:gd name="connsiteX0-1" fmla="*/ 168442 w 3744000"/>
              <a:gd name="connsiteY0-2" fmla="*/ 8021 h 464696"/>
              <a:gd name="connsiteX1-3" fmla="*/ 3744000 w 3744000"/>
              <a:gd name="connsiteY1-4" fmla="*/ 0 h 464696"/>
              <a:gd name="connsiteX2-5" fmla="*/ 3744000 w 3744000"/>
              <a:gd name="connsiteY2-6" fmla="*/ 464696 h 464696"/>
              <a:gd name="connsiteX3-7" fmla="*/ 0 w 3744000"/>
              <a:gd name="connsiteY3-8" fmla="*/ 464696 h 464696"/>
              <a:gd name="connsiteX4-9" fmla="*/ 168442 w 3744000"/>
              <a:gd name="connsiteY4-10" fmla="*/ 8021 h 464696"/>
              <a:gd name="connsiteX0-11" fmla="*/ 168442 w 3888379"/>
              <a:gd name="connsiteY0-12" fmla="*/ 16042 h 472717"/>
              <a:gd name="connsiteX1-13" fmla="*/ 3888379 w 3888379"/>
              <a:gd name="connsiteY1-14" fmla="*/ 0 h 472717"/>
              <a:gd name="connsiteX2-15" fmla="*/ 3744000 w 3888379"/>
              <a:gd name="connsiteY2-16" fmla="*/ 472717 h 472717"/>
              <a:gd name="connsiteX3-17" fmla="*/ 0 w 3888379"/>
              <a:gd name="connsiteY3-18" fmla="*/ 472717 h 472717"/>
              <a:gd name="connsiteX4-19" fmla="*/ 168442 w 3888379"/>
              <a:gd name="connsiteY4-20" fmla="*/ 16042 h 4727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88379" h="472717">
                <a:moveTo>
                  <a:pt x="168442" y="16042"/>
                </a:moveTo>
                <a:lnTo>
                  <a:pt x="3888379" y="0"/>
                </a:lnTo>
                <a:lnTo>
                  <a:pt x="3744000" y="472717"/>
                </a:lnTo>
                <a:lnTo>
                  <a:pt x="0" y="472717"/>
                </a:lnTo>
                <a:lnTo>
                  <a:pt x="168442" y="1604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"/>
          <p:cNvSpPr/>
          <p:nvPr userDrawn="1">
            <p:custDataLst>
              <p:tags r:id="rId7"/>
            </p:custDataLst>
          </p:nvPr>
        </p:nvSpPr>
        <p:spPr>
          <a:xfrm>
            <a:off x="648234" y="63154"/>
            <a:ext cx="2788633" cy="318086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</a:bodyPr>
          <a:lstStyle/>
          <a:p>
            <a:pPr algn="ctr" defTabSz="862330">
              <a:tabLst>
                <a:tab pos="896620" algn="l"/>
                <a:tab pos="2595245" algn="l"/>
              </a:tabLst>
            </a:pPr>
            <a:r>
              <a:rPr lang="zh-CN" altLang="en-US" sz="1500" b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1500" b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500" b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　导数与函数的单调性</a:t>
            </a:r>
            <a:endParaRPr lang="zh-CN" altLang="en-US" sz="15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PPTer吧-设计矢量图PPT背景图.jpgPPTer吧-设计矢量图PPT背景图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-75072" y="-55245"/>
            <a:ext cx="11519535" cy="648017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82" y="5245940"/>
            <a:ext cx="11520311" cy="9597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4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43180"/>
            <a:ext cx="11561445" cy="1024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561445" cy="10204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405" name="矩形 5"/>
          <p:cNvSpPr/>
          <p:nvPr>
            <p:custDataLst>
              <p:tags r:id="rId4"/>
            </p:custDataLst>
          </p:nvPr>
        </p:nvSpPr>
        <p:spPr>
          <a:xfrm>
            <a:off x="133085" y="1586981"/>
            <a:ext cx="11519535" cy="781225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noAutofit/>
          </a:bodyPr>
          <a:lstStyle/>
          <a:p>
            <a:pPr lvl="0" algn="ctr" defTabSz="862330" eaLnBrk="1" hangingPunct="1">
              <a:lnSpc>
                <a:spcPct val="150000"/>
              </a:lnSpc>
              <a:tabLst>
                <a:tab pos="2595880" algn="l"/>
              </a:tabLst>
              <a:defRPr/>
            </a:pPr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</a:t>
            </a:r>
            <a:r>
              <a:rPr lang="en-US" altLang="zh-CN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</a:t>
            </a:r>
            <a:r>
              <a:rPr lang="en-US" altLang="zh-CN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</a:t>
            </a:r>
            <a:r>
              <a:rPr lang="en-US" altLang="zh-CN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函</a:t>
            </a:r>
            <a:r>
              <a:rPr lang="en-US" altLang="zh-CN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</a:t>
            </a:r>
            <a:r>
              <a:rPr lang="en-US" altLang="zh-CN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</a:t>
            </a:r>
            <a:r>
              <a:rPr lang="en-US" altLang="zh-CN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</a:t>
            </a:r>
            <a:r>
              <a:rPr lang="en-US" altLang="zh-CN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6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性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301449"/>
            <a:ext cx="11528055" cy="11787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4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0045" y="3389630"/>
            <a:ext cx="611568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</a:rPr>
              <a:t>白奕波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</a:rPr>
              <a:t>高三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</a:rPr>
              <a:t>班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</a:rPr>
              <a:t>     2025</a:t>
            </a: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</a:rPr>
              <a:t>月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</a:rPr>
              <a:t>日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副标题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5036" y="474297"/>
                <a:ext cx="10824463" cy="2673745"/>
              </a:xfrm>
            </p:spPr>
            <p:txBody>
              <a:bodyPr/>
              <a:lstStyle/>
              <a:p>
                <a:pPr algn="just">
                  <a:lnSpc>
                    <a:spcPct val="149000"/>
                  </a:lnSpc>
                  <a:spcAft>
                    <a:spcPts val="0"/>
                  </a:spcAft>
                  <a:tabLst>
                    <a:tab pos="5334000" algn="l"/>
                  </a:tabLst>
                </a:pPr>
                <a:r>
                  <a:rPr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巩固迁移</a:t>
                </a:r>
                <a:r>
                  <a:rPr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Courier New" panose="02070309020205020404" pitchFamily="49" charset="0"/>
                  </a:rPr>
                  <a:t>2</a:t>
                </a:r>
                <a:r>
                  <a:rPr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(1)</a:t>
                </a:r>
                <a:r>
                  <a:rPr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f </a:t>
                </a:r>
                <a:r>
                  <a:rPr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的单调递减区间</a:t>
                </a:r>
                <a:r>
                  <a:rPr lang="zh-CN" altLang="zh-CN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</a:t>
                </a:r>
                <a:r>
                  <a:rPr lang="en-US" altLang="zh-CN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_______________</a:t>
                </a:r>
                <a:endParaRPr lang="en-US" altLang="zh-CN" kern="1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endParaRPr>
              </a:p>
              <a:p>
                <a:pPr algn="just">
                  <a:lnSpc>
                    <a:spcPct val="149000"/>
                  </a:lnSpc>
                  <a:spcAft>
                    <a:spcPts val="0"/>
                  </a:spcAft>
                  <a:tabLst>
                    <a:tab pos="5334000" algn="l"/>
                  </a:tabLst>
                </a:pPr>
                <a:r>
                  <a:rPr lang="en-US" altLang="zh-CN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_____________</a:t>
                </a:r>
                <a:r>
                  <a:rPr lang="zh-CN" altLang="zh-CN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．</a:t>
                </a:r>
                <a:endParaRPr lang="zh-CN" altLang="zh-CN" sz="1050" kern="100" dirty="0">
                  <a:latin typeface="等线" panose="02010600030101010101" pitchFamily="2" charset="-122"/>
                  <a:ea typeface="等线" panose="02010600030101010101" pitchFamily="2" charset="-122"/>
                  <a:cs typeface="Courier New" panose="02070309020205020404" pitchFamily="49" charset="0"/>
                </a:endParaRPr>
              </a:p>
              <a:p>
                <a:pPr algn="just" hangingPunct="0">
                  <a:lnSpc>
                    <a:spcPct val="149000"/>
                  </a:lnSpc>
                  <a:spcAft>
                    <a:spcPts val="0"/>
                  </a:spcAft>
                  <a:tabLst>
                    <a:tab pos="5334000" algn="l"/>
                  </a:tabLst>
                </a:pPr>
                <a:r>
                  <a:rPr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(2)</a:t>
                </a:r>
                <a:r>
                  <a:rPr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f </a:t>
                </a:r>
                <a:r>
                  <a:rPr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altLang="zh-CN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的单调递减区间为</a:t>
                </a:r>
                <a:r>
                  <a:rPr lang="en-US" altLang="zh-CN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__________</a:t>
                </a:r>
                <a:r>
                  <a:rPr lang="zh-CN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．</a:t>
                </a:r>
                <a:endParaRPr lang="zh-CN" altLang="zh-CN" sz="1050" kern="100" dirty="0">
                  <a:latin typeface="等线" panose="02010600030101010101" pitchFamily="2" charset="-122"/>
                  <a:ea typeface="等线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" name="副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5036" y="474297"/>
                <a:ext cx="10824463" cy="2673745"/>
              </a:xfrm>
              <a:blipFill rotWithShape="1">
                <a:blip r:embed="rId1"/>
                <a:stretch>
                  <a:fillRect l="-4" t="-22" r="6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8318033" y="828185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zh-CN" altLang="zh-CN" sz="24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cs typeface="Courier New" panose="02070309020205020404" pitchFamily="49" charset="0"/>
              </a:rPr>
              <a:t>0)</a:t>
            </a:r>
            <a:r>
              <a:rPr lang="zh-CN" altLang="zh-CN" sz="2400" kern="1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和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310752" y="2297350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(1</a:t>
            </a:r>
            <a:r>
              <a:rPr lang="zh-CN" altLang="zh-CN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，＋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kern="100" dirty="0">
                <a:solidFill>
                  <a:srgbClr val="FF0000"/>
                </a:solidFill>
                <a:cs typeface="Courier New" panose="02070309020205020404" pitchFamily="49" charset="0"/>
              </a:rPr>
              <a:t>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655213" y="1347265"/>
                <a:ext cx="1955343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func>
                              <m:funcPr>
                                <m:ctrlPr>
                                  <a:rPr lang="zh-CN" altLang="zh-CN" sz="24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altLang="zh-CN" sz="2400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func>
                          </m:den>
                        </m:f>
                        <m:r>
                          <a:rPr lang="zh-CN" altLang="zh-CN" sz="2400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13" y="1347265"/>
                <a:ext cx="1955343" cy="645048"/>
              </a:xfrm>
              <a:prstGeom prst="rect">
                <a:avLst/>
              </a:prstGeom>
              <a:blipFill rotWithShape="1">
                <a:blip r:embed="rId2"/>
                <a:stretch>
                  <a:fillRect l="-27" t="-67" r="-1783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568362"/>
            <a:ext cx="10692000" cy="5798832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考点三　利用导数讨论或证明函数的单调性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di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．函数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上单调递增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solidFill>
                  <a:srgbClr val="00000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⇔∀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0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∈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0(</a:t>
            </a:r>
            <a:r>
              <a:rPr lang="zh-CN" altLang="zh-CN" kern="100" dirty="0">
                <a:solidFill>
                  <a:srgbClr val="0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0)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恒</a:t>
            </a:r>
            <a:r>
              <a:rPr lang="zh-CN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成立</a:t>
            </a:r>
            <a:endParaRPr lang="en-US" altLang="zh-CN" kern="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不恒为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0)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的单调性对应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的正负．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．利用导数判断单调性的步骤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确定函数的定义域；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求出导数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的零点；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的零点将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的定义域划分为若干个区间，列表给出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在各区间上的正负，由此得出函数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在定义域内的单调性．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806487"/>
            <a:ext cx="10692000" cy="732790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  <a:sym typeface="+mn-ea"/>
              </a:rPr>
              <a:t>[</a:t>
            </a:r>
            <a:r>
              <a:rPr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典例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  <a:sym typeface="+mn-ea"/>
              </a:rPr>
              <a:t>3]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讨论函数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baseline="300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baseline="300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ax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的单调性．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587412"/>
            <a:ext cx="10692000" cy="1374775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拓展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(2025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山东济宁模拟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已知函数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 ln 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baseline="300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2)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&gt;0)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，讨论函数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的单调性．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42163" y="-35913"/>
            <a:ext cx="11653200" cy="12276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312913"/>
            <a:ext cx="115220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63600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0512" y="53798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kumimoji="0" lang="zh-CN" altLang="en-US" sz="36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415037" y="1246514"/>
            <a:ext cx="10692000" cy="1304588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的导函数，若函数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的图象如图所示，则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的图象可能是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170" name="Picture 2" descr="YLJC26-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56" y="2228414"/>
            <a:ext cx="2062162" cy="169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YLJC26-1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93" y="3921478"/>
            <a:ext cx="43148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YLJC26-1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62" y="3921479"/>
            <a:ext cx="3564113" cy="15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445687" y="5291854"/>
            <a:ext cx="2837636" cy="734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　　　　　　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09900" y="5293935"/>
            <a:ext cx="2837636" cy="734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　　　　　　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1120812"/>
            <a:ext cx="10692000" cy="2660472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人教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版选择性必修第二册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87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1(2)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e</a:t>
            </a:r>
            <a:r>
              <a:rPr lang="en-US" altLang="zh-CN" i="1" kern="100" baseline="300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的单调递减区间为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(1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，＋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	B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(0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，＋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0)    	D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1)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4281" y="313495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kumimoji="0" lang="zh-CN" altLang="en-US" sz="36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副标题 1"/>
          <p:cNvSpPr txBox="1"/>
          <p:nvPr/>
        </p:nvSpPr>
        <p:spPr>
          <a:xfrm>
            <a:off x="415037" y="3781284"/>
            <a:ext cx="10692000" cy="13045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fontAlgn="auto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f ′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i="1" kern="100" baseline="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，令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f ′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i="1" kern="100" baseline="30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1&lt;0</a:t>
            </a:r>
            <a:r>
              <a:rPr lang="en-US" altLang="zh-CN" kern="100">
                <a:solidFill>
                  <a:srgbClr val="00000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⇒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&lt;0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的单调递减区间为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∞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0)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2587793"/>
            <a:ext cx="10692000" cy="1304588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人教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版选择性必修第二册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89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1(2)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的单调递增区间为</a:t>
            </a:r>
            <a:r>
              <a:rPr lang="en-US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____________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__________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442501" y="3065421"/>
                <a:ext cx="2408223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zh-CN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　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501" y="3065421"/>
                <a:ext cx="2408223" cy="737189"/>
              </a:xfrm>
              <a:prstGeom prst="rect">
                <a:avLst/>
              </a:prstGeom>
              <a:blipFill rotWithShape="1">
                <a:blip r:embed="rId1"/>
                <a:stretch>
                  <a:fillRect l="-7" t="-37" r="19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850724" y="3260340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(1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，＋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副标题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5037" y="1197012"/>
                <a:ext cx="10692000" cy="1007968"/>
              </a:xfrm>
            </p:spPr>
            <p:txBody>
              <a:bodyPr/>
              <a:lstStyle/>
              <a:p>
                <a:pPr algn="just" hangingPunct="0">
                  <a:lnSpc>
                    <a:spcPct val="149000"/>
                  </a:lnSpc>
                  <a:spcAft>
                    <a:spcPts val="0"/>
                  </a:spcAft>
                  <a:tabLst>
                    <a:tab pos="5334000" algn="l"/>
                  </a:tabLst>
                </a:pP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4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．已知函数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f 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ln 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x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，判断函数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f 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den>
                        </m:f>
                        <m:r>
                          <a:rPr lang="zh-CN" altLang="zh-CN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m:rPr>
                            <m:sty m:val="p"/>
                          </m:rPr>
                          <a:rPr lang="en-US" altLang="zh-CN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d>
                  </m:oMath>
                </a14:m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上的单调性．</a:t>
                </a:r>
                <a:endParaRPr lang="zh-CN" altLang="zh-CN" sz="1050" kern="100">
                  <a:latin typeface="等线" panose="02010600030101010101" pitchFamily="2" charset="-122"/>
                  <a:ea typeface="等线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" name="副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5037" y="1197012"/>
                <a:ext cx="10692000" cy="1007968"/>
              </a:xfrm>
              <a:blipFill rotWithShape="1">
                <a:blip r:embed="rId1"/>
                <a:stretch>
                  <a:fillRect l="-4" t="-4" r="2" b="-12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副标题 1"/>
              <p:cNvSpPr txBox="1"/>
              <p:nvPr/>
            </p:nvSpPr>
            <p:spPr>
              <a:xfrm>
                <a:off x="415037" y="2204980"/>
                <a:ext cx="10692000" cy="2616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rtl="0" eaLnBrk="1" fontAlgn="auto" hangingPunct="1">
                  <a:lnSpc>
                    <a:spcPct val="140000"/>
                  </a:lnSpc>
                  <a:spcBef>
                    <a:spcPts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0" lang="zh-CN" altLang="en-US" sz="2800" b="0" i="0" u="none" strike="noStrike" kern="1200" cap="none" spc="0" normalizeH="0" baseline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1pPr>
                <a:lvl2pPr marL="457200" indent="0" algn="ctr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hangingPunct="0">
                  <a:lnSpc>
                    <a:spcPct val="149000"/>
                  </a:lnSpc>
                  <a:spcAft>
                    <a:spcPts val="0"/>
                  </a:spcAft>
                  <a:tabLst>
                    <a:tab pos="5334000" algn="l"/>
                  </a:tabLst>
                </a:pPr>
                <a:r>
                  <a:rPr lang="en-US" altLang="zh-CN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Courier New" panose="02070309020205020404" pitchFamily="49" charset="0"/>
                  </a:rPr>
                  <a:t>[</a:t>
                </a:r>
                <a:r>
                  <a:rPr lang="zh-CN" altLang="zh-CN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Courier New" panose="02070309020205020404" pitchFamily="49" charset="0"/>
                  </a:rPr>
                  <a:t>]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kern="100">
                    <a:solidFill>
                      <a:srgbClr val="000000"/>
                    </a:solidFill>
                    <a:latin typeface="宋体" panose="02010600030101010101" pitchFamily="2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∵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f 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ln 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kern="100">
                    <a:solidFill>
                      <a:srgbClr val="000000"/>
                    </a:solidFill>
                    <a:latin typeface="宋体" panose="02010600030101010101" pitchFamily="2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f ′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1050" kern="100">
                  <a:latin typeface="等线" panose="02010600030101010101" pitchFamily="2" charset="-122"/>
                  <a:ea typeface="等线" panose="02010600030101010101" pitchFamily="2" charset="-122"/>
                  <a:cs typeface="Courier New" panose="02070309020205020404" pitchFamily="49" charset="0"/>
                </a:endParaRPr>
              </a:p>
              <a:p>
                <a:pPr algn="just" hangingPunct="0">
                  <a:lnSpc>
                    <a:spcPct val="149000"/>
                  </a:lnSpc>
                  <a:spcAft>
                    <a:spcPts val="0"/>
                  </a:spcAft>
                  <a:tabLst>
                    <a:tab pos="5334000" algn="l"/>
                  </a:tabLst>
                </a:pPr>
                <a:r>
                  <a:rPr lang="en-US" altLang="zh-CN" kern="100">
                    <a:solidFill>
                      <a:srgbClr val="000000"/>
                    </a:solidFill>
                    <a:latin typeface="宋体" panose="02010600030101010101" pitchFamily="2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>
                    <a:solidFill>
                      <a:srgbClr val="000000"/>
                    </a:solidFill>
                    <a:latin typeface="宋体" panose="02010600030101010101" pitchFamily="2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den>
                        </m:f>
                        <m:r>
                          <a:rPr lang="zh-CN" altLang="zh-CN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，</m:t>
                        </m:r>
                        <m:r>
                          <a:rPr lang="en-US" altLang="zh-CN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f ′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en-US" altLang="zh-CN" kern="100">
                    <a:solidFill>
                      <a:srgbClr val="000000"/>
                    </a:solidFill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0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，函数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f 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单调递增，</a:t>
                </a:r>
                <a:endParaRPr lang="zh-CN" altLang="zh-CN" sz="1050" kern="100">
                  <a:latin typeface="等线" panose="02010600030101010101" pitchFamily="2" charset="-122"/>
                  <a:ea typeface="等线" panose="02010600030101010101" pitchFamily="2" charset="-122"/>
                  <a:cs typeface="Courier New" panose="02070309020205020404" pitchFamily="49" charset="0"/>
                </a:endParaRPr>
              </a:p>
              <a:p>
                <a:pPr algn="just" hangingPunct="0">
                  <a:lnSpc>
                    <a:spcPct val="149000"/>
                  </a:lnSpc>
                  <a:spcAft>
                    <a:spcPts val="0"/>
                  </a:spcAft>
                  <a:tabLst>
                    <a:tab pos="5334000" algn="l"/>
                  </a:tabLst>
                </a:pP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>
                    <a:solidFill>
                      <a:srgbClr val="000000"/>
                    </a:solidFill>
                    <a:latin typeface="宋体" panose="02010600030101010101" pitchFamily="2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∈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(1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e]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f ′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)&lt;0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，函数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f 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(</a:t>
                </a:r>
                <a:r>
                  <a:rPr lang="en-US" altLang="zh-CN" i="1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x</a:t>
                </a:r>
                <a:r>
                  <a:rPr lang="en-US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单调递减．</a:t>
                </a:r>
                <a:endParaRPr lang="zh-CN" altLang="zh-CN" sz="1050" kern="100">
                  <a:latin typeface="等线" panose="02010600030101010101" pitchFamily="2" charset="-122"/>
                  <a:ea typeface="等线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" name="副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37" y="2204980"/>
                <a:ext cx="10692000" cy="2616357"/>
              </a:xfrm>
              <a:prstGeom prst="rect">
                <a:avLst/>
              </a:prstGeom>
              <a:blipFill rotWithShape="1">
                <a:blip r:embed="rId2"/>
                <a:stretch>
                  <a:fillRect l="-4" t="-10" r="2" b="-3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 l="11000" t="10428" r="11000" b="5096"/>
          <a:stretch>
            <a:fillRect/>
          </a:stretch>
        </p:blipFill>
        <p:spPr>
          <a:xfrm>
            <a:off x="993400" y="899827"/>
            <a:ext cx="9535273" cy="5164939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536901" y="2606254"/>
            <a:ext cx="5603739" cy="141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235" b="1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/>
              </a:rPr>
              <a:t>谢 谢 ！</a:t>
            </a:r>
            <a:endParaRPr kumimoji="0" lang="zh-CN" altLang="en-US" sz="6235" b="1" u="none" strike="noStrike" kern="1200" normalizeH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1462524"/>
            <a:ext cx="10692000" cy="2257425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学习目标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]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．结合实例，借助图像直观了解函数的单调性与导数的关系</a:t>
            </a:r>
            <a:r>
              <a:rPr lang="zh-CN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．</a:t>
            </a:r>
            <a:endParaRPr lang="en-US" altLang="zh-CN" kern="100" dirty="0" smtClean="0">
              <a:solidFill>
                <a:srgbClr val="00000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．能利用导数研究函数的单调性，会求函数的单调区间．</a:t>
            </a:r>
            <a:endParaRPr lang="zh-CN" altLang="zh-CN" kern="100" dirty="0">
              <a:solidFill>
                <a:srgbClr val="00000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1016862"/>
            <a:ext cx="10692000" cy="1304588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考点一　利用导函数的图象研究函数的单调性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函数的单调性与导数的关系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15037" y="2321450"/>
          <a:ext cx="10692000" cy="2909064"/>
        </p:xfrm>
        <a:graphic>
          <a:graphicData uri="http://schemas.openxmlformats.org/drawingml/2006/table">
            <a:tbl>
              <a:tblPr/>
              <a:tblGrid>
                <a:gridCol w="3985513"/>
                <a:gridCol w="1952625"/>
                <a:gridCol w="4753862"/>
              </a:tblGrid>
              <a:tr h="26276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49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7C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49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恒有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7C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49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7CA"/>
                    </a:solidFill>
                  </a:tcPr>
                </a:tc>
              </a:tr>
              <a:tr h="531006">
                <a:tc rowSpan="3">
                  <a:txBody>
                    <a:bodyPr/>
                    <a:lstStyle/>
                    <a:p>
                      <a:pPr algn="just" hangingPunct="0">
                        <a:lnSpc>
                          <a:spcPct val="149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函数</a:t>
                      </a: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 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在区间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上可导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49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 ′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)&gt;0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49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en-US" sz="28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 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上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</a:t>
                      </a:r>
                      <a:endParaRPr lang="zh-CN" sz="2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06">
                <a:tc vMerge="1"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49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 ′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)&lt;0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49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en-US" sz="28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 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上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</a:t>
                      </a:r>
                      <a:endParaRPr lang="zh-CN" sz="2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06">
                <a:tc vMerge="1"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49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 ′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49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f 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上是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9055833" y="3032555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单调递增</a:t>
            </a:r>
            <a:endParaRPr lang="zh-CN" altLang="zh-CN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55834" y="3728342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单调递减</a:t>
            </a:r>
            <a:endParaRPr lang="zh-CN" altLang="zh-CN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89184" y="4482325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常数函数</a:t>
            </a:r>
            <a:endParaRPr lang="zh-CN" altLang="zh-CN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597762"/>
            <a:ext cx="10692000" cy="1304588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典例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1]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湘教版选择性必修第二册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32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导函数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的图象如图所示，则函数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的图象可能是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YLJC26-16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7" y="2902476"/>
            <a:ext cx="2004313" cy="164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YLJC26-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902349"/>
            <a:ext cx="4867169" cy="164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YLJC26-1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4110457"/>
            <a:ext cx="4867169" cy="166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45068" y="3376089"/>
            <a:ext cx="3555782" cy="734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　　　　　　　　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5068" y="5648222"/>
            <a:ext cx="3555782" cy="734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　　　　　　　　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43756" y="568583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kumimoji="0" lang="zh-CN" altLang="en-US" sz="36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693012"/>
            <a:ext cx="10692000" cy="1304588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设函数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在定义域内可导，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的图象如图所示，则导函数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可能为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74" name="Picture 2" descr="YLJC26-16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86" y="2761990"/>
            <a:ext cx="2287413" cy="223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YLJC26-1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730621"/>
            <a:ext cx="4214812" cy="177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YLJC26-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085430"/>
            <a:ext cx="4214812" cy="186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342219" y="3304116"/>
            <a:ext cx="283763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　　　　　　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42219" y="5673763"/>
            <a:ext cx="283763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　　　　　　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10306" y="580521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kumimoji="0" lang="zh-CN" altLang="en-US" sz="36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616812"/>
            <a:ext cx="10692000" cy="1304588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巩固迁移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设函数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的图象如图所示，则导函数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的图象可能为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30865" y="520612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kumimoji="0" lang="zh-CN" altLang="en-US" sz="36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 descr="YLJC26-16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43" y="1446814"/>
            <a:ext cx="2185988" cy="19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YLJC26-1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06" y="3410415"/>
            <a:ext cx="43148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YLJC26-1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3410415"/>
            <a:ext cx="43148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606363" y="5120804"/>
            <a:ext cx="3196709" cy="734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　　　　　　　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12195" y="5118087"/>
            <a:ext cx="3196709" cy="734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　　　　　　　</a:t>
            </a:r>
            <a:r>
              <a:rPr lang="en-US" altLang="zh-CN" kern="100" dirty="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endParaRPr lang="zh-CN" altLang="zh-CN" sz="105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1303724"/>
            <a:ext cx="10692000" cy="3872727"/>
          </a:xfrm>
        </p:spPr>
        <p:txBody>
          <a:bodyPr/>
          <a:lstStyle/>
          <a:p>
            <a:pPr algn="di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多选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人教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版选择性必修第二册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89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练习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已知函数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kern="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i="1" kern="100" spc="-100" dirty="0" smtClean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i="1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′</a:t>
            </a:r>
            <a:r>
              <a:rPr lang="en-US" altLang="zh-CN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的图象如图所示，那么下列关于函数</a:t>
            </a:r>
            <a:r>
              <a:rPr lang="en-US" altLang="zh-CN" i="1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的判断正确的</a:t>
            </a:r>
            <a:r>
              <a:rPr lang="zh-CN" altLang="zh-CN" kern="100" spc="-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kern="100" spc="-100" dirty="0" smtClean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kern="100" spc="-100" dirty="0" smtClean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altLang="zh-CN" sz="1050" kern="100" spc="-100" dirty="0" smtClean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．在区间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(0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上，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为定值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．函数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内单调递增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．函数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e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内单调递增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．函数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在区间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内单调</a:t>
            </a:r>
            <a:r>
              <a:rPr lang="zh-CN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递减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4281" y="333349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kumimoji="0" lang="zh-CN" altLang="en-US" sz="36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 descr="YLJC26-17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751780"/>
            <a:ext cx="28400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14281" y="44745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kumimoji="0" lang="zh-CN" altLang="en-US" sz="36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485739"/>
            <a:ext cx="10692000" cy="5870646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考点二　不含参数的函数单调性问题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利用导数求函数的单调区间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不含参数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对于可导函数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，不等式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)&gt;0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的解集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区间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为函数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的单调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区间；不等式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)&lt;0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的解集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区间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为函数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y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的单调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区间</a:t>
            </a:r>
            <a:r>
              <a:rPr lang="zh-CN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1050" kern="100" dirty="0" smtClean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求函数单调区间的步骤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求函数的定义域；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在定义域内解不等式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)&gt;0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′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)&lt;0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将不等式的解集写成区间的形式</a:t>
            </a:r>
            <a:r>
              <a:rPr lang="zh-CN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050" kern="100" dirty="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8682" y="2356406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递增</a:t>
            </a:r>
            <a:endParaRPr lang="zh-CN" altLang="zh-CN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5037" y="2994580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递减</a:t>
            </a:r>
            <a:endParaRPr lang="zh-CN" altLang="zh-CN" sz="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415037" y="1693137"/>
            <a:ext cx="10692000" cy="2588657"/>
          </a:xfrm>
        </p:spPr>
        <p:txBody>
          <a:bodyPr/>
          <a:lstStyle/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典例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2]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下列函数在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(0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，＋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上单调递增的是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sin 2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	B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e</a:t>
            </a:r>
            <a:r>
              <a:rPr lang="en-US" altLang="zh-CN" i="1" kern="100" baseline="300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 baseline="300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    	D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ln 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  <a:p>
            <a:pPr algn="just" hangingPunct="0">
              <a:lnSpc>
                <a:spcPct val="149000"/>
              </a:lnSpc>
              <a:spcAft>
                <a:spcPts val="0"/>
              </a:spcAft>
              <a:tabLst>
                <a:tab pos="53340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f 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ln 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的单调递增区间为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________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等线" panose="02010600030101010101" pitchFamily="2" charset="-122"/>
              <a:ea typeface="等线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67331" y="234113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kumimoji="0" lang="zh-CN" altLang="en-US" sz="36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08632" y="3645228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(0</a:t>
            </a:r>
            <a:r>
              <a:rPr lang="zh-CN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1)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1983</Words>
  <Application>WPS 演示</Application>
  <PresentationFormat>自定义</PresentationFormat>
  <Paragraphs>152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等线 Light</vt:lpstr>
      <vt:lpstr>Calibri</vt:lpstr>
      <vt:lpstr>微软雅黑</vt:lpstr>
      <vt:lpstr>Calibri</vt:lpstr>
      <vt:lpstr>Courier New</vt:lpstr>
      <vt:lpstr>黑体</vt:lpstr>
      <vt:lpstr>仿宋</vt:lpstr>
      <vt:lpstr>等线</vt:lpstr>
      <vt:lpstr>楷体</vt:lpstr>
      <vt:lpstr>华文细黑</vt:lpstr>
      <vt:lpstr>Cambria Math</vt:lpstr>
      <vt:lpstr>字魂35号-经典雅黑</vt:lpstr>
      <vt:lpstr>Arial</vt:lpstr>
      <vt:lpstr>Arial Unicode MS</vt:lpstr>
      <vt:lpstr>1_自定义设计方案</vt:lpstr>
      <vt:lpstr>自定义设计方案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执傲</cp:lastModifiedBy>
  <cp:revision>1293</cp:revision>
  <dcterms:created xsi:type="dcterms:W3CDTF">2016-06-29T09:22:00Z</dcterms:created>
  <dcterms:modified xsi:type="dcterms:W3CDTF">2025-09-02T23:37:40Z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C162857D3C1C41A1B20988AE2C6788A2_13</vt:lpwstr>
  </property>
  <property fmtid="{D5CDD505-2E9C-101B-9397-08002B2CF9AE}" pid="3" name="KSOProductBuildVer">
    <vt:lpwstr>2052-12.1.0.22529</vt:lpwstr>
  </property>
</Properties>
</file>