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6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31"/>
  </p:notesMasterIdLst>
  <p:handoutMasterIdLst>
    <p:handoutMasterId r:id="rId32"/>
  </p:handoutMasterIdLst>
  <p:sldIdLst>
    <p:sldId id="257" r:id="rId4"/>
    <p:sldId id="258" r:id="rId5"/>
    <p:sldId id="259" r:id="rId6"/>
    <p:sldId id="260" r:id="rId7"/>
    <p:sldId id="279" r:id="rId8"/>
    <p:sldId id="261" r:id="rId9"/>
    <p:sldId id="262" r:id="rId10"/>
    <p:sldId id="263" r:id="rId11"/>
    <p:sldId id="280" r:id="rId12"/>
    <p:sldId id="291" r:id="rId13"/>
    <p:sldId id="285" r:id="rId14"/>
    <p:sldId id="292" r:id="rId15"/>
    <p:sldId id="267" r:id="rId16"/>
    <p:sldId id="286" r:id="rId17"/>
    <p:sldId id="268" r:id="rId18"/>
    <p:sldId id="269" r:id="rId19"/>
    <p:sldId id="294" r:id="rId20"/>
    <p:sldId id="270" r:id="rId21"/>
    <p:sldId id="271" r:id="rId22"/>
    <p:sldId id="284" r:id="rId23"/>
    <p:sldId id="272" r:id="rId24"/>
    <p:sldId id="273" r:id="rId25"/>
    <p:sldId id="283" r:id="rId26"/>
    <p:sldId id="274" r:id="rId27"/>
    <p:sldId id="275" r:id="rId28"/>
    <p:sldId id="282" r:id="rId29"/>
    <p:sldId id="276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837"/>
    <a:srgbClr val="E83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26" autoAdjust="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70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32508" y="312517"/>
            <a:ext cx="11554692" cy="62734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1AB7B-3A65-4742-82ED-CA288418A4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D9968-BF00-4B0E-9914-97AB2EB8ADD1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32508" y="312517"/>
            <a:ext cx="11554692" cy="62734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45.png"/><Relationship Id="rId7" Type="http://schemas.openxmlformats.org/officeDocument/2006/relationships/tags" Target="../tags/tag3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2.jpeg"/><Relationship Id="rId2" Type="http://schemas.openxmlformats.org/officeDocument/2006/relationships/tags" Target="../tags/tag38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6.png"/><Relationship Id="rId3" Type="http://schemas.openxmlformats.org/officeDocument/2006/relationships/tags" Target="../tags/tag46.xml"/><Relationship Id="rId2" Type="http://schemas.openxmlformats.org/officeDocument/2006/relationships/image" Target="../media/image45.png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tags" Target="../tags/tag49.xml"/><Relationship Id="rId4" Type="http://schemas.openxmlformats.org/officeDocument/2006/relationships/image" Target="../media/image48.png"/><Relationship Id="rId3" Type="http://schemas.openxmlformats.org/officeDocument/2006/relationships/tags" Target="../tags/tag48.xml"/><Relationship Id="rId2" Type="http://schemas.openxmlformats.org/officeDocument/2006/relationships/image" Target="../media/image47.png"/><Relationship Id="rId1" Type="http://schemas.openxmlformats.org/officeDocument/2006/relationships/tags" Target="../tags/tag4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tags" Target="../tags/tag52.xml"/><Relationship Id="rId4" Type="http://schemas.openxmlformats.org/officeDocument/2006/relationships/image" Target="../media/image51.png"/><Relationship Id="rId3" Type="http://schemas.openxmlformats.org/officeDocument/2006/relationships/tags" Target="../tags/tag51.xml"/><Relationship Id="rId2" Type="http://schemas.openxmlformats.org/officeDocument/2006/relationships/image" Target="../media/image50.png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3.png"/><Relationship Id="rId3" Type="http://schemas.openxmlformats.org/officeDocument/2006/relationships/tags" Target="../tags/tag5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6" Type="http://schemas.openxmlformats.org/officeDocument/2006/relationships/tags" Target="../tags/tag55.xml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52.png"/><Relationship Id="rId2" Type="http://schemas.openxmlformats.org/officeDocument/2006/relationships/tags" Target="../tags/tag54.xml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tags" Target="../tags/tag56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tags" Target="../tags/tag58.xml"/><Relationship Id="rId2" Type="http://schemas.openxmlformats.org/officeDocument/2006/relationships/image" Target="../media/image56.png"/><Relationship Id="rId1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3" Type="http://schemas.openxmlformats.org/officeDocument/2006/relationships/tags" Target="../tags/tag60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7.png"/><Relationship Id="rId7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tags" Target="../tags/tag3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tags" Target="../tags/tag8.xml"/><Relationship Id="rId13" Type="http://schemas.openxmlformats.org/officeDocument/2006/relationships/tags" Target="../tags/tag7.xml"/><Relationship Id="rId12" Type="http://schemas.openxmlformats.org/officeDocument/2006/relationships/image" Target="../media/image9.png"/><Relationship Id="rId11" Type="http://schemas.openxmlformats.org/officeDocument/2006/relationships/tags" Target="../tags/tag6.xml"/><Relationship Id="rId10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3.png"/><Relationship Id="rId3" Type="http://schemas.openxmlformats.org/officeDocument/2006/relationships/tags" Target="../tags/tag61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tags" Target="../tags/tag65.xml"/><Relationship Id="rId4" Type="http://schemas.openxmlformats.org/officeDocument/2006/relationships/image" Target="../media/image70.png"/><Relationship Id="rId3" Type="http://schemas.openxmlformats.org/officeDocument/2006/relationships/tags" Target="../tags/tag64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76.png"/><Relationship Id="rId7" Type="http://schemas.openxmlformats.org/officeDocument/2006/relationships/tags" Target="../tags/tag68.xml"/><Relationship Id="rId6" Type="http://schemas.openxmlformats.org/officeDocument/2006/relationships/image" Target="../media/image75.png"/><Relationship Id="rId5" Type="http://schemas.openxmlformats.org/officeDocument/2006/relationships/tags" Target="../tags/tag67.xml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tags" Target="../tags/tag66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77.png"/><Relationship Id="rId1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14.xml"/><Relationship Id="rId2" Type="http://schemas.openxmlformats.org/officeDocument/2006/relationships/image" Target="../media/image10.pn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tags" Target="../tags/tag17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tags" Target="../tags/tag1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27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26.png"/><Relationship Id="rId36" Type="http://schemas.openxmlformats.org/officeDocument/2006/relationships/slideLayout" Target="../slideLayouts/slideLayout4.xml"/><Relationship Id="rId35" Type="http://schemas.openxmlformats.org/officeDocument/2006/relationships/image" Target="../media/image41.svg"/><Relationship Id="rId34" Type="http://schemas.openxmlformats.org/officeDocument/2006/relationships/image" Target="../media/image40.png"/><Relationship Id="rId33" Type="http://schemas.openxmlformats.org/officeDocument/2006/relationships/image" Target="../media/image39.svg"/><Relationship Id="rId32" Type="http://schemas.openxmlformats.org/officeDocument/2006/relationships/image" Target="../media/image38.png"/><Relationship Id="rId31" Type="http://schemas.openxmlformats.org/officeDocument/2006/relationships/image" Target="../media/image37.svg"/><Relationship Id="rId30" Type="http://schemas.openxmlformats.org/officeDocument/2006/relationships/image" Target="../media/image36.png"/><Relationship Id="rId3" Type="http://schemas.openxmlformats.org/officeDocument/2006/relationships/tags" Target="../tags/tag21.xml"/><Relationship Id="rId29" Type="http://schemas.openxmlformats.org/officeDocument/2006/relationships/image" Target="../media/image35.svg"/><Relationship Id="rId28" Type="http://schemas.openxmlformats.org/officeDocument/2006/relationships/image" Target="../media/image34.png"/><Relationship Id="rId27" Type="http://schemas.openxmlformats.org/officeDocument/2006/relationships/image" Target="../media/image33.svg"/><Relationship Id="rId26" Type="http://schemas.openxmlformats.org/officeDocument/2006/relationships/image" Target="../media/image32.png"/><Relationship Id="rId25" Type="http://schemas.openxmlformats.org/officeDocument/2006/relationships/tags" Target="../tags/tag37.xml"/><Relationship Id="rId24" Type="http://schemas.openxmlformats.org/officeDocument/2006/relationships/image" Target="../media/image31.png"/><Relationship Id="rId23" Type="http://schemas.openxmlformats.org/officeDocument/2006/relationships/tags" Target="../tags/tag36.xml"/><Relationship Id="rId22" Type="http://schemas.openxmlformats.org/officeDocument/2006/relationships/tags" Target="../tags/tag35.xml"/><Relationship Id="rId21" Type="http://schemas.openxmlformats.org/officeDocument/2006/relationships/tags" Target="../tags/tag34.xml"/><Relationship Id="rId20" Type="http://schemas.openxmlformats.org/officeDocument/2006/relationships/image" Target="../media/image30.png"/><Relationship Id="rId2" Type="http://schemas.openxmlformats.org/officeDocument/2006/relationships/tags" Target="../tags/tag20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image" Target="../media/image29.png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image" Target="../media/image28.png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ttp://photo-static-api.fotomore.com/creative/vcg/400/version23/VCG41165059591.jpg?uid=386&amp;timestamp=1748532939&amp;sign=2a18ffa7f3d9e05e5e29989705aa5db0" descr="templates\picture_hover\&amp;pky140_sjzg_VCG41165059591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A8D4DD">
                  <a:alpha val="100000"/>
                </a:srgbClr>
              </a:clrFrom>
              <a:clrTo>
                <a:srgbClr val="A8D4DD">
                  <a:alpha val="100000"/>
                  <a:alpha val="0"/>
                </a:srgbClr>
              </a:clrTo>
            </a:clrChange>
          </a:blip>
          <a:srcRect t="-284" r="-2961"/>
          <a:stretch>
            <a:fillRect/>
          </a:stretch>
        </p:blipFill>
        <p:spPr>
          <a:xfrm rot="19980000">
            <a:off x="662940" y="1201001"/>
            <a:ext cx="6911340" cy="6877469"/>
          </a:xfrm>
          <a:prstGeom prst="rect">
            <a:avLst/>
          </a:prstGeom>
        </p:spPr>
      </p:pic>
      <p:pic>
        <p:nvPicPr>
          <p:cNvPr id="5" name="http://photo-static-api.fotomore.com/creative/vcg/400/version23/VCG41472327637.jpg?uid=386&amp;timestamp=1748533019&amp;sign=bb3611bef0829fb5f8a61e7ffa32e39c" descr="templates\picture_hover\&amp;pky140_sjzg_VCG41472327637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 flipH="1">
            <a:off x="8710930" y="872490"/>
            <a:ext cx="2385060" cy="1225550"/>
          </a:xfrm>
          <a:prstGeom prst="rect">
            <a:avLst/>
          </a:prstGeom>
        </p:spPr>
      </p:pic>
      <p:sp>
        <p:nvSpPr>
          <p:cNvPr id="2" name="标题 1"/>
          <p:cNvSpPr/>
          <p:nvPr>
            <p:ph type="ctrTitle"/>
          </p:nvPr>
        </p:nvSpPr>
        <p:spPr>
          <a:xfrm>
            <a:off x="2819400" y="1420495"/>
            <a:ext cx="6613525" cy="339598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中</a:t>
            </a:r>
            <a:r>
              <a:rPr lang="en-US" altLang="zh-CN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 </a:t>
            </a: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国</a:t>
            </a:r>
            <a:r>
              <a:rPr lang="en-US" altLang="zh-CN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 </a:t>
            </a: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速</a:t>
            </a:r>
            <a:r>
              <a:rPr lang="en-US" altLang="zh-CN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 </a:t>
            </a: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  <a:sym typeface="汉仪元隆黑-105简" panose="00020600040101010101" charset="-122"/>
              </a:rPr>
              <a:t>度</a:t>
            </a:r>
            <a:br>
              <a:rPr lang="zh-CN" altLang="en-US" sz="5400">
                <a:ln/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</a:b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里</a:t>
            </a:r>
            <a:r>
              <a:rPr lang="en-US" altLang="zh-CN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 </a:t>
            </a: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的</a:t>
            </a:r>
            <a:b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</a:b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中</a:t>
            </a:r>
            <a:r>
              <a:rPr lang="en-US" altLang="zh-CN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 </a:t>
            </a: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国</a:t>
            </a:r>
            <a:r>
              <a:rPr lang="en-US" altLang="zh-CN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 </a:t>
            </a:r>
            <a:r>
              <a:rPr lang="zh-CN" altLang="en-US" sz="7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怪兽甜心" panose="02010600010101010101" charset="-122"/>
                <a:ea typeface="怪兽甜心" panose="02010600010101010101" charset="-122"/>
                <a:cs typeface="怪兽甜心" panose="02010600010101010101" charset="-122"/>
              </a:rPr>
              <a:t>梦</a:t>
            </a:r>
            <a:endParaRPr lang="zh-CN" altLang="en-US" sz="72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怪兽甜心" panose="02010600010101010101" charset="-122"/>
              <a:ea typeface="怪兽甜心" panose="02010600010101010101" charset="-122"/>
              <a:cs typeface="怪兽甜心" panose="0201060001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240"/>
            <a:ext cx="12222480" cy="6843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http://photo-static-api.fotomore.com/creative/vcg/veer/400/new/VCG41N658600006.jpg?uid=386&amp;timestamp=1748520296&amp;sign=6d37f55348e4e40a81b231ae34b64992" descr="templates\picture_hover\&amp;pky240_sjzg_VCG41N658600006&amp;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0"/>
            <a:ext cx="12221845" cy="6858000"/>
          </a:xfrm>
          <a:prstGeom prst="rect">
            <a:avLst/>
          </a:prstGeom>
        </p:spPr>
      </p:pic>
      <p:pic>
        <p:nvPicPr>
          <p:cNvPr id="7" name="https://photo-static-api.fotomore.com/creative/vcg/veer/400/new/VCG41N516134604.jpg?uid=386&amp;timestamp=1727850962&amp;sign=6340fa8d1afa2645c01c552874a6c6e7" descr="跑道结构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6780000">
            <a:off x="3342005" y="-2973705"/>
            <a:ext cx="4574540" cy="14283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1320000">
            <a:off x="8475980" y="2912745"/>
            <a:ext cx="3261360" cy="588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男子</a:t>
            </a:r>
            <a:r>
              <a:rPr lang="en-US" altLang="zh-CN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米短跑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331470" y="389255"/>
            <a:ext cx="3348000" cy="2340000"/>
          </a:xfrm>
          <a:prstGeom prst="rect">
            <a:avLst/>
          </a:prstGeom>
          <a:effectLst>
            <a:glow rad="368300">
              <a:schemeClr val="tx1">
                <a:lumMod val="65000"/>
                <a:lumOff val="35000"/>
                <a:alpha val="40000"/>
              </a:schemeClr>
            </a:glow>
          </a:effectLst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4869180" y="388620"/>
            <a:ext cx="3348000" cy="23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331470" y="3509010"/>
            <a:ext cx="3348000" cy="2340000"/>
          </a:xfrm>
          <a:prstGeom prst="rect">
            <a:avLst/>
          </a:prstGeom>
        </p:spPr>
      </p:pic>
      <p:pic>
        <p:nvPicPr>
          <p:cNvPr id="9" name="图片 8" descr="苏炳添东京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69180" y="3509010"/>
            <a:ext cx="3348000" cy="234000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16560" y="2910205"/>
            <a:ext cx="3177540" cy="40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2008</a:t>
            </a:r>
            <a:r>
              <a: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年北京奥运会</a:t>
            </a:r>
            <a:endParaRPr lang="zh-CN" altLang="en-US" sz="20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4954270" y="2909570"/>
            <a:ext cx="3177540" cy="40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2012</a:t>
            </a:r>
            <a:r>
              <a: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年伦敦奥运会</a:t>
            </a:r>
            <a:endParaRPr lang="zh-CN" altLang="en-US" sz="20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416560" y="5925820"/>
            <a:ext cx="3177540" cy="40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2016</a:t>
            </a:r>
            <a:r>
              <a: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年里约奥运会</a:t>
            </a:r>
            <a:endParaRPr lang="zh-CN" altLang="en-US" sz="20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4954270" y="5925820"/>
            <a:ext cx="3177540" cy="40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2021</a:t>
            </a:r>
            <a:r>
              <a: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年东京奥运会</a:t>
            </a:r>
            <a:endParaRPr lang="zh-CN" altLang="en-US" sz="20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苏炳添东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4360" y="837565"/>
            <a:ext cx="7409815" cy="5182870"/>
          </a:xfrm>
          <a:prstGeom prst="rect">
            <a:avLst/>
          </a:prstGeom>
        </p:spPr>
      </p:pic>
      <p:pic>
        <p:nvPicPr>
          <p:cNvPr id="7" name="图片 6" descr="kappframework-UZopjA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43925" y="559435"/>
            <a:ext cx="2733675" cy="4138295"/>
          </a:xfrm>
          <a:prstGeom prst="rect">
            <a:avLst/>
          </a:prstGeom>
        </p:spPr>
      </p:pic>
      <p:sp>
        <p:nvSpPr>
          <p:cNvPr id="8" name="流程图: 联系 7"/>
          <p:cNvSpPr/>
          <p:nvPr/>
        </p:nvSpPr>
        <p:spPr>
          <a:xfrm>
            <a:off x="4414520" y="1219835"/>
            <a:ext cx="2083435" cy="2483485"/>
          </a:xfrm>
          <a:prstGeom prst="flowChartConnector">
            <a:avLst/>
          </a:prstGeom>
          <a:solidFill>
            <a:schemeClr val="tx1">
              <a:alpha val="57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6298565" y="1706880"/>
            <a:ext cx="2278380" cy="127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184390" y="4697730"/>
            <a:ext cx="4479925" cy="1753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 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每步比对手短</a:t>
            </a:r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30cm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，苏炳添的</a:t>
            </a:r>
            <a:r>
              <a:rPr lang="en-US" altLang="zh-CN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9.83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秒，是用命拼出来的。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05735" y="1997710"/>
            <a:ext cx="6657975" cy="19113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41880" y="601980"/>
            <a:ext cx="75082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栓Q我真的会谢" panose="02010600010101010101" charset="-122"/>
                <a:ea typeface="栓Q我真的会谢" panose="02010600010101010101" charset="-122"/>
              </a:rPr>
              <a:t>会选择停下来</a:t>
            </a:r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栓Q我真的会谢" panose="02010600010101010101" charset="-122"/>
                <a:ea typeface="栓Q我真的会谢" panose="02010600010101010101" charset="-122"/>
              </a:rPr>
              <a:t>吗？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栓Q我真的会谢" panose="02010600010101010101" charset="-122"/>
              <a:ea typeface="栓Q我真的会谢" panose="0201060001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4635" y="4429125"/>
            <a:ext cx="3500755" cy="1515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20360" y="4105910"/>
            <a:ext cx="4667250" cy="216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01383" y="1307465"/>
            <a:ext cx="3402965" cy="5835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100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米用时</a:t>
            </a:r>
            <a:r>
              <a:rPr lang="en-US" altLang="zh-CN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分</a:t>
            </a:r>
            <a:r>
              <a:rPr lang="en-US" altLang="zh-CN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02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秒</a:t>
            </a:r>
            <a:endParaRPr lang="zh-CN" altLang="en-US" sz="3200" b="1">
              <a:ln w="9525">
                <a:noFill/>
                <a:prstDash val="solid"/>
              </a:ln>
              <a:solidFill>
                <a:schemeClr val="tx1"/>
              </a:solidFill>
              <a:effectLst/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44155" y="1225550"/>
            <a:ext cx="2712720" cy="5835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米用时</a:t>
            </a:r>
            <a:r>
              <a:rPr lang="en-US" altLang="zh-CN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30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秒</a:t>
            </a:r>
            <a:endParaRPr lang="zh-CN" altLang="en-US" sz="3200" b="1">
              <a:ln w="9525">
                <a:noFill/>
                <a:prstDash val="solid"/>
              </a:ln>
              <a:solidFill>
                <a:schemeClr val="tx1"/>
              </a:solidFill>
              <a:effectLst/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782310" y="952500"/>
            <a:ext cx="942340" cy="938530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782310" y="847090"/>
            <a:ext cx="1091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＞</a:t>
            </a:r>
            <a:endParaRPr lang="zh-CN" altLang="en-US" sz="7200"/>
          </a:p>
        </p:txBody>
      </p:sp>
      <p:sp>
        <p:nvSpPr>
          <p:cNvPr id="14" name="文本框 13"/>
          <p:cNvSpPr txBox="1"/>
          <p:nvPr/>
        </p:nvSpPr>
        <p:spPr>
          <a:xfrm>
            <a:off x="2181860" y="847090"/>
            <a:ext cx="1221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1998</a:t>
            </a:r>
            <a:r>
              <a:rPr lang="zh-CN" altLang="en-US" sz="26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26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78495" y="765175"/>
            <a:ext cx="1221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2023</a:t>
            </a:r>
            <a:r>
              <a:rPr lang="zh-CN" altLang="en-US" sz="26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26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pic>
        <p:nvPicPr>
          <p:cNvPr id="16" name="图片 15" descr="kappframework-HxQoPp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71465" y="523875"/>
            <a:ext cx="1732915" cy="16605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473065" y="2386330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</a:rPr>
              <a:t>曾启亮</a:t>
            </a:r>
            <a:endParaRPr lang="zh-CN" altLang="en-US" sz="3200" b="1">
              <a:solidFill>
                <a:srgbClr val="C00000"/>
              </a:solidFill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pic>
        <p:nvPicPr>
          <p:cNvPr id="18" name="图片 17" descr="kappframework-JLHGfW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2850" y="3176905"/>
            <a:ext cx="3362325" cy="2286000"/>
          </a:xfrm>
          <a:prstGeom prst="rect">
            <a:avLst/>
          </a:prstGeom>
        </p:spPr>
      </p:pic>
      <p:pic>
        <p:nvPicPr>
          <p:cNvPr id="19" name="图片 18" descr="kappframework-hxZOEL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73065" y="3171190"/>
            <a:ext cx="5918200" cy="27495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19250" y="5598795"/>
            <a:ext cx="2549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</a:rPr>
              <a:t>亚洲蛙王</a:t>
            </a:r>
            <a:endParaRPr lang="zh-CN" altLang="en-US" sz="3600" b="1">
              <a:solidFill>
                <a:srgbClr val="C00000"/>
              </a:solidFill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  <p:bldP spid="14" grpId="0"/>
      <p:bldP spid="15" grpId="0"/>
      <p:bldP spid="14" grpId="1"/>
      <p:bldP spid="15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救人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885" y="309245"/>
            <a:ext cx="11521440" cy="6254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kappframework-HxQoPp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530225"/>
            <a:ext cx="1732915" cy="1660525"/>
          </a:xfrm>
          <a:prstGeom prst="rect">
            <a:avLst/>
          </a:prstGeom>
        </p:spPr>
      </p:pic>
      <p:pic>
        <p:nvPicPr>
          <p:cNvPr id="16" name="图片 15" descr="kappframework-hxZOEL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2780" y="3285490"/>
            <a:ext cx="5564505" cy="2585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7265" y="2446655"/>
            <a:ext cx="1663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n>
                  <a:noFill/>
                </a:ln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</a:rPr>
              <a:t>曾启亮</a:t>
            </a:r>
            <a:endParaRPr lang="zh-CN" altLang="en-US" sz="3200">
              <a:ln>
                <a:noFill/>
              </a:ln>
              <a:solidFill>
                <a:srgbClr val="C00000"/>
              </a:solidFill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70860" y="1606550"/>
            <a:ext cx="2712720" cy="5835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米用时</a:t>
            </a:r>
            <a:r>
              <a:rPr lang="en-US" altLang="zh-CN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30</a:t>
            </a:r>
            <a:r>
              <a:rPr lang="zh-CN" alt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秒</a:t>
            </a:r>
            <a:endParaRPr lang="zh-CN" altLang="en-US" sz="3200" b="1">
              <a:ln w="9525">
                <a:noFill/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65525" y="824230"/>
            <a:ext cx="1724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n>
                  <a:noFill/>
                </a:ln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2023</a:t>
            </a:r>
            <a:r>
              <a:rPr lang="zh-CN" altLang="en-US" sz="3200">
                <a:ln>
                  <a:noFill/>
                </a:ln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3200">
              <a:ln>
                <a:noFill/>
              </a:ln>
              <a:solidFill>
                <a:srgbClr val="C00000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pic>
        <p:nvPicPr>
          <p:cNvPr id="18" name="救人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61810" y="377825"/>
            <a:ext cx="4717415" cy="6068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汶川地震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000" y="316865"/>
            <a:ext cx="11445875" cy="617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08585" y="326390"/>
            <a:ext cx="21311279" cy="3746819"/>
            <a:chOff x="-7524" y="620"/>
            <a:chExt cx="31401" cy="4756"/>
          </a:xfrm>
        </p:grpSpPr>
        <p:sp>
          <p:nvSpPr>
            <p:cNvPr id="4" name="矩形 3"/>
            <p:cNvSpPr/>
            <p:nvPr/>
          </p:nvSpPr>
          <p:spPr>
            <a:xfrm>
              <a:off x="-7054" y="4413"/>
              <a:ext cx="5710" cy="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>
                  <a:sym typeface="+mn-ea"/>
                </a:rPr>
                <a:t>①武警部队徒步急行军21</a:t>
              </a:r>
              <a:endParaRPr lang="zh-CN" altLang="en-US" sz="2000">
                <a:sym typeface="+mn-ea"/>
              </a:endParaRPr>
            </a:p>
            <a:p>
              <a:pPr algn="ctr"/>
              <a:r>
                <a:rPr lang="zh-CN" altLang="en-US" sz="2000">
                  <a:sym typeface="+mn-ea"/>
                </a:rPr>
                <a:t>小时成为第1支进入灾区的部队</a:t>
              </a:r>
              <a:endPara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490" y="4413"/>
              <a:ext cx="5132" cy="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>
                  <a:sym typeface="+mn-ea"/>
                </a:rPr>
                <a:t>②铁路部门40小时安排</a:t>
              </a:r>
              <a:endParaRPr lang="zh-CN" altLang="en-US" sz="2000">
                <a:sym typeface="+mn-ea"/>
              </a:endParaRPr>
            </a:p>
            <a:p>
              <a:pPr algn="ctr"/>
              <a:r>
                <a:rPr lang="zh-CN" altLang="en-US" sz="2000">
                  <a:sym typeface="+mn-ea"/>
                </a:rPr>
                <a:t>25列车运送救援部队和物资</a:t>
              </a:r>
              <a:endPara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-7524" y="620"/>
              <a:ext cx="31401" cy="4756"/>
              <a:chOff x="-7524" y="620"/>
              <a:chExt cx="31401" cy="4756"/>
            </a:xfrm>
          </p:grpSpPr>
          <p:pic>
            <p:nvPicPr>
              <p:cNvPr id="2" name="图片 1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rcRect r="3418" b="26828"/>
              <a:stretch>
                <a:fillRect/>
              </a:stretch>
            </p:blipFill>
            <p:spPr>
              <a:xfrm>
                <a:off x="-7524" y="620"/>
                <a:ext cx="31401" cy="379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" name="矩形 5"/>
              <p:cNvSpPr/>
              <p:nvPr/>
            </p:nvSpPr>
            <p:spPr>
              <a:xfrm>
                <a:off x="6118" y="4479"/>
                <a:ext cx="4688" cy="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2000">
                    <a:sym typeface="+mn-ea"/>
                  </a:rPr>
                  <a:t>③十几万解放军在72</a:t>
                </a:r>
                <a:endParaRPr lang="zh-CN" altLang="en-US" sz="2000">
                  <a:sym typeface="+mn-ea"/>
                </a:endParaRPr>
              </a:p>
              <a:p>
                <a:pPr algn="ctr"/>
                <a:r>
                  <a:rPr lang="zh-CN" altLang="en-US" sz="2000">
                    <a:sym typeface="+mn-ea"/>
                  </a:rPr>
                  <a:t>小时内进入灾区进行救援</a:t>
                </a:r>
                <a:endParaRPr lang="zh-CN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1934" y="4479"/>
                <a:ext cx="4776" cy="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2000">
                    <a:sym typeface="+mn-ea"/>
                  </a:rPr>
                  <a:t>④海军陆战队43小时</a:t>
                </a:r>
                <a:endParaRPr lang="zh-CN" altLang="en-US" sz="2000">
                  <a:sym typeface="+mn-ea"/>
                </a:endParaRPr>
              </a:p>
              <a:p>
                <a:pPr algn="ctr"/>
                <a:r>
                  <a:rPr lang="zh-CN" altLang="en-US" sz="2000">
                    <a:sym typeface="+mn-ea"/>
                  </a:rPr>
                  <a:t>携带重装备前进1800公里</a:t>
                </a: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7875" y="4479"/>
                <a:ext cx="5502" cy="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2000">
                    <a:sym typeface="+mn-ea"/>
                  </a:rPr>
                  <a:t>⑤济南军区11师在接到命令后</a:t>
                </a:r>
                <a:endParaRPr lang="zh-CN" altLang="en-US" sz="2000">
                  <a:sym typeface="+mn-ea"/>
                </a:endParaRPr>
              </a:p>
              <a:p>
                <a:pPr algn="ctr"/>
                <a:r>
                  <a:rPr lang="zh-CN" altLang="en-US" sz="2000">
                    <a:sym typeface="+mn-ea"/>
                  </a:rPr>
                  <a:t>的40分钟就整装出发</a:t>
                </a:r>
                <a:endParaRPr lang="zh-CN" altLang="en-US" sz="2000">
                  <a:sym typeface="+mn-ea"/>
                </a:endParaRPr>
              </a:p>
            </p:txBody>
          </p:sp>
        </p:grpSp>
      </p:grpSp>
      <p:pic>
        <p:nvPicPr>
          <p:cNvPr id="11" name="图片 10" descr="kappframework-OZPvQm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1650" y="3666490"/>
            <a:ext cx="6137910" cy="2622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615" y="4139565"/>
            <a:ext cx="4657725" cy="21494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948 -0.0234259 L -0.765312 -0.0323148 " pathEditMode="relative" rAng="0" ptsTypes="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中国速度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5440" y="337820"/>
            <a:ext cx="11545570" cy="6297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木木拒“躁”修身，心静则生花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007110" y="-1103630"/>
            <a:ext cx="9082405" cy="94805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2905" y="549910"/>
            <a:ext cx="7692390" cy="29184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        </a:t>
            </a: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上个世纪1993年,我国货轮“银河号”在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马六甲海峡航行时,遭遇了美军军舰的无端拦截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,美军借口船上有化学原料,提出登船检查的要求。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然而,货运船相当于是一个国家的离岸国土,是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不允许别的国家随意进入的,更别说军事单位!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       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150" y="3514090"/>
            <a:ext cx="7692390" cy="29184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        </a:t>
            </a: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中国货轮坚决拒绝这一要求!但是美军对货轮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上的“GPS”导航系统进行了攻击,暂停了这条货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轮的使用权限。失去了导航,银河号在大海上失</a:t>
            </a:r>
            <a:endParaRPr lang="zh-CN" altLang="en-US" sz="24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去了方向,只能停船等候救援……</a:t>
            </a:r>
            <a:r>
              <a:rPr lang="en-US" altLang="zh-CN" sz="24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       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pic>
        <p:nvPicPr>
          <p:cNvPr id="6" name="图片 5" descr="kappframework-gBxaVR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365" y="4095115"/>
            <a:ext cx="4124325" cy="1755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1085" b="2122"/>
          <a:stretch>
            <a:fillRect/>
          </a:stretch>
        </p:blipFill>
        <p:spPr>
          <a:xfrm>
            <a:off x="7492365" y="800100"/>
            <a:ext cx="4111625" cy="243078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5490" y="879475"/>
            <a:ext cx="4923790" cy="5099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02890" y="1185545"/>
            <a:ext cx="1338580" cy="4077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57045" y="2564130"/>
            <a:ext cx="1331595" cy="438150"/>
          </a:xfrm>
          <a:prstGeom prst="rect">
            <a:avLst/>
          </a:prstGeom>
        </p:spPr>
      </p:pic>
      <p:pic>
        <p:nvPicPr>
          <p:cNvPr id="10" name="图片 9" descr="kappframework-ZXolef(1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74435" y="752475"/>
            <a:ext cx="2924175" cy="1743075"/>
          </a:xfrm>
          <a:prstGeom prst="roundRect">
            <a:avLst/>
          </a:prstGeom>
        </p:spPr>
      </p:pic>
      <p:pic>
        <p:nvPicPr>
          <p:cNvPr id="11" name="图片 10" descr="kappframework-ZXolef(1)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36335" y="2495550"/>
            <a:ext cx="2962275" cy="1762125"/>
          </a:xfrm>
          <a:prstGeom prst="roundRect">
            <a:avLst/>
          </a:prstGeom>
        </p:spPr>
      </p:pic>
      <p:pic>
        <p:nvPicPr>
          <p:cNvPr id="12" name="图片 11" descr="kappframework-ZXolef(1)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74435" y="4396105"/>
            <a:ext cx="2895600" cy="1724025"/>
          </a:xfrm>
          <a:prstGeom prst="roundRect">
            <a:avLst/>
          </a:prstGeom>
        </p:spPr>
      </p:pic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9990773" y="4552315"/>
            <a:ext cx="13798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2023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4" name="矩形 13"/>
          <p:cNvSpPr/>
          <p:nvPr>
            <p:custDataLst>
              <p:tags r:id="rId14"/>
            </p:custDataLst>
          </p:nvPr>
        </p:nvSpPr>
        <p:spPr>
          <a:xfrm>
            <a:off x="9933940" y="2651760"/>
            <a:ext cx="14935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2013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9933940" y="967105"/>
            <a:ext cx="14935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2008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7" name="矩形 16" descr="7b0a2020202022776f7264617274223a2022220a7d0a"/>
          <p:cNvSpPr/>
          <p:nvPr>
            <p:custDataLst>
              <p:tags r:id="rId16"/>
            </p:custDataLst>
          </p:nvPr>
        </p:nvSpPr>
        <p:spPr>
          <a:xfrm>
            <a:off x="9765665" y="1714500"/>
            <a:ext cx="1829435" cy="5410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10</a:t>
            </a:r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小时</a:t>
            </a:r>
            <a:endParaRPr lang="zh-CN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rgbClr val="D51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8" name="矩形 17" descr="7b0a2020202022776f7264617274223a2022220a7d0a"/>
          <p:cNvSpPr/>
          <p:nvPr>
            <p:custDataLst>
              <p:tags r:id="rId17"/>
            </p:custDataLst>
          </p:nvPr>
        </p:nvSpPr>
        <p:spPr>
          <a:xfrm>
            <a:off x="9765665" y="3504565"/>
            <a:ext cx="1829435" cy="5410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5</a:t>
            </a:r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小时</a:t>
            </a:r>
            <a:endParaRPr lang="zh-CN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rgbClr val="D51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9" name="矩形 18" descr="7b0a2020202022776f7264617274223a2022220a7d0a"/>
          <p:cNvSpPr/>
          <p:nvPr>
            <p:custDataLst>
              <p:tags r:id="rId18"/>
            </p:custDataLst>
          </p:nvPr>
        </p:nvSpPr>
        <p:spPr>
          <a:xfrm>
            <a:off x="9765665" y="5294630"/>
            <a:ext cx="1829435" cy="5410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2.5</a:t>
            </a:r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小时</a:t>
            </a:r>
            <a:endParaRPr lang="zh-CN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rgbClr val="D51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3" grpId="0"/>
      <p:bldP spid="19" grpId="1" animBg="1"/>
      <p:bldP spid="13" grpId="1"/>
      <p:bldP spid="14" grpId="0"/>
      <p:bldP spid="14" grpId="1"/>
      <p:bldP spid="18" grpId="0" bldLvl="0" animBg="1"/>
      <p:bldP spid="18" grpId="1" animBg="1"/>
      <p:bldP spid="15" grpId="0"/>
      <p:bldP spid="15" grpId="1"/>
      <p:bldP spid="17" grpId="0" bldLvl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邮轮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1785" y="350520"/>
            <a:ext cx="11592560" cy="6231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/>
          <a:srcRect l="5968" r="5903"/>
          <a:stretch>
            <a:fillRect/>
          </a:stretch>
        </p:blipFill>
        <p:spPr>
          <a:xfrm>
            <a:off x="359410" y="299720"/>
            <a:ext cx="6019800" cy="62814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00190" y="2875915"/>
            <a:ext cx="5205730" cy="11055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6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锦昌体简" panose="00020600040101010101" charset="-122"/>
                <a:ea typeface="汉仪锦昌体简" panose="00020600040101010101" charset="-122"/>
                <a:sym typeface="汉仪超级战甲简" panose="00020600040101010101" charset="-122"/>
              </a:rPr>
              <a:t>银河号降半旗</a:t>
            </a:r>
            <a:endParaRPr lang="zh-CN" altLang="en-US" sz="6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锦昌体简" panose="00020600040101010101" charset="-122"/>
              <a:ea typeface="汉仪锦昌体简" panose="00020600040101010101" charset="-122"/>
              <a:sym typeface="汉仪超级战甲简" panose="0002060004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278380" y="563880"/>
            <a:ext cx="7635875" cy="1143000"/>
          </a:xfrm>
          <a:prstGeom prst="roundRect">
            <a:avLst/>
          </a:prstGeom>
          <a:solidFill>
            <a:schemeClr val="bg2">
              <a:alpha val="1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000">
                <a:solidFill>
                  <a:schemeClr val="tx1"/>
                </a:solidFill>
                <a:latin typeface="栓Q我真的会谢" panose="02010600010101010101" charset="-122"/>
                <a:ea typeface="栓Q我真的会谢" panose="02010600010101010101" charset="-122"/>
              </a:rPr>
              <a:t>你选择那种速度？</a:t>
            </a:r>
            <a:endParaRPr lang="zh-CN" altLang="en-US" sz="7000">
              <a:solidFill>
                <a:schemeClr val="tx1"/>
              </a:solidFill>
              <a:latin typeface="栓Q我真的会谢" panose="02010600010101010101" charset="-122"/>
              <a:ea typeface="栓Q我真的会谢" panose="0201060001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7280" y="2057400"/>
            <a:ext cx="335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方正公文楷体" panose="02000500000000000000" charset="-122"/>
                <a:ea typeface="方正公文楷体" panose="02000500000000000000" charset="-122"/>
              </a:rPr>
              <a:t>选择一：慢速</a:t>
            </a:r>
            <a:endParaRPr lang="zh-CN" altLang="en-US" sz="4000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76900" y="2057400"/>
            <a:ext cx="335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方正公文楷体" panose="02000500000000000000" charset="-122"/>
                <a:ea typeface="方正公文楷体" panose="02000500000000000000" charset="-122"/>
              </a:rPr>
              <a:t>选择二：快速</a:t>
            </a:r>
            <a:endParaRPr lang="zh-CN" altLang="en-US" sz="4000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55320" y="2971800"/>
            <a:ext cx="4130040" cy="150876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sx="101000" sy="101000" algn="t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研究过程举步维艰</a:t>
            </a:r>
            <a:endParaRPr lang="zh-CN" altLang="en-US" sz="28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继续自己的研发，</a:t>
            </a:r>
            <a:endParaRPr lang="zh-CN" altLang="en-US" sz="28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所需时间漫长</a:t>
            </a:r>
            <a:r>
              <a:rPr lang="en-US" altLang="zh-CN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......</a:t>
            </a:r>
            <a:endParaRPr lang="en-US" altLang="zh-CN" sz="28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288280" y="2971800"/>
            <a:ext cx="4130040" cy="15087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加入欧盟</a:t>
            </a:r>
            <a:endParaRPr lang="zh-CN" altLang="en-US" sz="28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伽利略计划</a:t>
            </a:r>
            <a:r>
              <a:rPr lang="en-US" altLang="zh-CN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”</a:t>
            </a:r>
            <a:endParaRPr lang="en-US" altLang="zh-CN" sz="28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马上获得导航系统</a:t>
            </a:r>
            <a:endParaRPr lang="zh-CN" altLang="en-US" sz="28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418320" y="2764155"/>
            <a:ext cx="2286000" cy="2176145"/>
            <a:chOff x="14832" y="4353"/>
            <a:chExt cx="3600" cy="342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469" y="4353"/>
              <a:ext cx="2531" cy="253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4832" y="7056"/>
              <a:ext cx="360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  <a:sym typeface="+mn-ea"/>
                </a:rPr>
                <a:t>欧盟伽利略</a:t>
              </a:r>
              <a:endPara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endParaRPr>
            </a:p>
          </p:txBody>
        </p:sp>
      </p:grpSp>
      <p:sp>
        <p:nvSpPr>
          <p:cNvPr id="15" name="下箭头 14"/>
          <p:cNvSpPr/>
          <p:nvPr/>
        </p:nvSpPr>
        <p:spPr>
          <a:xfrm>
            <a:off x="7029450" y="4602480"/>
            <a:ext cx="518160" cy="41148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945515" y="5135880"/>
            <a:ext cx="8877935" cy="12490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chemeClr val="accent2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p>
            <a:pPr algn="just">
              <a:lnSpc>
                <a:spcPct val="100000"/>
              </a:lnSpc>
            </a:pPr>
            <a:r>
              <a:rPr lang="en-US" altLang="zh-CN" sz="24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      </a:t>
            </a:r>
            <a:r>
              <a:rPr lang="zh-CN" altLang="en-US" sz="24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我国交了</a:t>
            </a:r>
            <a:r>
              <a:rPr lang="en-US" altLang="zh-CN" sz="24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亿欧元的天价会费，并且开放了我国的研究中心，但是欧洲在这个项目上对我国开放的权利很少，重大的核心技术研发将我国排除在外。</a:t>
            </a:r>
            <a:endParaRPr lang="zh-CN" altLang="en-US" sz="24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just"/>
            <a:endParaRPr lang="zh-CN" altLang="en-US" sz="2400" b="1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9" grpId="0"/>
      <p:bldP spid="11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7b0a20202020227069636672616d65646573223a20222670666d383732303735353031372626737074313131262662647431303026267764743235353026220a7d0a"/>
          <p:cNvPicPr>
            <a:picLocks noChangeAspect="1"/>
          </p:cNvPicPr>
          <p:nvPr/>
        </p:nvPicPr>
        <p:blipFill>
          <a:blip r:embed="rId1"/>
          <a:srcRect l="1520" t="18863" r="47734" b="21209"/>
          <a:stretch>
            <a:fillRect/>
          </a:stretch>
        </p:blipFill>
        <p:spPr>
          <a:xfrm>
            <a:off x="508635" y="1280160"/>
            <a:ext cx="6139180" cy="406781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389380" y="5605145"/>
            <a:ext cx="437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</a:rPr>
              <a:t>北斗全球卫星导航</a:t>
            </a:r>
            <a:endParaRPr lang="zh-CN" altLang="en-US" sz="360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00390" y="2633345"/>
            <a:ext cx="2055495" cy="865505"/>
          </a:xfrm>
          <a:prstGeom prst="rect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olidFill>
                  <a:schemeClr val="bg1"/>
                </a:solidFill>
              </a:rPr>
              <a:t>26年</a:t>
            </a:r>
            <a:endParaRPr lang="zh-CN" altLang="en-US" sz="44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52310" y="3988435"/>
            <a:ext cx="4605655" cy="19386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just"/>
            <a:r>
              <a:rPr lang="zh-CN" altLang="en-US" sz="24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2020年7月31日,习近平总书记向全世界庄严宣布:北斗三号全球卫星导航系统正式开通!</a:t>
            </a:r>
            <a:endParaRPr lang="zh-CN" altLang="en-US" sz="240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just"/>
            <a:r>
              <a:rPr lang="zh-CN" altLang="en-US" sz="24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中国成为世界上第三个独立拥有全球卫星导航系统的国家。</a:t>
            </a:r>
            <a:endParaRPr lang="zh-CN" altLang="en-US" sz="240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25665" y="903605"/>
            <a:ext cx="4004945" cy="1056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1994年开始,中国决心研发自己的卫星导航。</a:t>
            </a:r>
            <a:endParaRPr lang="zh-CN" altLang="en-US" sz="280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9" grpId="0" bldLvl="0" animBg="1"/>
      <p:bldP spid="9" grpId="1" animBg="1"/>
      <p:bldP spid="8" grpId="0" bldLvl="0" animBg="1"/>
      <p:bldP spid="8" grpId="1" animBg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idx="4294967295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ln>
            <a:noFill/>
          </a:ln>
        </p:spPr>
        <p:txBody>
          <a:bodyPr/>
          <a:p>
            <a:endParaRPr lang="zh-CN" altLang="zh-CN">
              <a:ln>
                <a:noFill/>
              </a:ln>
              <a:solidFill>
                <a:srgbClr val="0070C0"/>
              </a:solidFill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pic>
        <p:nvPicPr>
          <p:cNvPr id="18" name="图片 1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548235" cy="6920230"/>
          </a:xfrm>
          <a:prstGeom prst="rect">
            <a:avLst/>
          </a:prstGeom>
          <a:ln>
            <a:noFill/>
          </a:ln>
        </p:spPr>
      </p:pic>
      <p:pic>
        <p:nvPicPr>
          <p:cNvPr id="7" name="图片 6" descr="32303138313336393b32303139323237323bd0c7d0c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3935" y="381000"/>
            <a:ext cx="914400" cy="914400"/>
          </a:xfrm>
          <a:prstGeom prst="rect">
            <a:avLst/>
          </a:prstGeom>
          <a:effectLst>
            <a:glow>
              <a:schemeClr val="accent1">
                <a:alpha val="100000"/>
              </a:schemeClr>
            </a:glow>
            <a:reflection endPos="0" dist="50800" dir="5400000" sy="-100000" algn="bl" rotWithShape="0"/>
          </a:effectLst>
        </p:spPr>
      </p:pic>
      <p:pic>
        <p:nvPicPr>
          <p:cNvPr id="9" name="图片 8" descr="32303138313336393b32303139323237323bd0c7d0c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0305" y="1468755"/>
            <a:ext cx="914400" cy="914400"/>
          </a:xfrm>
          <a:prstGeom prst="rect">
            <a:avLst/>
          </a:prstGeom>
          <a:effectLst>
            <a:glow>
              <a:schemeClr val="accent1">
                <a:alpha val="100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1" name="图片 10" descr="32303138313336393b32303139323237323bd0c7d0c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035" y="2865755"/>
            <a:ext cx="914400" cy="914400"/>
          </a:xfrm>
          <a:prstGeom prst="rect">
            <a:avLst/>
          </a:prstGeom>
          <a:effectLst>
            <a:glow>
              <a:schemeClr val="accent1">
                <a:alpha val="100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3" name="图片 12" descr="32303138313336393b32303139323237323bd0c7d0c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120" y="3839845"/>
            <a:ext cx="914400" cy="914400"/>
          </a:xfrm>
          <a:prstGeom prst="rect">
            <a:avLst/>
          </a:prstGeom>
          <a:effectLst>
            <a:glow>
              <a:schemeClr val="accent1">
                <a:alpha val="100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5" name="图片 14" descr="32303138313336393b32303139323237323bd0c7d0c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9055" y="5108575"/>
            <a:ext cx="914400" cy="914400"/>
          </a:xfrm>
          <a:prstGeom prst="rect">
            <a:avLst/>
          </a:prstGeom>
          <a:effectLst>
            <a:glow>
              <a:schemeClr val="accent1">
                <a:alpha val="100000"/>
              </a:schemeClr>
            </a:glow>
            <a:reflection endPos="0" dist="50800" dir="5400000" sy="-100000" algn="bl" rotWithShape="0"/>
          </a:effectLst>
        </p:spPr>
      </p:pic>
      <p:sp>
        <p:nvSpPr>
          <p:cNvPr id="16" name="文本框 15"/>
          <p:cNvSpPr txBox="1"/>
          <p:nvPr/>
        </p:nvSpPr>
        <p:spPr>
          <a:xfrm>
            <a:off x="632460" y="3122930"/>
            <a:ext cx="2055495" cy="865505"/>
          </a:xfrm>
          <a:prstGeom prst="rect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ang="5400000" scaled="1"/>
          </a:gradFill>
          <a:ln>
            <a:noFill/>
          </a:ln>
        </p:spPr>
        <p:txBody>
          <a:bodyPr wrap="square" rtlCol="0">
            <a:noAutofit/>
          </a:bodyPr>
          <a:p>
            <a:pPr algn="ctr"/>
            <a:r>
              <a:rPr lang="en-US" altLang="zh-CN" sz="4400">
                <a:ln>
                  <a:noFill/>
                </a:ln>
                <a:solidFill>
                  <a:schemeClr val="bg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50</a:t>
            </a:r>
            <a:r>
              <a:rPr lang="zh-CN" altLang="en-US" sz="4400">
                <a:ln>
                  <a:noFill/>
                </a:ln>
                <a:solidFill>
                  <a:schemeClr val="bg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endParaRPr lang="zh-CN" altLang="en-US" sz="4400">
              <a:ln>
                <a:noFill/>
              </a:ln>
              <a:solidFill>
                <a:schemeClr val="bg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648710" y="1188720"/>
            <a:ext cx="3349625" cy="1194435"/>
            <a:chOff x="5746" y="1872"/>
            <a:chExt cx="5275" cy="1881"/>
          </a:xfrm>
        </p:grpSpPr>
        <p:sp>
          <p:nvSpPr>
            <p:cNvPr id="8" name="矩形 7" descr="7b0a2020202022776f7264617274223a2022220a7d0a"/>
            <p:cNvSpPr/>
            <p:nvPr/>
          </p:nvSpPr>
          <p:spPr>
            <a:xfrm>
              <a:off x="6039" y="2179"/>
              <a:ext cx="4982" cy="15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170" tIns="46990" rIns="90170" bIns="46990" rtlCol="0" anchor="t">
              <a:noAutofit/>
              <a:scene3d>
                <a:camera prst="orthographicFront"/>
                <a:lightRig rig="threePt" dir="t"/>
              </a:scene3d>
              <a:sp3d extrusionH="596900" contourW="12700" prstMaterial="matte">
                <a:extrusionClr>
                  <a:schemeClr val="bg1"/>
                </a:extrusionClr>
                <a:contourClr>
                  <a:schemeClr val="accent1">
                    <a:lumMod val="75000"/>
                  </a:schemeClr>
                </a:contourClr>
              </a:sp3d>
            </a:bodyPr>
            <a:p>
              <a:pPr algn="ctr"/>
              <a:r>
                <a:rPr lang="en-US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                        2003</a:t>
              </a:r>
              <a:endParaRPr lang="en-US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r"/>
              <a:r>
                <a:rPr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第一艘人航天正船</a:t>
              </a:r>
              <a:endParaRPr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46" y="1872"/>
              <a:ext cx="2905" cy="8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sym typeface="+mn-ea"/>
                </a:rPr>
                <a:t>神州</a:t>
              </a:r>
              <a:r>
                <a:rPr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sym typeface="+mn-ea"/>
                </a:rPr>
                <a:t>五号</a:t>
              </a:r>
              <a:endParaRPr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</a:endParaRPr>
            </a:p>
            <a:p>
              <a:endParaRPr lang="zh-CN" altLang="en-US"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910830" y="124460"/>
            <a:ext cx="4057015" cy="1170940"/>
            <a:chOff x="12458" y="196"/>
            <a:chExt cx="6389" cy="1844"/>
          </a:xfrm>
        </p:grpSpPr>
        <p:sp>
          <p:nvSpPr>
            <p:cNvPr id="10" name="矩形 9" descr="7b0a2020202022776f7264617274223a2022220a7d0a"/>
            <p:cNvSpPr/>
            <p:nvPr/>
          </p:nvSpPr>
          <p:spPr>
            <a:xfrm>
              <a:off x="12458" y="466"/>
              <a:ext cx="4982" cy="15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170" tIns="46990" rIns="90170" bIns="46990" rtlCol="0" anchor="t">
              <a:noAutofit/>
              <a:scene3d>
                <a:camera prst="orthographicFront"/>
                <a:lightRig rig="threePt" dir="t"/>
              </a:scene3d>
              <a:sp3d extrusionH="596900" contourW="12700" prstMaterial="matte">
                <a:extrusionClr>
                  <a:schemeClr val="bg1"/>
                </a:extrusionClr>
                <a:contourClr>
                  <a:schemeClr val="accent1">
                    <a:lumMod val="75000"/>
                  </a:schemeClr>
                </a:contourClr>
              </a:sp3d>
            </a:bodyPr>
            <a:p>
              <a:pPr algn="l"/>
              <a:r>
                <a:rPr lang="en-US" altLang="zh-CN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1970</a:t>
              </a:r>
              <a:r>
                <a:rPr lang="zh-CN" altLang="en-US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年</a:t>
              </a:r>
              <a:endParaRPr lang="zh-CN" altLang="en-US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zh-CN" altLang="en-US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第一颗人造地球卫星</a:t>
              </a:r>
              <a:endParaRPr lang="zh-CN" altLang="en-US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975" y="196"/>
              <a:ext cx="3872" cy="8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  <a:sym typeface="+mn-ea"/>
                </a:rPr>
                <a:t>东方红</a:t>
              </a:r>
              <a:r>
                <a:rPr lang="en-US" altLang="zh-CN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  <a:sym typeface="+mn-ea"/>
                </a:rPr>
                <a:t>1</a:t>
              </a:r>
              <a:r>
                <a:rPr lang="zh-CN" altLang="en-US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  <a:sym typeface="+mn-ea"/>
                </a:rPr>
                <a:t>号</a:t>
              </a:r>
              <a:endParaRPr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endParaRPr lang="zh-CN" altLang="en-US"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035550" y="2645410"/>
            <a:ext cx="3349625" cy="1194435"/>
            <a:chOff x="5746" y="1872"/>
            <a:chExt cx="5275" cy="1881"/>
          </a:xfrm>
        </p:grpSpPr>
        <p:sp>
          <p:nvSpPr>
            <p:cNvPr id="24" name="矩形 23" descr="7b0a2020202022776f7264617274223a2022220a7d0a"/>
            <p:cNvSpPr/>
            <p:nvPr/>
          </p:nvSpPr>
          <p:spPr>
            <a:xfrm>
              <a:off x="6039" y="2179"/>
              <a:ext cx="4982" cy="15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170" tIns="46990" rIns="90170" bIns="46990" rtlCol="0" anchor="t">
              <a:noAutofit/>
              <a:scene3d>
                <a:camera prst="orthographicFront"/>
                <a:lightRig rig="threePt" dir="t"/>
              </a:scene3d>
              <a:sp3d extrusionH="596900" contourW="12700" prstMaterial="matte">
                <a:extrusionClr>
                  <a:schemeClr val="bg1"/>
                </a:extrusionClr>
                <a:contourClr>
                  <a:schemeClr val="accent1">
                    <a:lumMod val="75000"/>
                  </a:schemeClr>
                </a:contourClr>
              </a:sp3d>
            </a:bodyPr>
            <a:p>
              <a:pPr algn="ctr"/>
              <a:r>
                <a:rPr lang="en-US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                        2007</a:t>
              </a:r>
              <a:endParaRPr lang="en-US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r"/>
              <a:r>
                <a:rPr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第一</a:t>
              </a:r>
              <a:r>
                <a:rPr lang="zh-CN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颗绕月人造卫星</a:t>
              </a:r>
              <a:endParaRPr lang="zh-CN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746" y="1872"/>
              <a:ext cx="2905" cy="8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sym typeface="+mn-ea"/>
                </a:rPr>
                <a:t>嫦娥一号</a:t>
              </a:r>
              <a:endParaRPr lang="zh-CN" altLang="en-US"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61030" y="3876675"/>
            <a:ext cx="3349625" cy="1194435"/>
            <a:chOff x="5746" y="1872"/>
            <a:chExt cx="5275" cy="1881"/>
          </a:xfrm>
        </p:grpSpPr>
        <p:sp>
          <p:nvSpPr>
            <p:cNvPr id="27" name="矩形 26" descr="7b0a2020202022776f7264617274223a2022220a7d0a"/>
            <p:cNvSpPr/>
            <p:nvPr/>
          </p:nvSpPr>
          <p:spPr>
            <a:xfrm>
              <a:off x="6039" y="2179"/>
              <a:ext cx="4982" cy="15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170" tIns="46990" rIns="90170" bIns="46990" rtlCol="0" anchor="t">
              <a:noAutofit/>
              <a:scene3d>
                <a:camera prst="orthographicFront"/>
                <a:lightRig rig="threePt" dir="t"/>
              </a:scene3d>
              <a:sp3d extrusionH="596900" contourW="12700" prstMaterial="matte">
                <a:extrusionClr>
                  <a:schemeClr val="bg1"/>
                </a:extrusionClr>
                <a:contourClr>
                  <a:schemeClr val="accent1">
                    <a:lumMod val="75000"/>
                  </a:schemeClr>
                </a:contourClr>
              </a:sp3d>
            </a:bodyPr>
            <a:p>
              <a:pPr algn="ctr"/>
              <a:r>
                <a:rPr lang="en-US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                        2011</a:t>
              </a:r>
              <a:endParaRPr lang="en-US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r"/>
              <a:r>
                <a:rPr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第一</a:t>
              </a:r>
              <a:r>
                <a:rPr lang="zh-CN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个空间实验室</a:t>
              </a:r>
              <a:endParaRPr lang="zh-CN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746" y="1872"/>
              <a:ext cx="2905" cy="8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sym typeface="+mn-ea"/>
                </a:rPr>
                <a:t>天宫一号</a:t>
              </a:r>
              <a:endParaRPr lang="zh-CN" altLang="en-US"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8755" y="4876800"/>
            <a:ext cx="3349625" cy="1194435"/>
            <a:chOff x="5746" y="1872"/>
            <a:chExt cx="5275" cy="1881"/>
          </a:xfrm>
        </p:grpSpPr>
        <p:sp>
          <p:nvSpPr>
            <p:cNvPr id="30" name="矩形 29" descr="7b0a2020202022776f7264617274223a2022220a7d0a"/>
            <p:cNvSpPr/>
            <p:nvPr/>
          </p:nvSpPr>
          <p:spPr>
            <a:xfrm>
              <a:off x="6039" y="2179"/>
              <a:ext cx="4982" cy="15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170" tIns="46990" rIns="90170" bIns="46990" rtlCol="0" anchor="t">
              <a:noAutofit/>
              <a:scene3d>
                <a:camera prst="orthographicFront"/>
                <a:lightRig rig="threePt" dir="t"/>
              </a:scene3d>
              <a:sp3d extrusionH="596900" contourW="12700" prstMaterial="matte">
                <a:extrusionClr>
                  <a:schemeClr val="bg1"/>
                </a:extrusionClr>
                <a:contourClr>
                  <a:schemeClr val="accent1">
                    <a:lumMod val="75000"/>
                  </a:schemeClr>
                </a:contourClr>
              </a:sp3d>
            </a:bodyPr>
            <a:p>
              <a:pPr algn="ctr"/>
              <a:r>
                <a:rPr lang="en-US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                        2020</a:t>
              </a:r>
              <a:endParaRPr lang="en-US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r"/>
              <a:r>
                <a:rPr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第一</a:t>
              </a:r>
              <a:r>
                <a:rPr lang="zh-CN" sz="28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次自主火星探测</a:t>
              </a:r>
              <a:endParaRPr lang="zh-CN" sz="28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746" y="1872"/>
              <a:ext cx="2905" cy="8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ln w="15875">
                    <a:noFill/>
                  </a:ln>
                  <a:solidFill>
                    <a:srgbClr val="0070C0"/>
                  </a:solidFill>
                  <a:effectLst>
                    <a:outerShdw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公文楷体" panose="02000500000000000000" charset="-122"/>
                  <a:ea typeface="方正公文楷体" panose="02000500000000000000" charset="-122"/>
                  <a:sym typeface="+mn-ea"/>
                </a:rPr>
                <a:t>天问一号</a:t>
              </a:r>
              <a:endParaRPr lang="zh-CN" altLang="en-US" sz="3200" b="1">
                <a:ln w="15875">
                  <a:noFill/>
                </a:ln>
                <a:solidFill>
                  <a:srgbClr val="0070C0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方正公文楷体" panose="02000500000000000000" charset="-122"/>
                <a:ea typeface="方正公文楷体" panose="02000500000000000000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两弹一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9405" y="288925"/>
            <a:ext cx="11567160" cy="6264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85390" y="3665220"/>
            <a:ext cx="2055495" cy="865505"/>
          </a:xfrm>
          <a:prstGeom prst="rect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olidFill>
                  <a:schemeClr val="bg1"/>
                </a:solidFill>
              </a:rPr>
              <a:t>26年</a:t>
            </a:r>
            <a:endParaRPr lang="zh-CN" altLang="en-US" sz="44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02830" y="3665220"/>
            <a:ext cx="2055495" cy="865505"/>
          </a:xfrm>
          <a:prstGeom prst="rect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4400">
                <a:solidFill>
                  <a:schemeClr val="bg1"/>
                </a:solidFill>
              </a:rPr>
              <a:t>50</a:t>
            </a:r>
            <a:r>
              <a:rPr lang="zh-CN" altLang="en-US" sz="4400">
                <a:solidFill>
                  <a:schemeClr val="bg1"/>
                </a:solidFill>
              </a:rPr>
              <a:t>年</a:t>
            </a:r>
            <a:endParaRPr lang="zh-CN" altLang="en-US" sz="44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0885" y="4775835"/>
            <a:ext cx="2621280" cy="123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3" grpId="1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s://docer-ks3.wpscdn.cn/picture/194273683/41f9a838ab7137dd7957fb05f9595e4c_612.jpg" descr="templates\picture_hover\&amp;pky93194273683&amp;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16175" y="1157605"/>
            <a:ext cx="2196465" cy="3457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85" y="908050"/>
            <a:ext cx="2371725" cy="364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83705" y="560070"/>
            <a:ext cx="2708275" cy="2646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98365" y="3709670"/>
            <a:ext cx="3509645" cy="2696845"/>
          </a:xfrm>
          <a:prstGeom prst="rect">
            <a:avLst/>
          </a:prstGeom>
        </p:spPr>
      </p:pic>
      <p:pic>
        <p:nvPicPr>
          <p:cNvPr id="10" name="图片 9" descr="图片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88230" y="2230755"/>
            <a:ext cx="3382645" cy="238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7b0a20202020227069636672616d65646573223a20222670666d383732303735353031372626737074313131262662647431303026267764743235353026220a7d0a"/>
          <p:cNvPicPr>
            <a:picLocks noChangeAspect="1"/>
          </p:cNvPicPr>
          <p:nvPr/>
        </p:nvPicPr>
        <p:blipFill>
          <a:blip r:embed="rId1"/>
          <a:srcRect l="4156" t="3319" r="3349" b="6858"/>
          <a:stretch>
            <a:fillRect/>
          </a:stretch>
        </p:blipFill>
        <p:spPr>
          <a:xfrm>
            <a:off x="308610" y="335280"/>
            <a:ext cx="11581765" cy="6278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8【小学】【主题班会】中国速度里的中国梦_ev.mp4_20241002_14331907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26860" y="2322830"/>
            <a:ext cx="4706620" cy="31438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250" y="339090"/>
            <a:ext cx="7522210" cy="23698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5" y="2322830"/>
            <a:ext cx="4382135" cy="301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60185" y="4530725"/>
            <a:ext cx="4773295" cy="628650"/>
          </a:xfrm>
          <a:prstGeom prst="rect">
            <a:avLst/>
          </a:prstGeom>
        </p:spPr>
      </p:pic>
      <p:sp>
        <p:nvSpPr>
          <p:cNvPr id="17" name="矩形 16" descr="7b0a2020202022776f7264617274223a2022220a7d0a"/>
          <p:cNvSpPr/>
          <p:nvPr/>
        </p:nvSpPr>
        <p:spPr>
          <a:xfrm>
            <a:off x="2352675" y="5554345"/>
            <a:ext cx="1829435" cy="5410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汉仪元隆黑-105简" panose="00020600040101010101" charset="-122"/>
                <a:ea typeface="汉仪元隆黑-105简" panose="00020600040101010101" charset="-122"/>
                <a:sym typeface="汉仪元隆黑-105简" panose="00020600040101010101" charset="-122"/>
              </a:rPr>
              <a:t>1</a:t>
            </a:r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汉仪元隆黑-105简" panose="00020600040101010101" charset="-122"/>
                <a:ea typeface="汉仪元隆黑-105简" panose="00020600040101010101" charset="-122"/>
                <a:sym typeface="汉仪元隆黑-105简" panose="00020600040101010101" charset="-122"/>
              </a:rPr>
              <a:t>小时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rgbClr val="D5121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汉仪元隆黑-105简" panose="00020600040101010101" charset="-122"/>
              <a:ea typeface="汉仪元隆黑-105简" panose="00020600040101010101" charset="-122"/>
              <a:sym typeface="汉仪元隆黑-105简" panose="00020600040101010101" charset="-122"/>
            </a:endParaRPr>
          </a:p>
        </p:txBody>
      </p:sp>
      <p:sp>
        <p:nvSpPr>
          <p:cNvPr id="11" name="矩形 10" descr="7b0a2020202022776f7264617274223a2022220a7d0a"/>
          <p:cNvSpPr/>
          <p:nvPr/>
        </p:nvSpPr>
        <p:spPr>
          <a:xfrm>
            <a:off x="8032115" y="5681345"/>
            <a:ext cx="1829435" cy="5410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00000"/>
              </a:lnSpc>
            </a:pP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汉仪元隆黑-105简" panose="00020600040101010101" charset="-122"/>
                <a:ea typeface="汉仪元隆黑-105简" panose="00020600040101010101" charset="-122"/>
                <a:sym typeface="汉仪元隆黑-105简" panose="00020600040101010101" charset="-122"/>
              </a:rPr>
              <a:t>50</a:t>
            </a:r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汉仪元隆黑-105简" panose="00020600040101010101" charset="-122"/>
                <a:ea typeface="汉仪元隆黑-105简" panose="00020600040101010101" charset="-122"/>
                <a:sym typeface="汉仪元隆黑-105简" panose="00020600040101010101" charset="-122"/>
              </a:rPr>
              <a:t>分钟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rgbClr val="D5121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汉仪元隆黑-105简" panose="00020600040101010101" charset="-122"/>
              <a:ea typeface="汉仪元隆黑-105简" panose="00020600040101010101" charset="-122"/>
              <a:sym typeface="汉仪元隆黑-105简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75015" y="4430395"/>
            <a:ext cx="981710" cy="82994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1" grpId="0" bldLvl="0" animBg="1"/>
      <p:bldP spid="11" grpId="1" animBg="1"/>
      <p:bldP spid="10" grpId="0" bldLvl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8300" y="400050"/>
            <a:ext cx="6029325" cy="723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570" y="47625"/>
            <a:ext cx="3152775" cy="1076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2427605"/>
            <a:ext cx="11420475" cy="2054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95" y="4643120"/>
            <a:ext cx="3362325" cy="1459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790" y="4482465"/>
            <a:ext cx="4186555" cy="19094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68300" y="1521460"/>
            <a:ext cx="11510645" cy="541020"/>
            <a:chOff x="580" y="2108"/>
            <a:chExt cx="18127" cy="852"/>
          </a:xfrm>
        </p:grpSpPr>
        <p:sp>
          <p:nvSpPr>
            <p:cNvPr id="17" name="矩形 16" descr="7b0a2020202022776f7264617274223a2022220a7d0a"/>
            <p:cNvSpPr/>
            <p:nvPr/>
          </p:nvSpPr>
          <p:spPr>
            <a:xfrm>
              <a:off x="4610" y="2108"/>
              <a:ext cx="2881" cy="85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 anchor="t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altLang="zh-CN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5</a:t>
              </a:r>
              <a:r>
                <a:rPr lang="zh-CN" alt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小时</a:t>
              </a:r>
              <a:endPara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18" name="矩形 17" descr="7b0a2020202022776f7264617274223a2022220a7d0a"/>
            <p:cNvSpPr/>
            <p:nvPr/>
          </p:nvSpPr>
          <p:spPr>
            <a:xfrm>
              <a:off x="580" y="2108"/>
              <a:ext cx="2881" cy="85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 anchor="t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altLang="zh-CN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10</a:t>
              </a:r>
              <a:r>
                <a:rPr lang="zh-CN" alt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小时</a:t>
              </a:r>
              <a:endPara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14" name="矩形 13" descr="7b0a2020202022776f7264617274223a2022220a7d0a"/>
            <p:cNvSpPr/>
            <p:nvPr/>
          </p:nvSpPr>
          <p:spPr>
            <a:xfrm>
              <a:off x="12088" y="2108"/>
              <a:ext cx="2881" cy="85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 anchor="t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altLang="zh-CN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</a:t>
              </a:r>
              <a:r>
                <a:rPr lang="zh-CN" alt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小时</a:t>
              </a:r>
              <a:endPara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15" name="矩形 14" descr="7b0a2020202022776f7264617274223a2022220a7d0a"/>
            <p:cNvSpPr/>
            <p:nvPr/>
          </p:nvSpPr>
          <p:spPr>
            <a:xfrm>
              <a:off x="8349" y="2108"/>
              <a:ext cx="2881" cy="85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 anchor="t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altLang="zh-CN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2.5</a:t>
              </a:r>
              <a:r>
                <a:rPr lang="zh-CN" alt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小时</a:t>
              </a:r>
              <a:endPara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16" name="矩形 15" descr="7b0a2020202022776f7264617274223a2022220a7d0a"/>
            <p:cNvSpPr/>
            <p:nvPr/>
          </p:nvSpPr>
          <p:spPr>
            <a:xfrm>
              <a:off x="15827" y="2108"/>
              <a:ext cx="2881" cy="85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 anchor="t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50</a:t>
              </a:r>
              <a:r>
                <a:rPr lang="zh-CN" alt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5121A"/>
                  </a:solidFill>
                  <a:effectLst/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分钟</a:t>
              </a:r>
              <a:endPara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121A"/>
                </a:solidFill>
                <a:effectLst/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  <p:sp>
          <p:nvSpPr>
            <p:cNvPr id="19" name="右箭头 18"/>
            <p:cNvSpPr/>
            <p:nvPr/>
          </p:nvSpPr>
          <p:spPr>
            <a:xfrm>
              <a:off x="3759" y="2191"/>
              <a:ext cx="691" cy="50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effectLst/>
                <a:latin typeface="方正公文楷体" panose="02000500000000000000" charset="-122"/>
                <a:ea typeface="方正公文楷体" panose="02000500000000000000" charset="-122"/>
              </a:endParaRPr>
            </a:p>
          </p:txBody>
        </p:sp>
        <p:sp>
          <p:nvSpPr>
            <p:cNvPr id="20" name="右箭头 19"/>
            <p:cNvSpPr/>
            <p:nvPr/>
          </p:nvSpPr>
          <p:spPr>
            <a:xfrm>
              <a:off x="7575" y="2191"/>
              <a:ext cx="691" cy="50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effectLst/>
                <a:latin typeface="方正公文楷体" panose="02000500000000000000" charset="-122"/>
                <a:ea typeface="方正公文楷体" panose="02000500000000000000" charset="-122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>
              <a:off x="11314" y="2191"/>
              <a:ext cx="691" cy="50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effectLst/>
                <a:latin typeface="方正公文楷体" panose="02000500000000000000" charset="-122"/>
                <a:ea typeface="方正公文楷体" panose="02000500000000000000" charset="-122"/>
              </a:endParaRPr>
            </a:p>
          </p:txBody>
        </p:sp>
        <p:sp>
          <p:nvSpPr>
            <p:cNvPr id="22" name="右箭头 21"/>
            <p:cNvSpPr/>
            <p:nvPr/>
          </p:nvSpPr>
          <p:spPr>
            <a:xfrm>
              <a:off x="15053" y="2191"/>
              <a:ext cx="691" cy="50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effectLst/>
                <a:latin typeface="方正公文楷体" panose="02000500000000000000" charset="-122"/>
                <a:ea typeface="方正公文楷体" panose="020005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65760" y="353695"/>
            <a:ext cx="11506200" cy="4075430"/>
          </a:xfrm>
          <a:prstGeom prst="ellipse">
            <a:avLst/>
          </a:prstGeom>
          <a:blipFill rotWithShape="1">
            <a:blip r:embed="rId1">
              <a:alphaModFix amt="2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31720" y="711200"/>
            <a:ext cx="752856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你知道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有哪些不可思议的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 descr="7b0a2020202022776f7264617274223a2022220a7d0a"/>
          <p:cNvSpPr/>
          <p:nvPr/>
        </p:nvSpPr>
        <p:spPr>
          <a:xfrm>
            <a:off x="2190433" y="3154680"/>
            <a:ext cx="7810500" cy="23996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isometricRightUp">
                <a:rot lat="0" lon="0" rev="0"/>
              </a:camera>
              <a:lightRig rig="threePt" dir="t"/>
            </a:scene3d>
          </a:bodyPr>
          <a:p>
            <a:pPr algn="ctr"/>
            <a:r>
              <a:rPr lang="zh-CN" altLang="en-US" sz="15000" b="1">
                <a:ln w="0"/>
                <a:blipFill>
                  <a:blip r:embed="rId2"/>
                  <a:stretch>
                    <a:fillRect/>
                  </a:stretch>
                </a:blipFill>
                <a:effectLst>
                  <a:reflection blurRad="38100" stA="35000" endA="300" endPos="50000" dist="101600" dir="5400000" sy="-100000" algn="bl" rotWithShape="0"/>
                </a:effectLst>
                <a:latin typeface="汉仪雅酷黑 85W" panose="020B0904020202020204" charset="-122"/>
                <a:ea typeface="汉仪雅酷黑 85W" panose="020B0904020202020204" charset="-122"/>
              </a:rPr>
              <a:t>中国</a:t>
            </a:r>
            <a:r>
              <a:rPr lang="zh-CN" altLang="en-US" sz="15000" b="1">
                <a:ln w="0"/>
                <a:blipFill>
                  <a:blip r:embed="rId2"/>
                  <a:stretch>
                    <a:fillRect/>
                  </a:stretch>
                </a:blipFill>
                <a:effectLst>
                  <a:reflection blurRad="38100" stA="35000" endA="300" endPos="50000" dist="101600" dir="5400000" sy="-100000" algn="bl" rotWithShape="0"/>
                </a:effectLst>
                <a:latin typeface="汉仪雅酷黑 85W" panose="020B0904020202020204" charset="-122"/>
                <a:ea typeface="汉仪雅酷黑 85W" panose="020B0904020202020204" charset="-122"/>
              </a:rPr>
              <a:t>速度</a:t>
            </a:r>
            <a:endParaRPr lang="zh-CN" altLang="en-US" sz="15000" b="1">
              <a:ln w="0"/>
              <a:blipFill>
                <a:blip r:embed="rId2"/>
                <a:stretch>
                  <a:fillRect/>
                </a:stretch>
              </a:blipFill>
              <a:effectLst>
                <a:reflection blurRad="38100" stA="35000" endA="300" endPos="50000" dist="101600" dir="5400000" sy="-100000" algn="bl" rotWithShape="0"/>
              </a:effectLst>
              <a:latin typeface="汉仪雅酷黑 85W" panose="020B0904020202020204" charset="-122"/>
              <a:ea typeface="汉仪雅酷黑 85W" panose="020B0904020202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ttp://photo-static-api.fotomore.com/creative/vcg/veer/400/new/VCG41N658600006.jpg?uid=386&amp;timestamp=1748520296&amp;sign=6d37f55348e4e40a81b231ae34b64992" descr="templates\picture_hover\&amp;pky240_sjzg_VCG41N658600006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https://photo-static-api.fotomore.com/creative/vcg/veer/400/new/VCG41N516134604.jpg?uid=386&amp;timestamp=1727850962&amp;sign=6340fa8d1afa2645c01c552874a6c6e7" descr="跑道结构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6780000">
            <a:off x="3342005" y="-2973705"/>
            <a:ext cx="4574540" cy="14283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1320000">
            <a:off x="6459855" y="2071370"/>
            <a:ext cx="4222115" cy="588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男子</a:t>
            </a:r>
            <a:r>
              <a:rPr lang="en-US" altLang="zh-CN" sz="4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</a:t>
            </a:r>
            <a:r>
              <a:rPr lang="zh-CN" altLang="en-US" sz="4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米短跑</a:t>
            </a:r>
            <a:endParaRPr lang="zh-CN" altLang="en-US" sz="4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苏神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885" y="334010"/>
            <a:ext cx="11506835" cy="6235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-2147482596" descr="7b0a20202020227069636672616d65646573223a20222670666d383732303735353031372626737074313131262662647431303026267764743235353026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线形标注 2 8"/>
          <p:cNvSpPr/>
          <p:nvPr/>
        </p:nvSpPr>
        <p:spPr>
          <a:xfrm>
            <a:off x="8020685" y="3073400"/>
            <a:ext cx="2977515" cy="487045"/>
          </a:xfrm>
          <a:prstGeom prst="borderCallout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119745" y="3157220"/>
            <a:ext cx="2594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肩部、腰部伤病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9" grpId="1" animBg="1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40000"/>
          </a:blip>
          <a:srcRect b="32068"/>
          <a:stretch>
            <a:fillRect/>
          </a:stretch>
        </p:blipFill>
        <p:spPr>
          <a:xfrm>
            <a:off x="365760" y="320675"/>
            <a:ext cx="11490960" cy="6263005"/>
          </a:xfrm>
          <a:prstGeom prst="rect">
            <a:avLst/>
          </a:prstGeom>
        </p:spPr>
      </p:pic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501015" y="631190"/>
            <a:ext cx="1979930" cy="2799080"/>
            <a:chOff x="789" y="994"/>
            <a:chExt cx="3118" cy="4408"/>
          </a:xfrm>
        </p:grpSpPr>
        <p:pic>
          <p:nvPicPr>
            <p:cNvPr id="8" name="图片 7"/>
            <p:cNvPicPr/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89" y="994"/>
              <a:ext cx="3118" cy="3118"/>
            </a:xfrm>
            <a:prstGeom prst="rect">
              <a:avLst/>
            </a:prstGeom>
          </p:spPr>
        </p:pic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933" y="4204"/>
              <a:ext cx="2858" cy="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雅各布斯（意）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en-US" altLang="zh-CN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188cm    27</a:t>
              </a:r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岁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3006090" y="631190"/>
            <a:ext cx="1979930" cy="2771775"/>
            <a:chOff x="4734" y="994"/>
            <a:chExt cx="3118" cy="4365"/>
          </a:xfrm>
        </p:grpSpPr>
        <p:pic>
          <p:nvPicPr>
            <p:cNvPr id="9" name="图片 8"/>
            <p:cNvPicPr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734" y="994"/>
              <a:ext cx="3118" cy="311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864" y="4161"/>
              <a:ext cx="2858" cy="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科尔利（美）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en-US" altLang="zh-CN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191cm    26</a:t>
              </a:r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岁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>
            <a:off x="5511165" y="631190"/>
            <a:ext cx="1979930" cy="2771775"/>
            <a:chOff x="8679" y="994"/>
            <a:chExt cx="3118" cy="4365"/>
          </a:xfrm>
        </p:grpSpPr>
        <p:pic>
          <p:nvPicPr>
            <p:cNvPr id="10" name="图片 9"/>
            <p:cNvPicPr/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8679" y="994"/>
              <a:ext cx="3118" cy="3118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13"/>
              </p:custDataLst>
            </p:nvPr>
          </p:nvSpPr>
          <p:spPr>
            <a:xfrm>
              <a:off x="8808" y="4161"/>
              <a:ext cx="2858" cy="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德格拉斯（加）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en-US" altLang="zh-CN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176cm    27</a:t>
              </a:r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岁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>
            <a:off x="3006090" y="3521075"/>
            <a:ext cx="1979930" cy="2858135"/>
            <a:chOff x="4734" y="5545"/>
            <a:chExt cx="3118" cy="4501"/>
          </a:xfrm>
        </p:grpSpPr>
        <p:pic>
          <p:nvPicPr>
            <p:cNvPr id="13" name="图片 12"/>
            <p:cNvPicPr/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734" y="5545"/>
              <a:ext cx="3118" cy="311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>
              <p:custDataLst>
                <p:tags r:id="rId17"/>
              </p:custDataLst>
            </p:nvPr>
          </p:nvSpPr>
          <p:spPr>
            <a:xfrm>
              <a:off x="4864" y="8848"/>
              <a:ext cx="2858" cy="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辛比内（非）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en-US" altLang="zh-CN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184cm    28</a:t>
              </a:r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岁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8"/>
            </p:custDataLst>
          </p:nvPr>
        </p:nvGrpSpPr>
        <p:grpSpPr>
          <a:xfrm>
            <a:off x="5511165" y="3521075"/>
            <a:ext cx="1979930" cy="2858135"/>
            <a:chOff x="8679" y="5545"/>
            <a:chExt cx="3118" cy="4501"/>
          </a:xfrm>
        </p:grpSpPr>
        <p:pic>
          <p:nvPicPr>
            <p:cNvPr id="14" name="图片 13"/>
            <p:cNvPicPr/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8679" y="5545"/>
              <a:ext cx="3118" cy="311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>
              <p:custDataLst>
                <p:tags r:id="rId21"/>
              </p:custDataLst>
            </p:nvPr>
          </p:nvSpPr>
          <p:spPr>
            <a:xfrm>
              <a:off x="8808" y="8848"/>
              <a:ext cx="2858" cy="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苏炳添（中）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en-US" altLang="zh-CN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172cm    32</a:t>
              </a:r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岁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22"/>
            </p:custDataLst>
          </p:nvPr>
        </p:nvGrpSpPr>
        <p:grpSpPr>
          <a:xfrm>
            <a:off x="501015" y="3521075"/>
            <a:ext cx="1979930" cy="2830830"/>
            <a:chOff x="789" y="5545"/>
            <a:chExt cx="3118" cy="4458"/>
          </a:xfrm>
        </p:grpSpPr>
        <p:pic>
          <p:nvPicPr>
            <p:cNvPr id="12" name="图片 11"/>
            <p:cNvPicPr/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789" y="5545"/>
              <a:ext cx="3118" cy="3118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25"/>
              </p:custDataLst>
            </p:nvPr>
          </p:nvSpPr>
          <p:spPr>
            <a:xfrm>
              <a:off x="920" y="8805"/>
              <a:ext cx="2858" cy="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罗尼贝壳（美）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  <a:p>
              <a:pPr algn="l"/>
              <a:r>
                <a:rPr lang="en-US" altLang="zh-CN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178cm    28</a:t>
              </a:r>
              <a:r>
                <a:rPr lang="zh-CN" altLang="en-US" sz="2000" b="1">
                  <a:solidFill>
                    <a:schemeClr val="tx1"/>
                  </a:solidFill>
                  <a:latin typeface="方正公文楷体" panose="02000500000000000000" charset="-122"/>
                  <a:ea typeface="方正公文楷体" panose="02000500000000000000" charset="-122"/>
                  <a:cs typeface="方正公文楷体" panose="02000500000000000000" charset="-122"/>
                </a:rPr>
                <a:t>岁</a:t>
              </a:r>
              <a:endParaRPr lang="zh-CN" altLang="en-US" sz="2000" b="1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endParaRPr>
            </a:p>
          </p:txBody>
        </p:sp>
      </p:grpSp>
      <p:grpSp>
        <p:nvGrpSpPr>
          <p:cNvPr id="29" name="组合 28" descr="7b0a202020202274657874626f78223a20227b5c2269645c223a32303334383533322c5c2263617465676f72795f69645c223a5c225c227d220a7d0a"/>
          <p:cNvGrpSpPr/>
          <p:nvPr/>
        </p:nvGrpSpPr>
        <p:grpSpPr>
          <a:xfrm>
            <a:off x="7800340" y="3239770"/>
            <a:ext cx="3750945" cy="2243455"/>
            <a:chOff x="3148012" y="2035590"/>
            <a:chExt cx="6057900" cy="3028952"/>
          </a:xfrm>
        </p:grpSpPr>
        <p:grpSp>
          <p:nvGrpSpPr>
            <p:cNvPr id="30" name="组合 29"/>
            <p:cNvGrpSpPr/>
            <p:nvPr/>
          </p:nvGrpSpPr>
          <p:grpSpPr>
            <a:xfrm>
              <a:off x="3148012" y="2035590"/>
              <a:ext cx="6057900" cy="3028952"/>
              <a:chOff x="3148012" y="2035590"/>
              <a:chExt cx="6057900" cy="3028952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3148012" y="2035590"/>
                <a:ext cx="6057900" cy="3028952"/>
                <a:chOff x="3148012" y="2035590"/>
                <a:chExt cx="6057900" cy="3028952"/>
              </a:xfrm>
            </p:grpSpPr>
            <p:pic>
              <p:nvPicPr>
                <p:cNvPr id="32" name="图形 22"/>
                <p:cNvPicPr/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8012" y="2035592"/>
                  <a:ext cx="6057900" cy="3028950"/>
                </a:xfrm>
                <a:prstGeom prst="rect">
                  <a:avLst/>
                </a:prstGeom>
              </p:spPr>
            </p:pic>
            <p:pic>
              <p:nvPicPr>
                <p:cNvPr id="33" name="图形 21"/>
                <p:cNvPicPr/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8012" y="2035590"/>
                  <a:ext cx="6057900" cy="379414"/>
                </a:xfrm>
                <a:prstGeom prst="rect">
                  <a:avLst/>
                </a:prstGeom>
              </p:spPr>
            </p:pic>
          </p:grpSp>
          <p:grpSp>
            <p:nvGrpSpPr>
              <p:cNvPr id="34" name="组合 33"/>
              <p:cNvGrpSpPr/>
              <p:nvPr/>
            </p:nvGrpSpPr>
            <p:grpSpPr>
              <a:xfrm>
                <a:off x="3360736" y="2156240"/>
                <a:ext cx="615951" cy="142875"/>
                <a:chOff x="3360736" y="2156240"/>
                <a:chExt cx="615951" cy="142875"/>
              </a:xfrm>
            </p:grpSpPr>
            <p:pic>
              <p:nvPicPr>
                <p:cNvPr id="35" name="图形 25"/>
                <p:cNvPicPr/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3812" y="2156240"/>
                  <a:ext cx="142875" cy="142875"/>
                </a:xfrm>
                <a:prstGeom prst="rect">
                  <a:avLst/>
                </a:prstGeom>
                <a:pattFill>
                  <a:fgClr>
                    <a:srgbClr val="FFFFFF"/>
                  </a:fgClr>
                  <a:bgClr>
                    <a:srgbClr val="FFFFFF"/>
                  </a:bgClr>
                </a:pattFill>
              </p:spPr>
            </p:pic>
            <p:pic>
              <p:nvPicPr>
                <p:cNvPr id="36" name="图形 23"/>
                <p:cNvPicPr/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0736" y="2156240"/>
                  <a:ext cx="142875" cy="142875"/>
                </a:xfrm>
                <a:prstGeom prst="rect">
                  <a:avLst/>
                </a:prstGeom>
                <a:pattFill>
                  <a:fgClr>
                    <a:srgbClr val="FFFFFF"/>
                  </a:fgClr>
                  <a:bgClr>
                    <a:srgbClr val="FFFFFF"/>
                  </a:bgClr>
                </a:pattFill>
              </p:spPr>
            </p:pic>
            <p:pic>
              <p:nvPicPr>
                <p:cNvPr id="37" name="图形 24"/>
                <p:cNvPicPr/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7274" y="2156240"/>
                  <a:ext cx="142875" cy="142875"/>
                </a:xfrm>
                <a:prstGeom prst="rect">
                  <a:avLst/>
                </a:prstGeom>
                <a:pattFill>
                  <a:fgClr>
                    <a:srgbClr val="FFFFFF"/>
                  </a:fgClr>
                  <a:bgClr>
                    <a:srgbClr val="FFFFFF"/>
                  </a:bgClr>
                </a:pattFill>
              </p:spPr>
            </p:pic>
          </p:grpSp>
        </p:grpSp>
        <p:sp>
          <p:nvSpPr>
            <p:cNvPr id="38" name="文本框 37"/>
            <p:cNvSpPr txBox="1"/>
            <p:nvPr/>
          </p:nvSpPr>
          <p:spPr>
            <a:xfrm>
              <a:off x="3513106" y="2497692"/>
              <a:ext cx="5279511" cy="228821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zh-CN" altLang="en-US" sz="36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小贴士：</a:t>
              </a:r>
              <a:endPara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</a:endParaRPr>
            </a:p>
            <a:p>
              <a:pPr algn="l"/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康行楷体 W5" panose="03000509000000000000" charset="-122"/>
                  <a:ea typeface="华康行楷体 W5" panose="03000509000000000000" charset="-122"/>
                  <a:cs typeface="华康行楷体 W5" panose="03000509000000000000" charset="-122"/>
                  <a:sym typeface="华康行楷体 W5" panose="03000509000000000000" charset="-122"/>
                </a:rPr>
                <a:t>25-28岁是田径运动员的黄金时期。</a:t>
              </a:r>
              <a:endPara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78800" y="5522595"/>
            <a:ext cx="2124710" cy="726019"/>
            <a:chOff x="13608" y="9247"/>
            <a:chExt cx="1988" cy="855"/>
          </a:xfrm>
        </p:grpSpPr>
        <p:sp>
          <p:nvSpPr>
            <p:cNvPr id="40" name="线形标注 1(带边框和强调线) 39"/>
            <p:cNvSpPr/>
            <p:nvPr/>
          </p:nvSpPr>
          <p:spPr>
            <a:xfrm>
              <a:off x="13608" y="9247"/>
              <a:ext cx="1988" cy="855"/>
            </a:xfrm>
            <a:prstGeom prst="accentBorderCallout1">
              <a:avLst>
                <a:gd name="adj1" fmla="val 18750"/>
                <a:gd name="adj2" fmla="val -8333"/>
                <a:gd name="adj3" fmla="val 42857"/>
                <a:gd name="adj4" fmla="val -4653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734" y="9360"/>
              <a:ext cx="1862" cy="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bg1"/>
                  </a:solidFill>
                  <a:latin typeface="方正公文楷体" panose="02000500000000000000" charset="-122"/>
                  <a:ea typeface="方正公文楷体" panose="02000500000000000000" charset="-122"/>
                </a:rPr>
                <a:t>高龄参赛</a:t>
              </a:r>
              <a:endParaRPr lang="zh-CN" altLang="en-US" sz="3200">
                <a:solidFill>
                  <a:schemeClr val="bg1"/>
                </a:solidFill>
                <a:latin typeface="方正公文楷体" panose="02000500000000000000" charset="-122"/>
                <a:ea typeface="方正公文楷体" panose="02000500000000000000" charset="-122"/>
              </a:endParaRPr>
            </a:p>
          </p:txBody>
        </p:sp>
      </p:grpSp>
      <p:sp>
        <p:nvSpPr>
          <p:cNvPr id="42" name="圆角矩形 41"/>
          <p:cNvSpPr/>
          <p:nvPr/>
        </p:nvSpPr>
        <p:spPr>
          <a:xfrm>
            <a:off x="7639050" y="441960"/>
            <a:ext cx="4206240" cy="2651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sz="3600"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小组讨论：</a:t>
            </a:r>
            <a:endParaRPr lang="zh-CN" altLang="en-US" sz="3600">
              <a:solidFill>
                <a:srgbClr val="C00000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请观察东京奥运会男子</a:t>
            </a:r>
            <a:r>
              <a:rPr lang="en-US" altLang="zh-CN" sz="2800" u="sng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100</a:t>
            </a:r>
            <a:r>
              <a:rPr lang="zh-CN" altLang="en-US" sz="2800" u="sng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米决赛</a:t>
            </a:r>
            <a:r>
              <a:rPr lang="zh-CN" altLang="en-US" sz="28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选手介绍，你能发现苏炳添的</a:t>
            </a:r>
            <a:r>
              <a:rPr lang="zh-CN" altLang="en-US" sz="3600">
                <a:solidFill>
                  <a:srgbClr val="C0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劣势</a:t>
            </a:r>
            <a:r>
              <a:rPr lang="zh-CN" altLang="en-US" sz="280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在哪里吗？</a:t>
            </a:r>
            <a:endParaRPr lang="zh-CN" altLang="en-US" sz="280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</p:bldLst>
  </p:timing>
</p:sld>
</file>

<file path=ppt/tags/tag1.xml><?xml version="1.0" encoding="utf-8"?>
<p:tagLst xmlns:p="http://schemas.openxmlformats.org/presentationml/2006/main">
  <p:tag name="picid" val="{d500c962-bf47-4742-bfec-ca2f042c7e5b}"/>
  <p:tag name="KSO_WM_UNIT_PLACING_PICTURE_USER_VIEWPORT" val="{&quot;height&quot;:8030,&quot;width&quot;:7754}"/>
</p:tagLst>
</file>

<file path=ppt/tags/tag10.xml><?xml version="1.0" encoding="utf-8"?>
<p:tagLst xmlns:p="http://schemas.openxmlformats.org/presentationml/2006/main">
  <p:tag name="KSO_WM_DIAGRAM_VIRTUALLY_FRAME" val="{&quot;height&quot;:439.45,&quot;left&quot;:87.35,&quot;top&quot;:56,&quot;width&quot;:825.65}"/>
</p:tagLst>
</file>

<file path=ppt/tags/tag11.xml><?xml version="1.0" encoding="utf-8"?>
<p:tagLst xmlns:p="http://schemas.openxmlformats.org/presentationml/2006/main">
  <p:tag name="KSO_WM_DIAGRAM_VIRTUALLY_FRAME" val="{&quot;height&quot;:439.45,&quot;left&quot;:87.35,&quot;top&quot;:56,&quot;width&quot;:825.65}"/>
</p:tagLst>
</file>

<file path=ppt/tags/tag12.xml><?xml version="1.0" encoding="utf-8"?>
<p:tagLst xmlns:p="http://schemas.openxmlformats.org/presentationml/2006/main">
  <p:tag name="KSO_WM_DIAGRAM_VIRTUALLY_FRAME" val="{&quot;height&quot;:439.45,&quot;left&quot;:87.35,&quot;top&quot;:56,&quot;width&quot;:825.65}"/>
</p:tagLst>
</file>

<file path=ppt/tags/tag13.xml><?xml version="1.0" encoding="utf-8"?>
<p:tagLst xmlns:p="http://schemas.openxmlformats.org/presentationml/2006/main">
  <p:tag name="picid" val="{2937d123-5ebe-4bef-9288-dd34e21b0b7a}"/>
</p:tagLst>
</file>

<file path=ppt/tags/tag14.xml><?xml version="1.0" encoding="utf-8"?>
<p:tagLst xmlns:p="http://schemas.openxmlformats.org/presentationml/2006/main">
  <p:tag name="picid" val="{d8f3b0d1-82c2-4e70-b447-723e413290d1}"/>
</p:tagLst>
</file>

<file path=ppt/tags/tag15.xml><?xml version="1.0" encoding="utf-8"?>
<p:tagLst xmlns:p="http://schemas.openxmlformats.org/presentationml/2006/main">
  <p:tag name="picid" val="{2b4e9619-60d3-4999-86f6-53ddf66378d3}"/>
</p:tagLst>
</file>

<file path=ppt/tags/tag16.xml><?xml version="1.0" encoding="utf-8"?>
<p:tagLst xmlns:p="http://schemas.openxmlformats.org/presentationml/2006/main">
  <p:tag name="picid" val="{eb7f243a-c742-4697-93f3-0039d4986f43}"/>
</p:tagLst>
</file>

<file path=ppt/tags/tag17.xml><?xml version="1.0" encoding="utf-8"?>
<p:tagLst xmlns:p="http://schemas.openxmlformats.org/presentationml/2006/main">
  <p:tag name="picid" val="{4db31263-a15f-49d8-b879-cbc4e25a0c28}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picid" val="{a0c07efd-624a-41d8-b429-88d8cb5bbbe1}"/>
</p:tagLst>
</file>

<file path=ppt/tags/tag2.xml><?xml version="1.0" encoding="utf-8"?>
<p:tagLst xmlns:p="http://schemas.openxmlformats.org/presentationml/2006/main">
  <p:tag name="picid" val="{767a1319-d0dc-46b7-b4ed-53676bc6fdef}"/>
</p:tagLst>
</file>

<file path=ppt/tags/tag20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1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2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3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4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5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6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7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8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29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.xml><?xml version="1.0" encoding="utf-8"?>
<p:tagLst xmlns:p="http://schemas.openxmlformats.org/presentationml/2006/main">
  <p:tag name="picid" val="{7d5fa676-4fd9-4574-901b-f8313a8de10b}"/>
</p:tagLst>
</file>

<file path=ppt/tags/tag30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1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2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3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4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5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6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7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38.xml><?xml version="1.0" encoding="utf-8"?>
<p:tagLst xmlns:p="http://schemas.openxmlformats.org/presentationml/2006/main">
  <p:tag name="picid" val="{4db31263-a15f-49d8-b879-cbc4e25a0c28}"/>
</p:tagLst>
</file>

<file path=ppt/tags/tag39.xml><?xml version="1.0" encoding="utf-8"?>
<p:tagLst xmlns:p="http://schemas.openxmlformats.org/presentationml/2006/main">
  <p:tag name="picid" val="{c7d2da84-4410-45b3-ac7b-49f2c80d0198}"/>
</p:tagLst>
</file>

<file path=ppt/tags/tag4.xml><?xml version="1.0" encoding="utf-8"?>
<p:tagLst xmlns:p="http://schemas.openxmlformats.org/presentationml/2006/main">
  <p:tag name="KSO_WM_DIAGRAM_VIRTUALLY_FRAME" val="{&quot;height&quot;:439.45,&quot;left&quot;:87.35,&quot;top&quot;:56,&quot;width&quot;:825.65}"/>
  <p:tag name="picid" val="{1953ee4e-a8b0-4ac2-abe7-16f652b4b716}"/>
</p:tagLst>
</file>

<file path=ppt/tags/tag40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41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42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43.xml><?xml version="1.0" encoding="utf-8"?>
<p:tagLst xmlns:p="http://schemas.openxmlformats.org/presentationml/2006/main">
  <p:tag name="KSO_WM_DIAGRAM_VIRTUALLY_FRAME" val="{&quot;height&quot;:452.6,&quot;left&quot;:39.45,&quot;top&quot;:49.7,&quot;width&quot;:550.4}"/>
</p:tagLst>
</file>

<file path=ppt/tags/tag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p="http://schemas.openxmlformats.org/presentationml/2006/main">
  <p:tag name="picid" val="{a44314e8-73ab-48b0-95b0-0ce315da0850}"/>
</p:tagLst>
</file>

<file path=ppt/tags/tag46.xml><?xml version="1.0" encoding="utf-8"?>
<p:tagLst xmlns:p="http://schemas.openxmlformats.org/presentationml/2006/main">
  <p:tag name="picid" val="{46c3ddca-7c64-4543-bd48-309fbb136f64}"/>
</p:tagLst>
</file>

<file path=ppt/tags/tag47.xml><?xml version="1.0" encoding="utf-8"?>
<p:tagLst xmlns:p="http://schemas.openxmlformats.org/presentationml/2006/main">
  <p:tag name="picid" val="{fab0665c-36d1-446b-a2bd-33467188660e}"/>
</p:tagLst>
</file>

<file path=ppt/tags/tag48.xml><?xml version="1.0" encoding="utf-8"?>
<p:tagLst xmlns:p="http://schemas.openxmlformats.org/presentationml/2006/main">
  <p:tag name="picid" val="{f70db5be-8f86-4021-9a75-2547f9fdceb5}"/>
</p:tagLst>
</file>

<file path=ppt/tags/tag49.xml><?xml version="1.0" encoding="utf-8"?>
<p:tagLst xmlns:p="http://schemas.openxmlformats.org/presentationml/2006/main">
  <p:tag name="picid" val="{03de41a9-31aa-4018-ac91-cc3d9980bdb8}"/>
</p:tagLst>
</file>

<file path=ppt/tags/tag5.xml><?xml version="1.0" encoding="utf-8"?>
<p:tagLst xmlns:p="http://schemas.openxmlformats.org/presentationml/2006/main">
  <p:tag name="KSO_WM_DIAGRAM_VIRTUALLY_FRAME" val="{&quot;height&quot;:439.45,&quot;left&quot;:87.35,&quot;top&quot;:56,&quot;width&quot;:825.65}"/>
  <p:tag name="picid" val="{2cf30fe5-494d-4f95-b481-195ec9e23b83}"/>
</p:tagLst>
</file>

<file path=ppt/tags/tag50.xml><?xml version="1.0" encoding="utf-8"?>
<p:tagLst xmlns:p="http://schemas.openxmlformats.org/presentationml/2006/main">
  <p:tag name="picid" val="{6a470a79-c7ae-497a-bbca-3b839c828add}"/>
</p:tagLst>
</file>

<file path=ppt/tags/tag51.xml><?xml version="1.0" encoding="utf-8"?>
<p:tagLst xmlns:p="http://schemas.openxmlformats.org/presentationml/2006/main">
  <p:tag name="picid" val="{918f05ca-54d2-41e5-9a16-4163b9a582ee}"/>
</p:tagLst>
</file>

<file path=ppt/tags/tag52.xml><?xml version="1.0" encoding="utf-8"?>
<p:tagLst xmlns:p="http://schemas.openxmlformats.org/presentationml/2006/main">
  <p:tag name="picid" val="{67897dc0-e76d-4b74-b92d-acae5282daa5}"/>
</p:tagLst>
</file>

<file path=ppt/tags/tag5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4.xml><?xml version="1.0" encoding="utf-8"?>
<p:tagLst xmlns:p="http://schemas.openxmlformats.org/presentationml/2006/main">
  <p:tag name="picid" val="{1f709221-1e38-44f3-9ade-07a5c2ccbde1}"/>
  <p:tag name="KSO_WM_UNIT_PLACING_PICTURE_USER_VIEWPORT" val="{&quot;height&quot;:3345,&quot;width&quot;:7200}"/>
</p:tagLst>
</file>

<file path=ppt/tags/tag5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162*4226*1104*1104"/>
  <p:tag name="KSO_WM_UNIT_PLACING_PICTURE_USER_VIEWPORT" val="{&quot;height&quot;:10800,&quot;width&quot;:8100}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460*4311*1104*110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7.xml><?xml version="1.0" encoding="utf-8"?>
<p:tagLst xmlns:p="http://schemas.openxmlformats.org/presentationml/2006/main">
  <p:tag name="picid" val="{faabfe68-4191-407a-b5f1-fa67bfc250d1}"/>
</p:tagLst>
</file>

<file path=ppt/tags/tag58.xml><?xml version="1.0" encoding="utf-8"?>
<p:tagLst xmlns:p="http://schemas.openxmlformats.org/presentationml/2006/main">
  <p:tag name="picid" val="{e5c5cb1f-0bf4-4aff-a532-7d8537d24d7a}"/>
</p:tagLst>
</file>

<file path=ppt/tags/tag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DIAGRAM_VIRTUALLY_FRAME" val="{&quot;height&quot;:439.45,&quot;left&quot;:87.35,&quot;top&quot;:56,&quot;width&quot;:825.65}"/>
  <p:tag name="picid" val="{ed8f264d-fcbc-423c-b053-2ea3d18a2153}"/>
</p:tagLst>
</file>

<file path=ppt/tags/tag6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  <p:tag name="picid" val="{09aa3e6a-ffe2-4c7a-8ce0-6e78f321a30b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picid" val="{427ce578-ce4f-47e0-a32f-4f7c9d0aacf8}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picid" val="{9bcbbc77-5bf6-4d06-90c5-31eb8688281b}"/>
</p:tagLst>
</file>

<file path=ppt/tags/tag66.xml><?xml version="1.0" encoding="utf-8"?>
<p:tagLst xmlns:p="http://schemas.openxmlformats.org/presentationml/2006/main">
  <p:tag name="picid" val="{f5bfeb40-47fe-41e0-a674-cae302ad3975}"/>
</p:tagLst>
</file>

<file path=ppt/tags/tag67.xml><?xml version="1.0" encoding="utf-8"?>
<p:tagLst xmlns:p="http://schemas.openxmlformats.org/presentationml/2006/main">
  <p:tag name="picid" val="{a1284fad-f14f-44f9-8c23-4931990d7d79}"/>
</p:tagLst>
</file>

<file path=ppt/tags/tag68.xml><?xml version="1.0" encoding="utf-8"?>
<p:tagLst xmlns:p="http://schemas.openxmlformats.org/presentationml/2006/main">
  <p:tag name="picid" val="{b567abc5-109a-4b2d-abbd-53b9618d0a97}"/>
  <p:tag name="KSO_WM_UNIT_PLACING_PICTURE_USER_VIEWPORT" val="{&quot;height&quot;:3241,&quot;width&quot;:4218}"/>
</p:tagLst>
</file>

<file path=ppt/tags/tag69.xml><?xml version="1.0" encoding="utf-8"?>
<p:tagLst xmlns:p="http://schemas.openxmlformats.org/presentationml/2006/main">
  <p:tag name="picid" val="{bf69c3de-94f5-47a8-a236-e5d812a85e29}"/>
</p:tagLst>
</file>

<file path=ppt/tags/tag7.xml><?xml version="1.0" encoding="utf-8"?>
<p:tagLst xmlns:p="http://schemas.openxmlformats.org/presentationml/2006/main">
  <p:tag name="KSO_WM_DIAGRAM_VIRTUALLY_FRAME" val="{&quot;height&quot;:439.45,&quot;left&quot;:87.35,&quot;top&quot;:56,&quot;width&quot;:825.65}"/>
</p:tagLst>
</file>

<file path=ppt/tags/tag70.xml><?xml version="1.0" encoding="utf-8"?>
<p:tagLst xmlns:p="http://schemas.openxmlformats.org/presentationml/2006/main">
  <p:tag name="resource_record_key" val="{&quot;19&quot;:[20348532]}"/>
</p:tagLst>
</file>

<file path=ppt/tags/tag8.xml><?xml version="1.0" encoding="utf-8"?>
<p:tagLst xmlns:p="http://schemas.openxmlformats.org/presentationml/2006/main">
  <p:tag name="KSO_WM_DIAGRAM_VIRTUALLY_FRAME" val="{&quot;height&quot;:439.45,&quot;left&quot;:87.35,&quot;top&quot;:56,&quot;width&quot;:825.65}"/>
</p:tagLst>
</file>

<file path=ppt/tags/tag9.xml><?xml version="1.0" encoding="utf-8"?>
<p:tagLst xmlns:p="http://schemas.openxmlformats.org/presentationml/2006/main">
  <p:tag name="KSO_WM_DIAGRAM_VIRTUALLY_FRAME" val="{&quot;height&quot;:439.45,&quot;left&quot;:87.35,&quot;top&quot;:56,&quot;width&quot;:825.6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1199</Words>
  <Application>WPS 演示</Application>
  <PresentationFormat>宽屏</PresentationFormat>
  <Paragraphs>187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1" baseType="lpstr">
      <vt:lpstr>Arial</vt:lpstr>
      <vt:lpstr>宋体</vt:lpstr>
      <vt:lpstr>Wingdings</vt:lpstr>
      <vt:lpstr>方正公文楷体</vt:lpstr>
      <vt:lpstr>汉仪元隆黑-105简</vt:lpstr>
      <vt:lpstr>黑体</vt:lpstr>
      <vt:lpstr>楷体</vt:lpstr>
      <vt:lpstr>汉仪雅酷黑 85W</vt:lpstr>
      <vt:lpstr>华文楷体</vt:lpstr>
      <vt:lpstr>华康行楷体 W5</vt:lpstr>
      <vt:lpstr>等线</vt:lpstr>
      <vt:lpstr>微软雅黑</vt:lpstr>
      <vt:lpstr>Arial Unicode MS</vt:lpstr>
      <vt:lpstr>等线 Light</vt:lpstr>
      <vt:lpstr>Calibri</vt:lpstr>
      <vt:lpstr>栓Q我真的会谢</vt:lpstr>
      <vt:lpstr>汉仪锦昌体简</vt:lpstr>
      <vt:lpstr>汉仪超级战甲简</vt:lpstr>
      <vt:lpstr>Aa旺财招牌体</vt:lpstr>
      <vt:lpstr>云书法一骏山石水墨简</vt:lpstr>
      <vt:lpstr>华康海报体W12</vt:lpstr>
      <vt:lpstr>怪兽甜心</vt:lpstr>
      <vt:lpstr>Office 主题​​</vt:lpstr>
      <vt:lpstr>1_Office 主题​​</vt:lpstr>
      <vt:lpstr>中国速度 里的 中国梦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 何</dc:creator>
  <cp:lastModifiedBy>丨半亱梦见鉨</cp:lastModifiedBy>
  <cp:revision>7</cp:revision>
  <dcterms:created xsi:type="dcterms:W3CDTF">2024-06-27T11:46:00Z</dcterms:created>
  <dcterms:modified xsi:type="dcterms:W3CDTF">2025-05-31T08:04:18Z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3A716B8C38374CFC9D2FDB5A0D85F360_13</vt:lpwstr>
  </property>
  <property fmtid="{D5CDD505-2E9C-101B-9397-08002B2CF9AE}" pid="3" name="KSOProductBuildVer">
    <vt:lpwstr>2052-12.1.0.21171</vt:lpwstr>
  </property>
</Properties>
</file>