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9"/>
  </p:notesMasterIdLst>
  <p:sldIdLst>
    <p:sldId id="257" r:id="rId4"/>
    <p:sldId id="438" r:id="rId5"/>
    <p:sldId id="258" r:id="rId6"/>
    <p:sldId id="439" r:id="rId7"/>
    <p:sldId id="259" r:id="rId8"/>
    <p:sldId id="262" r:id="rId9"/>
    <p:sldId id="263" r:id="rId10"/>
    <p:sldId id="275" r:id="rId11"/>
    <p:sldId id="268" r:id="rId12"/>
    <p:sldId id="440" r:id="rId13"/>
    <p:sldId id="276" r:id="rId14"/>
    <p:sldId id="270" r:id="rId15"/>
    <p:sldId id="431" r:id="rId16"/>
    <p:sldId id="441" r:id="rId17"/>
    <p:sldId id="43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1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6FB"/>
    <a:srgbClr val="CEECF6"/>
    <a:srgbClr val="BC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332" y="624"/>
      </p:cViewPr>
      <p:guideLst>
        <p:guide orient="horz" pos="2201"/>
        <p:guide pos="3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569D0-0095-4FC6-87EB-D5DFD34907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FF4F9-5F88-48E6-9D93-14045DF1C1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F74840-5A32-43C6-B83F-F13FB81761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671C6-87E1-41BE-9F21-96EC05EAB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0" Type="http://schemas.openxmlformats.org/officeDocument/2006/relationships/slideLayout" Target="../slideLayouts/slideLayout1.xml"/><Relationship Id="rId5" Type="http://schemas.openxmlformats.org/officeDocument/2006/relationships/tags" Target="../tags/tag27.xml"/><Relationship Id="rId49" Type="http://schemas.openxmlformats.org/officeDocument/2006/relationships/tags" Target="../tags/tag71.xml"/><Relationship Id="rId48" Type="http://schemas.openxmlformats.org/officeDocument/2006/relationships/tags" Target="../tags/tag70.xml"/><Relationship Id="rId47" Type="http://schemas.openxmlformats.org/officeDocument/2006/relationships/tags" Target="../tags/tag69.xml"/><Relationship Id="rId46" Type="http://schemas.openxmlformats.org/officeDocument/2006/relationships/tags" Target="../tags/tag68.xml"/><Relationship Id="rId45" Type="http://schemas.openxmlformats.org/officeDocument/2006/relationships/tags" Target="../tags/tag67.xml"/><Relationship Id="rId44" Type="http://schemas.openxmlformats.org/officeDocument/2006/relationships/tags" Target="../tags/tag66.xml"/><Relationship Id="rId43" Type="http://schemas.openxmlformats.org/officeDocument/2006/relationships/tags" Target="../tags/tag65.xml"/><Relationship Id="rId42" Type="http://schemas.openxmlformats.org/officeDocument/2006/relationships/tags" Target="../tags/tag64.xml"/><Relationship Id="rId41" Type="http://schemas.openxmlformats.org/officeDocument/2006/relationships/tags" Target="../tags/tag63.xml"/><Relationship Id="rId40" Type="http://schemas.openxmlformats.org/officeDocument/2006/relationships/tags" Target="../tags/tag62.xml"/><Relationship Id="rId4" Type="http://schemas.openxmlformats.org/officeDocument/2006/relationships/image" Target="../media/image32.jpeg"/><Relationship Id="rId39" Type="http://schemas.openxmlformats.org/officeDocument/2006/relationships/tags" Target="../tags/tag61.xml"/><Relationship Id="rId38" Type="http://schemas.openxmlformats.org/officeDocument/2006/relationships/tags" Target="../tags/tag60.xml"/><Relationship Id="rId37" Type="http://schemas.openxmlformats.org/officeDocument/2006/relationships/tags" Target="../tags/tag59.xml"/><Relationship Id="rId36" Type="http://schemas.openxmlformats.org/officeDocument/2006/relationships/tags" Target="../tags/tag58.xml"/><Relationship Id="rId35" Type="http://schemas.openxmlformats.org/officeDocument/2006/relationships/tags" Target="../tags/tag57.xml"/><Relationship Id="rId34" Type="http://schemas.openxmlformats.org/officeDocument/2006/relationships/tags" Target="../tags/tag56.xml"/><Relationship Id="rId33" Type="http://schemas.openxmlformats.org/officeDocument/2006/relationships/tags" Target="../tags/tag55.xml"/><Relationship Id="rId32" Type="http://schemas.openxmlformats.org/officeDocument/2006/relationships/tags" Target="../tags/tag54.xml"/><Relationship Id="rId31" Type="http://schemas.openxmlformats.org/officeDocument/2006/relationships/tags" Target="../tags/tag53.xml"/><Relationship Id="rId30" Type="http://schemas.openxmlformats.org/officeDocument/2006/relationships/tags" Target="../tags/tag52.xml"/><Relationship Id="rId3" Type="http://schemas.openxmlformats.org/officeDocument/2006/relationships/image" Target="../media/image31.png"/><Relationship Id="rId29" Type="http://schemas.openxmlformats.org/officeDocument/2006/relationships/tags" Target="../tags/tag51.xml"/><Relationship Id="rId28" Type="http://schemas.openxmlformats.org/officeDocument/2006/relationships/tags" Target="../tags/tag50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image" Target="../media/image22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101.xml"/><Relationship Id="rId33" Type="http://schemas.openxmlformats.org/officeDocument/2006/relationships/tags" Target="../tags/tag100.xml"/><Relationship Id="rId32" Type="http://schemas.openxmlformats.org/officeDocument/2006/relationships/tags" Target="../tags/tag99.xml"/><Relationship Id="rId31" Type="http://schemas.openxmlformats.org/officeDocument/2006/relationships/tags" Target="../tags/tag98.xml"/><Relationship Id="rId30" Type="http://schemas.openxmlformats.org/officeDocument/2006/relationships/tags" Target="../tags/tag97.xml"/><Relationship Id="rId3" Type="http://schemas.openxmlformats.org/officeDocument/2006/relationships/image" Target="../media/image35.jpeg"/><Relationship Id="rId29" Type="http://schemas.openxmlformats.org/officeDocument/2006/relationships/tags" Target="../tags/tag96.xml"/><Relationship Id="rId28" Type="http://schemas.openxmlformats.org/officeDocument/2006/relationships/tags" Target="../tags/tag95.xml"/><Relationship Id="rId27" Type="http://schemas.openxmlformats.org/officeDocument/2006/relationships/tags" Target="../tags/tag94.xml"/><Relationship Id="rId26" Type="http://schemas.openxmlformats.org/officeDocument/2006/relationships/tags" Target="../tags/tag93.xml"/><Relationship Id="rId25" Type="http://schemas.openxmlformats.org/officeDocument/2006/relationships/tags" Target="../tags/tag92.xml"/><Relationship Id="rId24" Type="http://schemas.openxmlformats.org/officeDocument/2006/relationships/image" Target="../media/image36.jpeg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image" Target="../media/image34.jpeg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.jpeg"/><Relationship Id="rId11" Type="http://schemas.openxmlformats.org/officeDocument/2006/relationships/image" Target="../media/image4.jpeg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image" Target="../media/image12.png"/><Relationship Id="rId13" Type="http://schemas.openxmlformats.org/officeDocument/2006/relationships/image" Target="../media/image22.png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" y="0"/>
            <a:ext cx="12199404" cy="68482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6750" y="557213"/>
            <a:ext cx="10858500" cy="57435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754" y="0"/>
            <a:ext cx="1220617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277661" y="1355053"/>
            <a:ext cx="763667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800" b="1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思源黑体 Light" panose="020B0300000000000000" pitchFamily="34" charset="-122"/>
              </a:rPr>
              <a:t>研学旅行报告</a:t>
            </a:r>
            <a:endParaRPr lang="zh-CN" altLang="en-US" sz="8800" b="1" dirty="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思源黑体 Light" panose="020B03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86065" y="3872841"/>
            <a:ext cx="54179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7EBFDD"/>
                </a:solidFill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  <a:sym typeface="思源黑体 Light" panose="020B0300000000000000" pitchFamily="34" charset="-122"/>
              </a:rPr>
              <a:t>学在旅途  乐在其中</a:t>
            </a:r>
            <a:endParaRPr lang="zh-CN" altLang="en-US" sz="3200" b="1" dirty="0">
              <a:solidFill>
                <a:srgbClr val="7EBFDD"/>
              </a:solidFill>
              <a:latin typeface="华康海报体W12(P)" panose="040B0C00000000000000" charset="-122"/>
              <a:ea typeface="华康海报体W12(P)" panose="040B0C00000000000000" charset="-122"/>
              <a:cs typeface="华康海报体W12(P)" panose="040B0C00000000000000" charset="-122"/>
              <a:sym typeface="思源黑体 Light" panose="020B03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06980" y="2759710"/>
            <a:ext cx="819531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buSzTx/>
              <a:buFontTx/>
            </a:pPr>
            <a:r>
              <a:rPr lang="zh-CN" altLang="en-US" sz="7200" b="1" spc="-300" dirty="0">
                <a:solidFill>
                  <a:srgbClr val="FF9817"/>
                </a:solidFill>
                <a:latin typeface="华康娃娃体W5" panose="040B0509000000000000" charset="-122"/>
                <a:ea typeface="华康娃娃体W5" panose="040B0509000000000000" charset="-122"/>
                <a:cs typeface="华康娃娃体W5" panose="040B0509000000000000" charset="-122"/>
                <a:sym typeface="+mn-lt"/>
              </a:rPr>
              <a:t>一起“野趣”研学</a:t>
            </a:r>
            <a:endParaRPr lang="zh-CN" altLang="en-US" sz="7200" b="1" spc="-300" dirty="0">
              <a:solidFill>
                <a:srgbClr val="FF9817"/>
              </a:solidFill>
              <a:latin typeface="华康娃娃体W5" panose="040B0509000000000000" charset="-122"/>
              <a:ea typeface="华康娃娃体W5" panose="040B0509000000000000" charset="-122"/>
              <a:cs typeface="华康娃娃体W5" panose="040B0509000000000000" charset="-122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24250" y="4958813"/>
            <a:ext cx="5711190" cy="457200"/>
            <a:chOff x="3743325" y="5105400"/>
            <a:chExt cx="5711190" cy="457200"/>
          </a:xfrm>
        </p:grpSpPr>
        <p:sp>
          <p:nvSpPr>
            <p:cNvPr id="19" name="矩形: 圆角 18"/>
            <p:cNvSpPr/>
            <p:nvPr/>
          </p:nvSpPr>
          <p:spPr>
            <a:xfrm>
              <a:off x="3743325" y="5105400"/>
              <a:ext cx="5711190" cy="457200"/>
            </a:xfrm>
            <a:prstGeom prst="roundRect">
              <a:avLst>
                <a:gd name="adj" fmla="val 50000"/>
              </a:avLst>
            </a:prstGeom>
            <a:solidFill>
              <a:srgbClr val="7EB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091940" y="5144770"/>
              <a:ext cx="48025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五（</a:t>
              </a:r>
              <a:r>
                <a:rPr lang="en-US" altLang="zh-CN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23</a:t>
              </a:r>
              <a:r>
                <a:rPr lang="zh-CN" altLang="en-US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）班中队</a:t>
              </a:r>
              <a:r>
                <a:rPr lang="en-US" altLang="zh-CN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   </a:t>
              </a:r>
              <a:r>
                <a:rPr lang="zh-CN" altLang="en-US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辅导员：周玮玮</a:t>
              </a:r>
              <a:endParaRPr lang="zh-CN" altLang="en-US" sz="20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7189" y="354408"/>
            <a:ext cx="207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研学概述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83686" y="1485193"/>
            <a:ext cx="715583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7EBFDD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风景在路上，走进课本去研学。</a:t>
            </a:r>
            <a:endParaRPr lang="zh-CN" altLang="en-US" sz="4000" b="1" dirty="0">
              <a:solidFill>
                <a:srgbClr val="7EBFDD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" name="图片 5" descr="F:\觅知网\1015期中总结\11.png11"/>
          <p:cNvPicPr>
            <a:picLocks noChangeAspect="1"/>
          </p:cNvPicPr>
          <p:nvPr/>
        </p:nvPicPr>
        <p:blipFill>
          <a:blip r:embed="rId1"/>
          <a:srcRect l="39" r="39"/>
          <a:stretch>
            <a:fillRect/>
          </a:stretch>
        </p:blipFill>
        <p:spPr>
          <a:xfrm>
            <a:off x="0" y="3425190"/>
            <a:ext cx="12192000" cy="3435350"/>
          </a:xfrm>
          <a:prstGeom prst="rect">
            <a:avLst/>
          </a:prstGeom>
        </p:spPr>
      </p:pic>
      <p:pic>
        <p:nvPicPr>
          <p:cNvPr id="3" name="图片 2" descr="C:/Users/Administrator/Desktop/五花八门/研学/QQ图片20250923081610(249).jpegQQ图片20250923081610(249)"/>
          <p:cNvPicPr>
            <a:picLocks noChangeAspect="1"/>
          </p:cNvPicPr>
          <p:nvPr/>
        </p:nvPicPr>
        <p:blipFill>
          <a:blip r:embed="rId2"/>
          <a:srcRect l="27" t="21781" r="650"/>
          <a:stretch>
            <a:fillRect/>
          </a:stretch>
        </p:blipFill>
        <p:spPr>
          <a:xfrm>
            <a:off x="3904615" y="3195320"/>
            <a:ext cx="3488055" cy="3662680"/>
          </a:xfrm>
          <a:prstGeom prst="ellipse">
            <a:avLst/>
          </a:prstGeom>
        </p:spPr>
      </p:pic>
      <p:pic>
        <p:nvPicPr>
          <p:cNvPr id="4" name="图片 3" descr="C:/Users/Administrator/Desktop/五花八门/研学/19.jpg19"/>
          <p:cNvPicPr>
            <a:picLocks noChangeAspect="1"/>
          </p:cNvPicPr>
          <p:nvPr/>
        </p:nvPicPr>
        <p:blipFill>
          <a:blip r:embed="rId3"/>
          <a:srcRect l="27" r="27"/>
          <a:stretch>
            <a:fillRect/>
          </a:stretch>
        </p:blipFill>
        <p:spPr>
          <a:xfrm>
            <a:off x="1422400" y="3375025"/>
            <a:ext cx="2625090" cy="3502025"/>
          </a:xfrm>
          <a:prstGeom prst="ellipse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4"/>
          <a:srcRect l="4201" t="21657" r="8882" b="1537"/>
          <a:stretch>
            <a:fillRect/>
          </a:stretch>
        </p:blipFill>
        <p:spPr>
          <a:xfrm>
            <a:off x="1327150" y="347980"/>
            <a:ext cx="5186680" cy="3437255"/>
          </a:xfrm>
          <a:prstGeom prst="rect">
            <a:avLst/>
          </a:prstGeom>
        </p:spPr>
      </p:pic>
      <p:pic>
        <p:nvPicPr>
          <p:cNvPr id="5" name="图片 4" descr="C:/Users/Administrator/Desktop/五花八门/研学/18.jpg18"/>
          <p:cNvPicPr>
            <a:picLocks noChangeAspect="1"/>
          </p:cNvPicPr>
          <p:nvPr/>
        </p:nvPicPr>
        <p:blipFill>
          <a:blip r:embed="rId5"/>
          <a:srcRect l="54" r="54"/>
          <a:stretch>
            <a:fillRect/>
          </a:stretch>
        </p:blipFill>
        <p:spPr>
          <a:xfrm>
            <a:off x="7293610" y="3358515"/>
            <a:ext cx="2625090" cy="3502025"/>
          </a:xfrm>
          <a:prstGeom prst="ellipse">
            <a:avLst/>
          </a:prstGeom>
        </p:spPr>
      </p:pic>
      <p:pic>
        <p:nvPicPr>
          <p:cNvPr id="10" name="图片 9" descr="C:/Users/Administrator/Desktop/五花八门/研学/23.jpeg23"/>
          <p:cNvPicPr>
            <a:picLocks noChangeAspect="1"/>
          </p:cNvPicPr>
          <p:nvPr/>
        </p:nvPicPr>
        <p:blipFill>
          <a:blip r:embed="rId6"/>
          <a:srcRect t="5821" b="5821"/>
          <a:stretch>
            <a:fillRect/>
          </a:stretch>
        </p:blipFill>
        <p:spPr>
          <a:xfrm>
            <a:off x="6604635" y="367030"/>
            <a:ext cx="5186680" cy="3437255"/>
          </a:xfrm>
          <a:prstGeom prst="rect">
            <a:avLst/>
          </a:prstGeom>
        </p:spPr>
      </p:pic>
      <p:pic>
        <p:nvPicPr>
          <p:cNvPr id="26" name="图片 25" descr="51miz-E1272481-5E0A707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">
            <a:off x="-8890" y="1268095"/>
            <a:ext cx="2366645" cy="2332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120" y="5128260"/>
            <a:ext cx="135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24</a:t>
            </a:r>
            <a:r>
              <a:rPr lang="zh-CN" altLang="en-US" b="1"/>
              <a:t>节气课堂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6750" y="557213"/>
            <a:ext cx="10858500" cy="57435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9209" y="3819348"/>
            <a:ext cx="4849443" cy="363708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64535" flipH="1">
            <a:off x="-32112" y="-465059"/>
            <a:ext cx="2784855" cy="2784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6186877" y="1954420"/>
            <a:ext cx="2787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第三部分</a:t>
            </a:r>
            <a:endParaRPr lang="zh-CN" altLang="en-US" sz="4800" b="1" dirty="0">
              <a:solidFill>
                <a:srgbClr val="52AAD2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702227" y="3292776"/>
            <a:ext cx="5756801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队员有话说</a:t>
            </a:r>
            <a:endParaRPr lang="zh-CN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650354" y="2871012"/>
            <a:ext cx="1695451" cy="411815"/>
            <a:chOff x="4867274" y="5293460"/>
            <a:chExt cx="2476500" cy="555914"/>
          </a:xfrm>
        </p:grpSpPr>
        <p:sp>
          <p:nvSpPr>
            <p:cNvPr id="35" name="矩形: 圆角 34"/>
            <p:cNvSpPr/>
            <p:nvPr/>
          </p:nvSpPr>
          <p:spPr>
            <a:xfrm>
              <a:off x="4867274" y="5293460"/>
              <a:ext cx="2476500" cy="542927"/>
            </a:xfrm>
            <a:prstGeom prst="roundRect">
              <a:avLst>
                <a:gd name="adj" fmla="val 25898"/>
              </a:avLst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943276" y="5311056"/>
              <a:ext cx="2324495" cy="53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b="1" dirty="0">
                  <a:solidFill>
                    <a:schemeClr val="bg1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PART.03</a:t>
              </a:r>
              <a:endParaRPr lang="zh-CN" altLang="en-US" sz="2000" b="1" dirty="0">
                <a:solidFill>
                  <a:schemeClr val="bg1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pic>
        <p:nvPicPr>
          <p:cNvPr id="3" name="图片 2" descr="16"/>
          <p:cNvPicPr>
            <a:picLocks noChangeAspect="1"/>
          </p:cNvPicPr>
          <p:nvPr/>
        </p:nvPicPr>
        <p:blipFill>
          <a:blip r:embed="rId3"/>
          <a:srcRect l="29827" t="14306" b="9380"/>
          <a:stretch>
            <a:fillRect/>
          </a:stretch>
        </p:blipFill>
        <p:spPr>
          <a:xfrm>
            <a:off x="666750" y="1348740"/>
            <a:ext cx="3241675" cy="470090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8825" y="2172970"/>
            <a:ext cx="1256030" cy="125603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 rot="0">
            <a:off x="254000" y="-79375"/>
            <a:ext cx="1815461" cy="3573780"/>
            <a:chOff x="1095283" y="1507238"/>
            <a:chExt cx="2617042" cy="4653192"/>
          </a:xfrm>
        </p:grpSpPr>
        <p:sp>
          <p:nvSpPr>
            <p:cNvPr id="56" name="矩形: 圆角 55"/>
            <p:cNvSpPr/>
            <p:nvPr/>
          </p:nvSpPr>
          <p:spPr>
            <a:xfrm>
              <a:off x="1403758" y="5575887"/>
              <a:ext cx="2308567" cy="584543"/>
            </a:xfrm>
            <a:prstGeom prst="roundRect">
              <a:avLst>
                <a:gd name="adj" fmla="val 25898"/>
              </a:avLst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095283" y="1507238"/>
              <a:ext cx="2608700" cy="4612679"/>
              <a:chOff x="1304833" y="1362690"/>
              <a:chExt cx="2608700" cy="461267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04833" y="1362690"/>
                <a:ext cx="1275741" cy="1275742"/>
              </a:xfrm>
              <a:prstGeom prst="rect">
                <a:avLst/>
              </a:prstGeom>
            </p:spPr>
          </p:pic>
          <p:sp>
            <p:nvSpPr>
              <p:cNvPr id="59" name="矩形 58"/>
              <p:cNvSpPr/>
              <p:nvPr/>
            </p:nvSpPr>
            <p:spPr>
              <a:xfrm>
                <a:off x="1603688" y="5456143"/>
                <a:ext cx="2309845" cy="519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latin typeface="Aa甜甜圈 (非商业使用)" panose="020B0400000000000000" pitchFamily="34" charset="-122"/>
                    <a:ea typeface="Aa甜甜圈 (非商业使用)" panose="020B0400000000000000" pitchFamily="34" charset="-122"/>
                    <a:sym typeface="思源黑体 Light" panose="020B0300000000000000" pitchFamily="34" charset="-122"/>
                  </a:rPr>
                  <a:t>孩子有话说</a:t>
                </a:r>
                <a:endParaRPr lang="zh-CN" altLang="en-US" sz="2000" dirty="0">
                  <a:solidFill>
                    <a:schemeClr val="bg1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995" y="1930400"/>
            <a:ext cx="1876425" cy="1250950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4"/>
          <a:srcRect l="9815" t="24954" r="15185"/>
          <a:stretch>
            <a:fillRect/>
          </a:stretch>
        </p:blipFill>
        <p:spPr>
          <a:xfrm>
            <a:off x="9471660" y="2698750"/>
            <a:ext cx="2127885" cy="2840355"/>
          </a:xfrm>
          <a:prstGeom prst="ellipse">
            <a:avLst/>
          </a:prstGeom>
        </p:spPr>
      </p:pic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 rot="0">
            <a:off x="1895475" y="407035"/>
            <a:ext cx="9173459" cy="586105"/>
            <a:chOff x="7388" y="3709"/>
            <a:chExt cx="16557" cy="1058"/>
          </a:xfrm>
        </p:grpSpPr>
        <p:sp>
          <p:nvSpPr>
            <p:cNvPr id="10" name="稻壳儿流芳广告出品 http://chn.docer.com/works?userid=401746942"/>
            <p:cNvSpPr/>
            <p:nvPr>
              <p:custDataLst>
                <p:tags r:id="rId6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7"/>
              </p:custDataLst>
            </p:nvPr>
          </p:nvSpPr>
          <p:spPr>
            <a:xfrm>
              <a:off x="8954" y="3899"/>
              <a:ext cx="14991" cy="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陈奕锦：棉花纺线</a:t>
              </a:r>
              <a:r>
                <a:rPr lang="en-US" altLang="zh-CN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——</a:t>
              </a: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看着一团团棉花在我们手中凝聚成线，我瞬间明白棉线里蕴含的是智慧，藏着的是辛劳，凝结的是耐心，这让我对传统工艺充满了敬畏。</a:t>
              </a:r>
              <a:endParaRPr lang="zh-CN" altLang="en-US" sz="1200" dirty="0">
                <a:solidFill>
                  <a:srgbClr val="9AA88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11" name="稻壳儿流芳广告出品 http://chn.docer.com/works?userid=401746942"/>
            <p:cNvSpPr/>
            <p:nvPr>
              <p:custDataLst>
                <p:tags r:id="rId8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9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01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 rot="0">
            <a:off x="1895475" y="1064895"/>
            <a:ext cx="9152959" cy="3066803"/>
            <a:chOff x="7388" y="3709"/>
            <a:chExt cx="16520" cy="5536"/>
          </a:xfrm>
        </p:grpSpPr>
        <p:sp>
          <p:nvSpPr>
            <p:cNvPr id="13" name="稻壳儿流芳广告出品 http://chn.docer.com/works?userid=401746942"/>
            <p:cNvSpPr/>
            <p:nvPr>
              <p:custDataLst>
                <p:tags r:id="rId11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8917" y="8580"/>
              <a:ext cx="14991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何奕辰：从种子到果实要经历漫长的等待，能扛住风吹雨打，我们也要努力从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“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种子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”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变成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“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果实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”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15" name="稻壳儿流芳广告出品 http://chn.docer.com/works?userid=401746942"/>
            <p:cNvSpPr/>
            <p:nvPr>
              <p:custDataLst>
                <p:tags r:id="rId13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02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5"/>
            </p:custDataLst>
          </p:nvPr>
        </p:nvGrpSpPr>
        <p:grpSpPr>
          <a:xfrm rot="0">
            <a:off x="1955800" y="1557672"/>
            <a:ext cx="9051013" cy="921814"/>
            <a:chOff x="7388" y="3458"/>
            <a:chExt cx="16336" cy="1664"/>
          </a:xfrm>
        </p:grpSpPr>
        <p:sp>
          <p:nvSpPr>
            <p:cNvPr id="18" name="稻壳儿流芳广告出品 http://chn.docer.com/works?userid=401746942"/>
            <p:cNvSpPr/>
            <p:nvPr>
              <p:custDataLst>
                <p:tags r:id="rId16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8733" y="3458"/>
              <a:ext cx="14991" cy="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熊李璐行：经过这次活动，我深刻的了解到了农民伯伯的辛苦，也充分的感觉到了粮食的来之不易，在这种大家一起聚一聚的场景中。更加的了解到了一些农田知识，比那些死读书要好，让我们有了充分的想象，有了更加深刻的印象，让我们写作的时候更有画面感。</a:t>
              </a:r>
              <a:endParaRPr lang="zh-CN" altLang="en-US" sz="1200" dirty="0">
                <a:solidFill>
                  <a:srgbClr val="9AA88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20" name="稻壳儿流芳广告出品 http://chn.docer.com/works?userid=401746942"/>
            <p:cNvSpPr/>
            <p:nvPr>
              <p:custDataLst>
                <p:tags r:id="rId18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9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03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20"/>
            </p:custDataLst>
          </p:nvPr>
        </p:nvGrpSpPr>
        <p:grpSpPr>
          <a:xfrm rot="0">
            <a:off x="1963420" y="2404110"/>
            <a:ext cx="9060986" cy="2337772"/>
            <a:chOff x="7388" y="3709"/>
            <a:chExt cx="16354" cy="4220"/>
          </a:xfrm>
        </p:grpSpPr>
        <p:sp>
          <p:nvSpPr>
            <p:cNvPr id="23" name="稻壳儿流芳广告出品 http://chn.docer.com/works?userid=401746942"/>
            <p:cNvSpPr/>
            <p:nvPr>
              <p:custDataLst>
                <p:tags r:id="rId21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8751" y="7264"/>
              <a:ext cx="14991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李正棋：亲手采摘田间的作物，才懂每一份收获的背后都是汗水的浇灌。</a:t>
              </a:r>
              <a:endParaRPr lang="zh-CN" altLang="en-US" sz="1200" dirty="0">
                <a:solidFill>
                  <a:srgbClr val="9AA88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25" name="稻壳儿流芳广告出品 http://chn.docer.com/works?userid=401746942"/>
            <p:cNvSpPr/>
            <p:nvPr>
              <p:custDataLst>
                <p:tags r:id="rId23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04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25"/>
            </p:custDataLst>
          </p:nvPr>
        </p:nvGrpSpPr>
        <p:grpSpPr>
          <a:xfrm rot="0">
            <a:off x="1995170" y="2399187"/>
            <a:ext cx="9012784" cy="1251428"/>
            <a:chOff x="7388" y="2508"/>
            <a:chExt cx="16267" cy="2259"/>
          </a:xfrm>
        </p:grpSpPr>
        <p:sp>
          <p:nvSpPr>
            <p:cNvPr id="28" name="稻壳儿流芳广告出品 http://chn.docer.com/works?userid=401746942"/>
            <p:cNvSpPr/>
            <p:nvPr>
              <p:custDataLst>
                <p:tags r:id="rId26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7"/>
              </p:custDataLst>
            </p:nvPr>
          </p:nvSpPr>
          <p:spPr>
            <a:xfrm>
              <a:off x="8664" y="2508"/>
              <a:ext cx="14991" cy="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左右：一丝一丝棉花，如同农民伯伯的一滴一滴汗水。这丰收的欢乐。只有背后日日夜夜的辛苦才懂得。这也说明了，我们中国文化悠久。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33" name="稻壳儿流芳广告出品 http://chn.docer.com/works?userid=401746942"/>
            <p:cNvSpPr/>
            <p:nvPr>
              <p:custDataLst>
                <p:tags r:id="rId28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9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05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30"/>
            </p:custDataLst>
          </p:nvPr>
        </p:nvGrpSpPr>
        <p:grpSpPr>
          <a:xfrm rot="0">
            <a:off x="1995170" y="3158682"/>
            <a:ext cx="9073729" cy="1130108"/>
            <a:chOff x="7388" y="2727"/>
            <a:chExt cx="16377" cy="2040"/>
          </a:xfrm>
        </p:grpSpPr>
        <p:sp>
          <p:nvSpPr>
            <p:cNvPr id="37" name="稻壳儿流芳广告出品 http://chn.docer.com/works?userid=401746942"/>
            <p:cNvSpPr/>
            <p:nvPr>
              <p:custDataLst>
                <p:tags r:id="rId31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32"/>
              </p:custDataLst>
            </p:nvPr>
          </p:nvSpPr>
          <p:spPr>
            <a:xfrm>
              <a:off x="8774" y="2727"/>
              <a:ext cx="14991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陶锦滢：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双手扎根泥土的劳作，让创造自指尖生发，终见得汗水浇灌出的花开果熟。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39" name="稻壳儿流芳广告出品 http://chn.docer.com/works?userid=401746942"/>
            <p:cNvSpPr/>
            <p:nvPr>
              <p:custDataLst>
                <p:tags r:id="rId33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34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06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35"/>
            </p:custDataLst>
          </p:nvPr>
        </p:nvGrpSpPr>
        <p:grpSpPr>
          <a:xfrm rot="0">
            <a:off x="1998345" y="4353560"/>
            <a:ext cx="8969013" cy="1122906"/>
            <a:chOff x="7388" y="3709"/>
            <a:chExt cx="16188" cy="2027"/>
          </a:xfrm>
        </p:grpSpPr>
        <p:sp>
          <p:nvSpPr>
            <p:cNvPr id="42" name="稻壳儿流芳广告出品 http://chn.docer.com/works?userid=401746942"/>
            <p:cNvSpPr/>
            <p:nvPr>
              <p:custDataLst>
                <p:tags r:id="rId36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37"/>
              </p:custDataLst>
            </p:nvPr>
          </p:nvSpPr>
          <p:spPr>
            <a:xfrm>
              <a:off x="8585" y="4571"/>
              <a:ext cx="14991" cy="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李宇博：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摘棉花、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挖花生和挖红薯，我发现它们像花生一样，藏在土里或棉桃里，不炫耀外表，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弹好的棉花能保暖，卤花生，烤红薯好吃又管饱，都是不追求表面好看，默默做对人们有帮助的事。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44" name="稻壳儿流芳广告出品 http://chn.docer.com/works?userid=401746942"/>
            <p:cNvSpPr/>
            <p:nvPr>
              <p:custDataLst>
                <p:tags r:id="rId38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39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07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40"/>
            </p:custDataLst>
          </p:nvPr>
        </p:nvGrpSpPr>
        <p:grpSpPr>
          <a:xfrm rot="0">
            <a:off x="1972945" y="1144168"/>
            <a:ext cx="9095892" cy="4373073"/>
            <a:chOff x="7388" y="-3586"/>
            <a:chExt cx="16417" cy="7894"/>
          </a:xfrm>
        </p:grpSpPr>
        <p:sp>
          <p:nvSpPr>
            <p:cNvPr id="47" name="稻壳儿流芳广告出品 http://chn.docer.com/works?userid=401746942"/>
            <p:cNvSpPr/>
            <p:nvPr>
              <p:custDataLst>
                <p:tags r:id="rId41"/>
              </p:custDataLst>
            </p:nvPr>
          </p:nvSpPr>
          <p:spPr>
            <a:xfrm>
              <a:off x="7738" y="3233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42"/>
              </p:custDataLst>
            </p:nvPr>
          </p:nvSpPr>
          <p:spPr>
            <a:xfrm>
              <a:off x="8814" y="-3586"/>
              <a:ext cx="14991" cy="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杨启轩：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小小的身躯，大大的能量，一株能开一百朵花，能结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100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个果。这就是花生，藏在泥土里的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“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营养小宝藏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”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，不仅能当零食，还能榨油。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49" name="稻壳儿流芳广告出品 http://chn.docer.com/works?userid=401746942"/>
            <p:cNvSpPr/>
            <p:nvPr>
              <p:custDataLst>
                <p:tags r:id="rId43"/>
              </p:custDataLst>
            </p:nvPr>
          </p:nvSpPr>
          <p:spPr>
            <a:xfrm>
              <a:off x="7528" y="3250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44"/>
              </p:custDataLst>
            </p:nvPr>
          </p:nvSpPr>
          <p:spPr>
            <a:xfrm>
              <a:off x="7388" y="3350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08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45"/>
            </p:custDataLst>
          </p:nvPr>
        </p:nvGrpSpPr>
        <p:grpSpPr>
          <a:xfrm rot="0">
            <a:off x="207010" y="5428336"/>
            <a:ext cx="11772741" cy="1198828"/>
            <a:chOff x="7388" y="2959"/>
            <a:chExt cx="20587" cy="2164"/>
          </a:xfrm>
        </p:grpSpPr>
        <p:sp>
          <p:nvSpPr>
            <p:cNvPr id="53" name="稻壳儿流芳广告出品 http://chn.docer.com/works?userid=401746942"/>
            <p:cNvSpPr/>
            <p:nvPr>
              <p:custDataLst>
                <p:tags r:id="rId46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47"/>
              </p:custDataLst>
            </p:nvPr>
          </p:nvSpPr>
          <p:spPr>
            <a:xfrm>
              <a:off x="8427" y="2959"/>
              <a:ext cx="19548" cy="2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sym typeface="思源黑体 Light" panose="020B0300000000000000" pitchFamily="34" charset="-122"/>
                </a:rPr>
                <a:t>张雨晴：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</a:rPr>
                <a:t>我好喜欢花开西庄丰富多彩的活动，我们在那边玩的时候体验到动手劳作的乐趣，课文里的落花生走进了现实。当我拨开新出土的花生壳，那白胖胖的花生仁在我唇齿间爆炸的新鲜味道是那么美妙。最有意思的当属摘棉花择棉花，弹棉花环节，原来我们不在意的棉被要经历这么多的环节才能盖到我们的身上。这个社会的分工还真是离不开许多许多双勤劳的手。。人人为我，我为人人。大概说的也是这个意思。我们还挖了红薯，摘了南瓜，摘了冬瓜。个个满载而归。回家的路上，我们深刻认识到农民伯伯们每种出每一粒粮食都是很辛苦的，我们以后绝不能浪费粮食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61" name="稻壳儿流芳广告出品 http://chn.docer.com/works?userid=401746942"/>
            <p:cNvSpPr/>
            <p:nvPr>
              <p:custDataLst>
                <p:tags r:id="rId48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49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09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236855" y="17605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3" name="图片 62" descr="24"/>
          <p:cNvPicPr>
            <a:picLocks noChangeAspect="1"/>
          </p:cNvPicPr>
          <p:nvPr/>
        </p:nvPicPr>
        <p:blipFill>
          <a:blip r:embed="rId1"/>
          <a:srcRect t="11398"/>
          <a:stretch>
            <a:fillRect/>
          </a:stretch>
        </p:blipFill>
        <p:spPr>
          <a:xfrm>
            <a:off x="393065" y="3533775"/>
            <a:ext cx="2788920" cy="3295650"/>
          </a:xfrm>
          <a:prstGeom prst="ellipse">
            <a:avLst/>
          </a:prstGeom>
        </p:spPr>
      </p:pic>
      <p:pic>
        <p:nvPicPr>
          <p:cNvPr id="2" name="图片 1" descr="C:/Users/Administrator/Desktop/五花八门/研学/25.jpeg25"/>
          <p:cNvPicPr>
            <a:picLocks noChangeAspect="1"/>
          </p:cNvPicPr>
          <p:nvPr/>
        </p:nvPicPr>
        <p:blipFill>
          <a:blip r:embed="rId2"/>
          <a:srcRect t="5703" b="5703"/>
          <a:stretch>
            <a:fillRect/>
          </a:stretch>
        </p:blipFill>
        <p:spPr>
          <a:xfrm>
            <a:off x="3230245" y="3521710"/>
            <a:ext cx="2801620" cy="3310255"/>
          </a:xfrm>
          <a:prstGeom prst="ellipse">
            <a:avLst/>
          </a:prstGeom>
        </p:spPr>
      </p:pic>
      <p:pic>
        <p:nvPicPr>
          <p:cNvPr id="3" name="图片 2" descr="C:/Users/Administrator/Desktop/五花八门/研学/26.jpeg26"/>
          <p:cNvPicPr>
            <a:picLocks noChangeAspect="1"/>
          </p:cNvPicPr>
          <p:nvPr/>
        </p:nvPicPr>
        <p:blipFill>
          <a:blip r:embed="rId3"/>
          <a:srcRect t="5703" b="5703"/>
          <a:stretch>
            <a:fillRect/>
          </a:stretch>
        </p:blipFill>
        <p:spPr>
          <a:xfrm>
            <a:off x="6097270" y="3413125"/>
            <a:ext cx="2909570" cy="3437890"/>
          </a:xfrm>
          <a:prstGeom prst="ellipse">
            <a:avLst/>
          </a:prstGeom>
        </p:spPr>
      </p:pic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 rot="0">
            <a:off x="1895475" y="203200"/>
            <a:ext cx="9173459" cy="586105"/>
            <a:chOff x="7388" y="3709"/>
            <a:chExt cx="16557" cy="1058"/>
          </a:xfrm>
        </p:grpSpPr>
        <p:sp>
          <p:nvSpPr>
            <p:cNvPr id="10" name="稻壳儿流芳广告出品 http://chn.docer.com/works?userid=401746942"/>
            <p:cNvSpPr/>
            <p:nvPr>
              <p:custDataLst>
                <p:tags r:id="rId5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8954" y="3899"/>
              <a:ext cx="14991" cy="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钱诗语：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从花生的生长和棉花怎么纺成线的过程明白了粮食的来之不易，也懂得了只有付出才会有收获的道理。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11" name="稻壳儿流芳广告出品 http://chn.docer.com/works?userid=401746942"/>
            <p:cNvSpPr/>
            <p:nvPr>
              <p:custDataLst>
                <p:tags r:id="rId7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8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10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 rot="0">
            <a:off x="1898650" y="768350"/>
            <a:ext cx="9173459" cy="586105"/>
            <a:chOff x="7388" y="3709"/>
            <a:chExt cx="16557" cy="1058"/>
          </a:xfrm>
        </p:grpSpPr>
        <p:sp>
          <p:nvSpPr>
            <p:cNvPr id="5" name="稻壳儿流芳广告出品 http://chn.docer.com/works?userid=401746942"/>
            <p:cNvSpPr/>
            <p:nvPr>
              <p:custDataLst>
                <p:tags r:id="rId10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8954" y="3899"/>
              <a:ext cx="14991" cy="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华若涵：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汗水浸湿衣衫，却换来了丰硕的成果，也让我真正懂得了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“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粒粒皆辛苦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”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的重量。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8" name="稻壳儿流芳广告出品 http://chn.docer.com/works?userid=401746942"/>
            <p:cNvSpPr/>
            <p:nvPr>
              <p:custDataLst>
                <p:tags r:id="rId12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11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4"/>
            </p:custDataLst>
          </p:nvPr>
        </p:nvGrpSpPr>
        <p:grpSpPr>
          <a:xfrm rot="0">
            <a:off x="1873250" y="1343025"/>
            <a:ext cx="9173459" cy="586105"/>
            <a:chOff x="7388" y="3709"/>
            <a:chExt cx="16557" cy="1058"/>
          </a:xfrm>
        </p:grpSpPr>
        <p:sp>
          <p:nvSpPr>
            <p:cNvPr id="14" name="稻壳儿流芳广告出品 http://chn.docer.com/works?userid=401746942"/>
            <p:cNvSpPr/>
            <p:nvPr>
              <p:custDataLst>
                <p:tags r:id="rId15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8954" y="3899"/>
              <a:ext cx="14991" cy="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陆昱如：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 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亲手摘棉花，挖红薯，喂动物才知道农民的辛苦。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16" name="稻壳儿流芳广告出品 http://chn.docer.com/works?userid=401746942"/>
            <p:cNvSpPr/>
            <p:nvPr>
              <p:custDataLst>
                <p:tags r:id="rId17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12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9"/>
            </p:custDataLst>
          </p:nvPr>
        </p:nvGrpSpPr>
        <p:grpSpPr>
          <a:xfrm rot="0">
            <a:off x="1847850" y="1927225"/>
            <a:ext cx="9173459" cy="586105"/>
            <a:chOff x="7388" y="3709"/>
            <a:chExt cx="16557" cy="1058"/>
          </a:xfrm>
        </p:grpSpPr>
        <p:sp>
          <p:nvSpPr>
            <p:cNvPr id="19" name="稻壳儿流芳广告出品 http://chn.docer.com/works?userid=401746942"/>
            <p:cNvSpPr/>
            <p:nvPr>
              <p:custDataLst>
                <p:tags r:id="rId20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1"/>
              </p:custDataLst>
            </p:nvPr>
          </p:nvSpPr>
          <p:spPr>
            <a:xfrm>
              <a:off x="8954" y="3899"/>
              <a:ext cx="14991" cy="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娄骏芃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：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  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很开心又一次能和大自然亲密接触，看着一串串饱满的花生破土而出，我明白了只有自己努力才能有收获。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21" name="稻壳儿流芳广告出品 http://chn.docer.com/works?userid=401746942"/>
            <p:cNvSpPr/>
            <p:nvPr>
              <p:custDataLst>
                <p:tags r:id="rId22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13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pic>
        <p:nvPicPr>
          <p:cNvPr id="23" name="图片 22" descr="C:/Users/Administrator/Desktop/五花八门/研学/20.jpeg20"/>
          <p:cNvPicPr>
            <a:picLocks noChangeAspect="1"/>
          </p:cNvPicPr>
          <p:nvPr/>
        </p:nvPicPr>
        <p:blipFill>
          <a:blip r:embed="rId24"/>
          <a:srcRect t="5703" b="5703"/>
          <a:stretch>
            <a:fillRect/>
          </a:stretch>
        </p:blipFill>
        <p:spPr>
          <a:xfrm>
            <a:off x="9110345" y="3358515"/>
            <a:ext cx="2986405" cy="3528695"/>
          </a:xfrm>
          <a:prstGeom prst="ellipse">
            <a:avLst/>
          </a:prstGeom>
        </p:spPr>
      </p:pic>
      <p:grpSp>
        <p:nvGrpSpPr>
          <p:cNvPr id="24" name="组合 23"/>
          <p:cNvGrpSpPr/>
          <p:nvPr>
            <p:custDataLst>
              <p:tags r:id="rId25"/>
            </p:custDataLst>
          </p:nvPr>
        </p:nvGrpSpPr>
        <p:grpSpPr>
          <a:xfrm rot="0">
            <a:off x="1860550" y="2473325"/>
            <a:ext cx="9173459" cy="586105"/>
            <a:chOff x="7388" y="3709"/>
            <a:chExt cx="16557" cy="1058"/>
          </a:xfrm>
        </p:grpSpPr>
        <p:sp>
          <p:nvSpPr>
            <p:cNvPr id="25" name="稻壳儿流芳广告出品 http://chn.docer.com/works?userid=401746942"/>
            <p:cNvSpPr/>
            <p:nvPr>
              <p:custDataLst>
                <p:tags r:id="rId26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7"/>
              </p:custDataLst>
            </p:nvPr>
          </p:nvSpPr>
          <p:spPr>
            <a:xfrm>
              <a:off x="8954" y="3899"/>
              <a:ext cx="14991" cy="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曹杭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：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  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亲自体验了挖红薯这项有趣的活动，它不仅可以让我们感受到大自然的美妙，还可以让我们享受到收获的喜悦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.</a:t>
              </a:r>
              <a:endParaRPr lang="en-US" altLang="zh-CN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27" name="稻壳儿流芳广告出品 http://chn.docer.com/works?userid=401746942"/>
            <p:cNvSpPr/>
            <p:nvPr>
              <p:custDataLst>
                <p:tags r:id="rId28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9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14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30"/>
            </p:custDataLst>
          </p:nvPr>
        </p:nvGrpSpPr>
        <p:grpSpPr>
          <a:xfrm rot="0">
            <a:off x="1863725" y="3009900"/>
            <a:ext cx="9173459" cy="586105"/>
            <a:chOff x="7388" y="3709"/>
            <a:chExt cx="16557" cy="1058"/>
          </a:xfrm>
        </p:grpSpPr>
        <p:sp>
          <p:nvSpPr>
            <p:cNvPr id="30" name="稻壳儿流芳广告出品 http://chn.docer.com/works?userid=401746942"/>
            <p:cNvSpPr/>
            <p:nvPr>
              <p:custDataLst>
                <p:tags r:id="rId31"/>
              </p:custDataLst>
            </p:nvPr>
          </p:nvSpPr>
          <p:spPr>
            <a:xfrm>
              <a:off x="7738" y="3709"/>
              <a:ext cx="848" cy="760"/>
            </a:xfrm>
            <a:prstGeom prst="diamond">
              <a:avLst/>
            </a:prstGeom>
            <a:noFill/>
            <a:ln>
              <a:solidFill>
                <a:srgbClr val="9AA880"/>
              </a:solidFill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32"/>
              </p:custDataLst>
            </p:nvPr>
          </p:nvSpPr>
          <p:spPr>
            <a:xfrm>
              <a:off x="8954" y="3899"/>
              <a:ext cx="14991" cy="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思源黑体 Light" panose="020B0300000000000000" pitchFamily="34" charset="-122"/>
                </a:rPr>
                <a:t>韦沐希</a:t>
              </a: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：采棉花，摘花生，凝聚了农民伯伯的汗水与智慧，让我更加懂得珍惜食物，同时也明白了一分耕耘，一分收获的道理</a:t>
              </a:r>
              <a:r>
                <a:rPr lang="en-US" altLang="zh-CN" sz="1200" dirty="0">
                  <a:solidFill>
                    <a:schemeClr val="bg2">
                      <a:lumMod val="10000"/>
                    </a:schemeClr>
                  </a:solidFill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</a:rPr>
                <a:t>  </a:t>
              </a:r>
              <a:endParaRPr lang="en-US" altLang="zh-CN" sz="1200" dirty="0">
                <a:solidFill>
                  <a:schemeClr val="bg2">
                    <a:lumMod val="10000"/>
                  </a:schemeClr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endParaRPr>
            </a:p>
          </p:txBody>
        </p:sp>
        <p:sp>
          <p:nvSpPr>
            <p:cNvPr id="32" name="稻壳儿流芳广告出品 http://chn.docer.com/works?userid=401746942"/>
            <p:cNvSpPr/>
            <p:nvPr>
              <p:custDataLst>
                <p:tags r:id="rId33"/>
              </p:custDataLst>
            </p:nvPr>
          </p:nvSpPr>
          <p:spPr>
            <a:xfrm>
              <a:off x="7528" y="3709"/>
              <a:ext cx="1058" cy="1058"/>
            </a:xfrm>
            <a:prstGeom prst="diamond">
              <a:avLst/>
            </a:prstGeom>
            <a:solidFill>
              <a:srgbClr val="9AA880"/>
            </a:solidFill>
            <a:ln>
              <a:noFill/>
            </a:ln>
            <a:effectLst>
              <a:outerShdw blurRad="50800" dist="38100" algn="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34"/>
              </p:custDataLst>
            </p:nvPr>
          </p:nvSpPr>
          <p:spPr>
            <a:xfrm>
              <a:off x="7388" y="3826"/>
              <a:ext cx="132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4" tIns="45702" rIns="91404" bIns="45702" rtlCol="0">
              <a:spAutoFit/>
            </a:bodyPr>
            <a:lstStyle>
              <a:defPPr>
                <a:defRPr lang="zh-CN"/>
              </a:defPPr>
              <a:lvl1pPr>
                <a:defRPr sz="4400" b="1">
                  <a:solidFill>
                    <a:srgbClr val="4E7835"/>
                  </a:solidFill>
                  <a:latin typeface="MYoyo PRC Medium" panose="00000500000000000000" pitchFamily="2" charset="-122"/>
                  <a:ea typeface="MYoyo PRC Medium" panose="000005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经典行书简" panose="02010609010101010101" pitchFamily="49" charset="-122"/>
                </a:rPr>
                <a:t>15</a:t>
              </a:r>
              <a:endParaRPr lang="en-US" altLang="zh-CN" sz="2000" b="0" spc="300" dirty="0"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经典行书简" panose="0201060901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7189" y="354408"/>
            <a:ext cx="207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研学概述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83686" y="1485193"/>
            <a:ext cx="715583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7EBFDD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风景在路上，走进课本去研学。</a:t>
            </a:r>
            <a:endParaRPr lang="zh-CN" altLang="en-US" sz="4000" b="1" dirty="0">
              <a:solidFill>
                <a:srgbClr val="7EBFDD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" name="图片 5" descr="F:\觅知网\1015期中总结\11.png11"/>
          <p:cNvPicPr>
            <a:picLocks noChangeAspect="1"/>
          </p:cNvPicPr>
          <p:nvPr/>
        </p:nvPicPr>
        <p:blipFill>
          <a:blip r:embed="rId1"/>
          <a:srcRect l="39" r="39"/>
          <a:stretch>
            <a:fillRect/>
          </a:stretch>
        </p:blipFill>
        <p:spPr>
          <a:xfrm>
            <a:off x="0" y="3425190"/>
            <a:ext cx="12192000" cy="3435350"/>
          </a:xfrm>
          <a:prstGeom prst="rect">
            <a:avLst/>
          </a:prstGeom>
        </p:spPr>
      </p:pic>
      <p:pic>
        <p:nvPicPr>
          <p:cNvPr id="26" name="图片 25" descr="51miz-E1272481-5E0A70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40000">
            <a:off x="93980" y="253365"/>
            <a:ext cx="2366645" cy="2332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5100" y="5128260"/>
            <a:ext cx="1715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幕后人员</a:t>
            </a:r>
            <a:endParaRPr lang="zh-CN" altLang="en-US" b="1"/>
          </a:p>
        </p:txBody>
      </p:sp>
      <p:pic>
        <p:nvPicPr>
          <p:cNvPr id="10" name="图片 9" descr="C:/Users/Administrator/Desktop/五花八门/研学/30.jpeg30"/>
          <p:cNvPicPr>
            <a:picLocks noChangeAspect="1"/>
          </p:cNvPicPr>
          <p:nvPr/>
        </p:nvPicPr>
        <p:blipFill>
          <a:blip r:embed="rId3"/>
          <a:srcRect t="15347" b="15347"/>
          <a:stretch>
            <a:fillRect/>
          </a:stretch>
        </p:blipFill>
        <p:spPr>
          <a:xfrm>
            <a:off x="2268855" y="354965"/>
            <a:ext cx="6905625" cy="3589655"/>
          </a:xfrm>
          <a:prstGeom prst="rect">
            <a:avLst/>
          </a:prstGeom>
        </p:spPr>
      </p:pic>
      <p:pic>
        <p:nvPicPr>
          <p:cNvPr id="5" name="图片 4" descr="C:/Users/Administrator/Desktop/五花八门/研学/31.jpeg31"/>
          <p:cNvPicPr>
            <a:picLocks noChangeAspect="1"/>
          </p:cNvPicPr>
          <p:nvPr/>
        </p:nvPicPr>
        <p:blipFill>
          <a:blip r:embed="rId4"/>
          <a:srcRect l="2360" r="2360"/>
          <a:stretch>
            <a:fillRect/>
          </a:stretch>
        </p:blipFill>
        <p:spPr>
          <a:xfrm>
            <a:off x="9224010" y="345440"/>
            <a:ext cx="2596515" cy="3632835"/>
          </a:xfrm>
          <a:prstGeom prst="rect">
            <a:avLst/>
          </a:prstGeom>
        </p:spPr>
      </p:pic>
      <p:pic>
        <p:nvPicPr>
          <p:cNvPr id="8" name="图片 7" descr="C:/Users/Administrator/Desktop/五花八门/研学/QQ图片20250922232008(136).jpegQQ图片20250922232008(136)"/>
          <p:cNvPicPr>
            <a:picLocks noChangeAspect="1"/>
          </p:cNvPicPr>
          <p:nvPr/>
        </p:nvPicPr>
        <p:blipFill>
          <a:blip r:embed="rId5"/>
          <a:srcRect l="-276" t="8491" r="35899" b="22767"/>
          <a:stretch>
            <a:fillRect/>
          </a:stretch>
        </p:blipFill>
        <p:spPr>
          <a:xfrm>
            <a:off x="3579495" y="3978275"/>
            <a:ext cx="1934845" cy="2753995"/>
          </a:xfrm>
          <a:prstGeom prst="rect">
            <a:avLst/>
          </a:prstGeom>
        </p:spPr>
      </p:pic>
      <p:pic>
        <p:nvPicPr>
          <p:cNvPr id="11" name="图片 10" descr="C:/Users/Administrator/Desktop/五花八门/研学/34.jpeg34"/>
          <p:cNvPicPr>
            <a:picLocks noChangeAspect="1"/>
          </p:cNvPicPr>
          <p:nvPr/>
        </p:nvPicPr>
        <p:blipFill>
          <a:blip r:embed="rId6"/>
          <a:srcRect l="7576" t="10491" r="8769"/>
          <a:stretch>
            <a:fillRect/>
          </a:stretch>
        </p:blipFill>
        <p:spPr>
          <a:xfrm>
            <a:off x="5557520" y="4081145"/>
            <a:ext cx="3072130" cy="2465070"/>
          </a:xfrm>
          <a:prstGeom prst="rect">
            <a:avLst/>
          </a:prstGeom>
        </p:spPr>
      </p:pic>
      <p:pic>
        <p:nvPicPr>
          <p:cNvPr id="12" name="图片 11" descr="C:/Users/Administrator/Desktop/五花八门/研学/QQ图片20250922232643(129).jpegQQ图片20250922232643(129)"/>
          <p:cNvPicPr>
            <a:picLocks noChangeAspect="1"/>
          </p:cNvPicPr>
          <p:nvPr/>
        </p:nvPicPr>
        <p:blipFill>
          <a:blip r:embed="rId7"/>
          <a:srcRect l="28868" t="24948" r="26808" b="8139"/>
          <a:stretch>
            <a:fillRect/>
          </a:stretch>
        </p:blipFill>
        <p:spPr>
          <a:xfrm>
            <a:off x="8667750" y="4081145"/>
            <a:ext cx="1224915" cy="246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" y="0"/>
            <a:ext cx="12199404" cy="68482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6750" y="557213"/>
            <a:ext cx="10858500" cy="57435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754" y="0"/>
            <a:ext cx="1220617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277661" y="1355053"/>
            <a:ext cx="763667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800" b="1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思源黑体 Light" panose="020B0300000000000000" pitchFamily="34" charset="-122"/>
              </a:rPr>
              <a:t>研学旅行报告</a:t>
            </a:r>
            <a:endParaRPr lang="zh-CN" altLang="en-US" sz="8800" b="1" dirty="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思源黑体 Light" panose="020B03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86065" y="3872841"/>
            <a:ext cx="54179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7EBFDD"/>
                </a:solidFill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  <a:sym typeface="思源黑体 Light" panose="020B0300000000000000" pitchFamily="34" charset="-122"/>
              </a:rPr>
              <a:t>学在旅途  乐在其中</a:t>
            </a:r>
            <a:endParaRPr lang="zh-CN" altLang="en-US" sz="3200" b="1" dirty="0">
              <a:solidFill>
                <a:srgbClr val="7EBFDD"/>
              </a:solidFill>
              <a:latin typeface="华康海报体W12(P)" panose="040B0C00000000000000" charset="-122"/>
              <a:ea typeface="华康海报体W12(P)" panose="040B0C00000000000000" charset="-122"/>
              <a:cs typeface="华康海报体W12(P)" panose="040B0C00000000000000" charset="-122"/>
              <a:sym typeface="思源黑体 Light" panose="020B03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06980" y="2759710"/>
            <a:ext cx="819531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7200" b="1" spc="-300" dirty="0">
                <a:solidFill>
                  <a:srgbClr val="FF9817"/>
                </a:solidFill>
                <a:latin typeface="华康娃娃体W5" panose="040B0509000000000000" charset="-122"/>
                <a:ea typeface="华康娃娃体W5" panose="040B0509000000000000" charset="-122"/>
                <a:cs typeface="华康娃娃体W5" panose="040B0509000000000000" charset="-122"/>
                <a:sym typeface="+mn-lt"/>
              </a:rPr>
              <a:t>  </a:t>
            </a:r>
            <a:r>
              <a:rPr lang="zh-CN" altLang="en-US" sz="7200" b="1" spc="-300" dirty="0">
                <a:solidFill>
                  <a:srgbClr val="FF9817"/>
                </a:solidFill>
                <a:latin typeface="华康娃娃体W5" panose="040B0509000000000000" charset="-122"/>
                <a:ea typeface="华康娃娃体W5" panose="040B0509000000000000" charset="-122"/>
                <a:cs typeface="华康娃娃体W5" panose="040B0509000000000000" charset="-122"/>
                <a:sym typeface="+mn-lt"/>
              </a:rPr>
              <a:t>完毕</a:t>
            </a:r>
            <a:r>
              <a:rPr lang="en-US" altLang="zh-CN" sz="7200" b="1" spc="-300" dirty="0">
                <a:solidFill>
                  <a:srgbClr val="FF9817"/>
                </a:solidFill>
                <a:latin typeface="华康娃娃体W5" panose="040B0509000000000000" charset="-122"/>
                <a:ea typeface="华康娃娃体W5" panose="040B0509000000000000" charset="-122"/>
                <a:cs typeface="华康娃娃体W5" panose="040B0509000000000000" charset="-122"/>
                <a:sym typeface="+mn-lt"/>
              </a:rPr>
              <a:t> </a:t>
            </a:r>
            <a:r>
              <a:rPr lang="zh-CN" altLang="en-US" sz="7200" b="1" spc="-300" dirty="0">
                <a:solidFill>
                  <a:srgbClr val="FF9817"/>
                </a:solidFill>
                <a:latin typeface="华康娃娃体W5" panose="040B0509000000000000" charset="-122"/>
                <a:ea typeface="华康娃娃体W5" panose="040B0509000000000000" charset="-122"/>
                <a:cs typeface="华康娃娃体W5" panose="040B0509000000000000" charset="-122"/>
                <a:sym typeface="+mn-lt"/>
              </a:rPr>
              <a:t>谢谢大家</a:t>
            </a:r>
            <a:endParaRPr lang="zh-CN" altLang="en-US" sz="7200" b="1" spc="-300" dirty="0">
              <a:solidFill>
                <a:srgbClr val="FF9817"/>
              </a:solidFill>
              <a:latin typeface="华康娃娃体W5" panose="040B0509000000000000" charset="-122"/>
              <a:ea typeface="华康娃娃体W5" panose="040B0509000000000000" charset="-122"/>
              <a:cs typeface="华康娃娃体W5" panose="040B0509000000000000" charset="-122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24250" y="4958813"/>
            <a:ext cx="5711190" cy="457200"/>
            <a:chOff x="3743325" y="5105400"/>
            <a:chExt cx="5711190" cy="457200"/>
          </a:xfrm>
        </p:grpSpPr>
        <p:sp>
          <p:nvSpPr>
            <p:cNvPr id="19" name="矩形: 圆角 18"/>
            <p:cNvSpPr/>
            <p:nvPr/>
          </p:nvSpPr>
          <p:spPr>
            <a:xfrm>
              <a:off x="3743325" y="5105400"/>
              <a:ext cx="5711190" cy="457200"/>
            </a:xfrm>
            <a:prstGeom prst="roundRect">
              <a:avLst>
                <a:gd name="adj" fmla="val 50000"/>
              </a:avLst>
            </a:prstGeom>
            <a:solidFill>
              <a:srgbClr val="7EB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091940" y="5144770"/>
              <a:ext cx="48025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五（</a:t>
              </a:r>
              <a:r>
                <a:rPr lang="en-US" altLang="zh-CN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23</a:t>
              </a:r>
              <a:r>
                <a:rPr lang="zh-CN" altLang="en-US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）班中队</a:t>
              </a:r>
              <a:r>
                <a:rPr lang="en-US" altLang="zh-CN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   </a:t>
              </a:r>
              <a:r>
                <a:rPr lang="zh-CN" altLang="en-US" sz="2000" dirty="0">
                  <a:solidFill>
                    <a:schemeClr val="bg1"/>
                  </a:solidFill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辅导员：周玮玮</a:t>
              </a:r>
              <a:endParaRPr lang="zh-CN" altLang="en-US" sz="20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68580" y="635"/>
            <a:ext cx="12260580" cy="535368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7" name="图片 6" descr="C:/Users/Administrator/Desktop/五花八门/研学/1.jpg1"/>
          <p:cNvPicPr>
            <a:picLocks noChangeAspect="1"/>
          </p:cNvPicPr>
          <p:nvPr/>
        </p:nvPicPr>
        <p:blipFill>
          <a:blip r:embed="rId1"/>
          <a:srcRect l="12968" t="48926" r="7295" b="8312"/>
          <a:stretch>
            <a:fillRect/>
          </a:stretch>
        </p:blipFill>
        <p:spPr>
          <a:xfrm>
            <a:off x="47625" y="297180"/>
            <a:ext cx="12023725" cy="483679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213360" y="5528310"/>
            <a:ext cx="11686540" cy="105918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走进五年级语文《落花生》把课本里的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“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春种秋收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”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，换成脚下沾着的泥土，手中握着的果实，原来所有美好都需要耐心与守护。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6750" y="557213"/>
            <a:ext cx="10858500" cy="57435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2897" y="488873"/>
            <a:ext cx="169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目 录</a:t>
            </a:r>
            <a:endParaRPr lang="zh-CN" altLang="en-US" sz="4800" b="1" dirty="0">
              <a:solidFill>
                <a:srgbClr val="52AAD2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608820" y="2505774"/>
            <a:ext cx="3470789" cy="923330"/>
            <a:chOff x="1953021" y="2605783"/>
            <a:chExt cx="3470789" cy="923330"/>
          </a:xfrm>
        </p:grpSpPr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1953021" y="2605783"/>
              <a:ext cx="981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400" dirty="0">
                  <a:solidFill>
                    <a:srgbClr val="52AAD2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01</a:t>
              </a:r>
              <a:endParaRPr lang="zh-CN" altLang="en-US" sz="5400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3"/>
              </p:custDataLst>
            </p:nvPr>
          </p:nvSpPr>
          <p:spPr>
            <a:xfrm>
              <a:off x="2982116" y="2682726"/>
              <a:ext cx="24416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研学概述</a:t>
              </a:r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4145059" y="2505774"/>
            <a:ext cx="3447175" cy="923330"/>
            <a:chOff x="1876821" y="2605783"/>
            <a:chExt cx="3447175" cy="923330"/>
          </a:xfrm>
        </p:grpSpPr>
        <p:sp>
          <p:nvSpPr>
            <p:cNvPr id="21" name="文本框 20"/>
            <p:cNvSpPr txBox="1"/>
            <p:nvPr>
              <p:custDataLst>
                <p:tags r:id="rId5"/>
              </p:custDataLst>
            </p:nvPr>
          </p:nvSpPr>
          <p:spPr>
            <a:xfrm>
              <a:off x="1876821" y="2605783"/>
              <a:ext cx="981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400" dirty="0">
                  <a:solidFill>
                    <a:srgbClr val="52AAD2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02</a:t>
              </a:r>
              <a:endParaRPr lang="zh-CN" altLang="en-US" sz="5400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2905916" y="2682726"/>
              <a:ext cx="2418080" cy="76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行程安排</a:t>
              </a:r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7"/>
            </p:custDataLst>
          </p:nvPr>
        </p:nvGrpSpPr>
        <p:grpSpPr>
          <a:xfrm>
            <a:off x="7530320" y="2493487"/>
            <a:ext cx="1338975" cy="923330"/>
            <a:chOff x="2086371" y="2605783"/>
            <a:chExt cx="1338975" cy="923330"/>
          </a:xfrm>
        </p:grpSpPr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2086371" y="2605783"/>
              <a:ext cx="981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400" dirty="0">
                  <a:solidFill>
                    <a:srgbClr val="52AAD2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03</a:t>
              </a:r>
              <a:endParaRPr lang="zh-CN" altLang="en-US" sz="5400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9"/>
              </p:custDataLst>
            </p:nvPr>
          </p:nvSpPr>
          <p:spPr>
            <a:xfrm>
              <a:off x="3115466" y="2682726"/>
              <a:ext cx="309880" cy="76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63213" y="1938127"/>
            <a:ext cx="1695451" cy="410268"/>
            <a:chOff x="4867274" y="5293460"/>
            <a:chExt cx="2476500" cy="553826"/>
          </a:xfrm>
        </p:grpSpPr>
        <p:sp>
          <p:nvSpPr>
            <p:cNvPr id="30" name="矩形: 圆角 29"/>
            <p:cNvSpPr/>
            <p:nvPr/>
          </p:nvSpPr>
          <p:spPr>
            <a:xfrm>
              <a:off x="4867274" y="5293460"/>
              <a:ext cx="2476500" cy="542927"/>
            </a:xfrm>
            <a:prstGeom prst="roundRect">
              <a:avLst>
                <a:gd name="adj" fmla="val 25898"/>
              </a:avLst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943276" y="5311056"/>
              <a:ext cx="2324495" cy="53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b="1" dirty="0">
                  <a:solidFill>
                    <a:schemeClr val="bg1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CONTENTS</a:t>
              </a:r>
              <a:endParaRPr lang="zh-CN" altLang="en-US" sz="2000" b="1" dirty="0">
                <a:solidFill>
                  <a:schemeClr val="bg1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8559339" y="2570652"/>
            <a:ext cx="2976880" cy="76835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孩子有话说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3" name="图片 2" descr="29"/>
          <p:cNvPicPr>
            <a:picLocks noChangeAspect="1"/>
          </p:cNvPicPr>
          <p:nvPr/>
        </p:nvPicPr>
        <p:blipFill>
          <a:blip r:embed="rId11"/>
          <a:srcRect t="21796" b="15741"/>
          <a:stretch>
            <a:fillRect/>
          </a:stretch>
        </p:blipFill>
        <p:spPr>
          <a:xfrm>
            <a:off x="694690" y="3583305"/>
            <a:ext cx="5617210" cy="2632075"/>
          </a:xfrm>
          <a:prstGeom prst="rect">
            <a:avLst/>
          </a:prstGeom>
        </p:spPr>
      </p:pic>
      <p:pic>
        <p:nvPicPr>
          <p:cNvPr id="5" name="图片 4" descr="C:/Users/Administrator/Desktop/五花八门/研学/28.jpeg28"/>
          <p:cNvPicPr>
            <a:picLocks noChangeAspect="1"/>
          </p:cNvPicPr>
          <p:nvPr/>
        </p:nvPicPr>
        <p:blipFill>
          <a:blip r:embed="rId12"/>
          <a:srcRect l="8535" t="29496" b="8035"/>
          <a:stretch>
            <a:fillRect/>
          </a:stretch>
        </p:blipFill>
        <p:spPr>
          <a:xfrm>
            <a:off x="6322695" y="3582035"/>
            <a:ext cx="5137785" cy="263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7189" y="354408"/>
            <a:ext cx="207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研学概述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83686" y="1485193"/>
            <a:ext cx="715583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7EBFDD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风景在路上，走进课本去研学。</a:t>
            </a:r>
            <a:endParaRPr lang="zh-CN" altLang="en-US" sz="4000" b="1" dirty="0">
              <a:solidFill>
                <a:srgbClr val="7EBFDD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" name="图片 5" descr="F:\觅知网\1015期中总结\11.png11"/>
          <p:cNvPicPr>
            <a:picLocks noChangeAspect="1"/>
          </p:cNvPicPr>
          <p:nvPr/>
        </p:nvPicPr>
        <p:blipFill>
          <a:blip r:embed="rId1"/>
          <a:srcRect l="39" r="39"/>
          <a:stretch>
            <a:fillRect/>
          </a:stretch>
        </p:blipFill>
        <p:spPr>
          <a:xfrm>
            <a:off x="0" y="3425190"/>
            <a:ext cx="12192000" cy="3435350"/>
          </a:xfrm>
          <a:prstGeom prst="rect">
            <a:avLst/>
          </a:prstGeom>
        </p:spPr>
      </p:pic>
      <p:pic>
        <p:nvPicPr>
          <p:cNvPr id="26" name="图片 25" descr="51miz-E1272481-5E0A70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40000">
            <a:off x="93980" y="253365"/>
            <a:ext cx="2366645" cy="2332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120" y="5128260"/>
            <a:ext cx="135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不仅是研学</a:t>
            </a:r>
            <a:endParaRPr lang="zh-CN" altLang="en-US" b="1"/>
          </a:p>
        </p:txBody>
      </p:sp>
      <p:pic>
        <p:nvPicPr>
          <p:cNvPr id="10" name="图片 9" descr="12"/>
          <p:cNvPicPr>
            <a:picLocks noChangeAspect="1"/>
          </p:cNvPicPr>
          <p:nvPr/>
        </p:nvPicPr>
        <p:blipFill>
          <a:blip r:embed="rId3"/>
          <a:srcRect l="5" t="12442" r="-5" b="-6597"/>
          <a:stretch>
            <a:fillRect/>
          </a:stretch>
        </p:blipFill>
        <p:spPr>
          <a:xfrm>
            <a:off x="2693670" y="277495"/>
            <a:ext cx="6905625" cy="4314190"/>
          </a:xfrm>
          <a:prstGeom prst="ellipse">
            <a:avLst/>
          </a:prstGeom>
        </p:spPr>
      </p:pic>
      <p:pic>
        <p:nvPicPr>
          <p:cNvPr id="4" name="图片 3" descr="C:/Users/Administrator/Desktop/五花八门/研学/4.jpg4"/>
          <p:cNvPicPr>
            <a:picLocks noChangeAspect="1"/>
          </p:cNvPicPr>
          <p:nvPr/>
        </p:nvPicPr>
        <p:blipFill>
          <a:blip r:embed="rId4"/>
          <a:srcRect l="28812" t="4424" r="21882"/>
          <a:stretch>
            <a:fillRect/>
          </a:stretch>
        </p:blipFill>
        <p:spPr>
          <a:xfrm>
            <a:off x="2441575" y="3425190"/>
            <a:ext cx="2349500" cy="3415665"/>
          </a:xfrm>
          <a:prstGeom prst="round2SameRect">
            <a:avLst/>
          </a:prstGeom>
        </p:spPr>
      </p:pic>
      <p:pic>
        <p:nvPicPr>
          <p:cNvPr id="3" name="图片 2" descr="C:/Users/Administrator/Desktop/五花八门/研学/2.jpg2"/>
          <p:cNvPicPr>
            <a:picLocks noChangeAspect="1"/>
          </p:cNvPicPr>
          <p:nvPr/>
        </p:nvPicPr>
        <p:blipFill>
          <a:blip r:embed="rId5"/>
          <a:srcRect l="18" r="18"/>
          <a:stretch>
            <a:fillRect/>
          </a:stretch>
        </p:blipFill>
        <p:spPr>
          <a:xfrm>
            <a:off x="4856480" y="3429635"/>
            <a:ext cx="2579370" cy="3439795"/>
          </a:xfrm>
          <a:prstGeom prst="round2SameRect">
            <a:avLst/>
          </a:prstGeom>
        </p:spPr>
      </p:pic>
      <p:pic>
        <p:nvPicPr>
          <p:cNvPr id="5" name="图片 4" descr="C:/Users/Administrator/Desktop/五花八门/研学/5.jpg5"/>
          <p:cNvPicPr>
            <a:picLocks noChangeAspect="1"/>
          </p:cNvPicPr>
          <p:nvPr/>
        </p:nvPicPr>
        <p:blipFill>
          <a:blip r:embed="rId6"/>
          <a:srcRect l="27" r="27"/>
          <a:stretch>
            <a:fillRect/>
          </a:stretch>
        </p:blipFill>
        <p:spPr>
          <a:xfrm>
            <a:off x="7490460" y="3384550"/>
            <a:ext cx="2596515" cy="3463925"/>
          </a:xfrm>
          <a:prstGeom prst="round2Same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6750" y="557213"/>
            <a:ext cx="10858500" cy="57435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" name="图片 5" descr="F:\觅知网\1015期中总结\11.png11"/>
          <p:cNvPicPr>
            <a:picLocks noChangeAspect="1"/>
          </p:cNvPicPr>
          <p:nvPr/>
        </p:nvPicPr>
        <p:blipFill>
          <a:blip r:embed="rId1"/>
          <a:srcRect l="39" r="39"/>
          <a:stretch>
            <a:fillRect/>
          </a:stretch>
        </p:blipFill>
        <p:spPr>
          <a:xfrm>
            <a:off x="0" y="3425190"/>
            <a:ext cx="12192000" cy="3435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64535" flipH="1">
            <a:off x="-32112" y="-465059"/>
            <a:ext cx="2784855" cy="2784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4702247" y="1738520"/>
            <a:ext cx="278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第一部分</a:t>
            </a:r>
            <a:endParaRPr lang="zh-CN" altLang="en-US" sz="4800" b="1" dirty="0">
              <a:solidFill>
                <a:srgbClr val="52AAD2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17597" y="3167046"/>
            <a:ext cx="57568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研学概述</a:t>
            </a:r>
            <a:endParaRPr lang="zh-CN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196204" y="2667177"/>
            <a:ext cx="1695451" cy="410268"/>
            <a:chOff x="4867274" y="5293460"/>
            <a:chExt cx="2476500" cy="553826"/>
          </a:xfrm>
        </p:grpSpPr>
        <p:sp>
          <p:nvSpPr>
            <p:cNvPr id="35" name="矩形: 圆角 34"/>
            <p:cNvSpPr/>
            <p:nvPr/>
          </p:nvSpPr>
          <p:spPr>
            <a:xfrm>
              <a:off x="4867274" y="5293460"/>
              <a:ext cx="2476500" cy="542927"/>
            </a:xfrm>
            <a:prstGeom prst="roundRect">
              <a:avLst>
                <a:gd name="adj" fmla="val 25898"/>
              </a:avLst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943276" y="5311056"/>
              <a:ext cx="2324495" cy="53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b="1" dirty="0">
                  <a:solidFill>
                    <a:schemeClr val="bg1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PART.01</a:t>
              </a:r>
              <a:endParaRPr lang="zh-CN" altLang="en-US" sz="2000" b="1" dirty="0">
                <a:solidFill>
                  <a:schemeClr val="bg1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7189" y="354408"/>
            <a:ext cx="207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研学概述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83686" y="1485193"/>
            <a:ext cx="715583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7EBFDD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风景在路上，走进课本去研学。</a:t>
            </a:r>
            <a:endParaRPr lang="zh-CN" altLang="en-US" sz="4000" b="1" dirty="0">
              <a:solidFill>
                <a:srgbClr val="7EBFDD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19719" y="2253746"/>
            <a:ext cx="6704273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  </a:t>
            </a:r>
            <a:r>
              <a:rPr lang="zh-CN" altLang="en-US" sz="20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从教室到田野，是知识的延伸；从观察到动手，是成长的蜕变，一场田野研学，把课堂搬进大自然。</a:t>
            </a:r>
            <a:endParaRPr lang="en-US" altLang="zh-CN" sz="2000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" name="图片 5" descr="F:\觅知网\1015期中总结\11.png11"/>
          <p:cNvPicPr>
            <a:picLocks noChangeAspect="1"/>
          </p:cNvPicPr>
          <p:nvPr/>
        </p:nvPicPr>
        <p:blipFill>
          <a:blip r:embed="rId1"/>
          <a:srcRect l="39" r="39"/>
          <a:stretch>
            <a:fillRect/>
          </a:stretch>
        </p:blipFill>
        <p:spPr>
          <a:xfrm>
            <a:off x="0" y="3425190"/>
            <a:ext cx="12192000" cy="3435350"/>
          </a:xfrm>
          <a:prstGeom prst="rect">
            <a:avLst/>
          </a:prstGeom>
        </p:spPr>
      </p:pic>
      <p:pic>
        <p:nvPicPr>
          <p:cNvPr id="3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3329940"/>
            <a:ext cx="2647315" cy="3530600"/>
          </a:xfrm>
          <a:prstGeom prst="ellipse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0" y="3329940"/>
            <a:ext cx="2679700" cy="3573780"/>
          </a:xfrm>
          <a:prstGeom prst="ellipse">
            <a:avLst/>
          </a:prstGeom>
        </p:spPr>
      </p:pic>
      <p:pic>
        <p:nvPicPr>
          <p:cNvPr id="11" name="图片 10" descr="C:/Users/Administrator/Desktop/五花八门/研学/27.jpeg27"/>
          <p:cNvPicPr>
            <a:picLocks noChangeAspect="1"/>
          </p:cNvPicPr>
          <p:nvPr/>
        </p:nvPicPr>
        <p:blipFill>
          <a:blip r:embed="rId4"/>
          <a:srcRect l="-13984" t="-2212" r="14056" b="2212"/>
          <a:stretch>
            <a:fillRect/>
          </a:stretch>
        </p:blipFill>
        <p:spPr>
          <a:xfrm>
            <a:off x="8901430" y="3344545"/>
            <a:ext cx="2625090" cy="3502025"/>
          </a:xfrm>
          <a:prstGeom prst="ellipse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5" y="3348355"/>
            <a:ext cx="2625090" cy="3502025"/>
          </a:xfrm>
          <a:prstGeom prst="ellipse">
            <a:avLst/>
          </a:prstGeom>
        </p:spPr>
      </p:pic>
      <p:pic>
        <p:nvPicPr>
          <p:cNvPr id="26" name="图片 25" descr="51miz-E1272481-5E0A707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40000">
            <a:off x="93980" y="253365"/>
            <a:ext cx="2366645" cy="233299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93186" y="1389943"/>
            <a:ext cx="7155836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4000" b="1" dirty="0">
                <a:solidFill>
                  <a:srgbClr val="7EBFDD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风景在路上，走进课本去研学。</a:t>
            </a:r>
            <a:endParaRPr lang="zh-CN" altLang="en-US" sz="4000" b="1" dirty="0">
              <a:solidFill>
                <a:srgbClr val="7EBFDD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845" y="5128260"/>
            <a:ext cx="1114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研学概述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468895" y="2487216"/>
            <a:ext cx="7372416" cy="3456383"/>
          </a:xfrm>
          <a:custGeom>
            <a:avLst/>
            <a:gdLst>
              <a:gd name="connsiteX0" fmla="*/ 7372416 w 7372416"/>
              <a:gd name="connsiteY0" fmla="*/ 8333 h 3456383"/>
              <a:gd name="connsiteX1" fmla="*/ 4962591 w 7372416"/>
              <a:gd name="connsiteY1" fmla="*/ 398858 h 3456383"/>
              <a:gd name="connsiteX2" fmla="*/ 3190941 w 7372416"/>
              <a:gd name="connsiteY2" fmla="*/ 2589608 h 3456383"/>
              <a:gd name="connsiteX3" fmla="*/ 514416 w 7372416"/>
              <a:gd name="connsiteY3" fmla="*/ 3246833 h 3456383"/>
              <a:gd name="connsiteX4" fmla="*/ 66 w 7372416"/>
              <a:gd name="connsiteY4" fmla="*/ 3456383 h 3456383"/>
              <a:gd name="connsiteX5" fmla="*/ 66 w 7372416"/>
              <a:gd name="connsiteY5" fmla="*/ 3456383 h 345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72416" h="3456383">
                <a:moveTo>
                  <a:pt x="7372416" y="8333"/>
                </a:moveTo>
                <a:cubicBezTo>
                  <a:pt x="6515960" y="-11511"/>
                  <a:pt x="5659504" y="-31355"/>
                  <a:pt x="4962591" y="398858"/>
                </a:cubicBezTo>
                <a:cubicBezTo>
                  <a:pt x="4265678" y="829071"/>
                  <a:pt x="3932303" y="2114946"/>
                  <a:pt x="3190941" y="2589608"/>
                </a:cubicBezTo>
                <a:cubicBezTo>
                  <a:pt x="2449578" y="3064271"/>
                  <a:pt x="1046228" y="3102371"/>
                  <a:pt x="514416" y="3246833"/>
                </a:cubicBezTo>
                <a:cubicBezTo>
                  <a:pt x="-17396" y="3391295"/>
                  <a:pt x="66" y="3456383"/>
                  <a:pt x="66" y="3456383"/>
                </a:cubicBezTo>
                <a:lnTo>
                  <a:pt x="66" y="3456383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240000">
            <a:off x="322944" y="476996"/>
            <a:ext cx="6288548" cy="3785870"/>
            <a:chOff x="334010" y="877317"/>
            <a:chExt cx="6288548" cy="3785870"/>
          </a:xfrm>
        </p:grpSpPr>
        <p:sp>
          <p:nvSpPr>
            <p:cNvPr id="14" name="椭圆 13"/>
            <p:cNvSpPr/>
            <p:nvPr/>
          </p:nvSpPr>
          <p:spPr>
            <a:xfrm>
              <a:off x="6460633" y="2446658"/>
              <a:ext cx="161925" cy="161925"/>
            </a:xfrm>
            <a:prstGeom prst="ellipse">
              <a:avLst/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34010" y="877317"/>
              <a:ext cx="4712335" cy="3785870"/>
              <a:chOff x="457835" y="848742"/>
              <a:chExt cx="4712335" cy="3785870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457835" y="848742"/>
                <a:ext cx="4712335" cy="3785870"/>
              </a:xfrm>
              <a:prstGeom prst="roundRect">
                <a:avLst/>
              </a:prstGeom>
              <a:solidFill>
                <a:srgbClr val="E9F6FB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652079" y="1149097"/>
                <a:ext cx="4324548" cy="2999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1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、让课本知识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“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长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”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在田野里：读《落花生》时懂了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“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默默有用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”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，亲手挖花生、剥出裹着泥土的花生，还蹲在棉田摘雪白的棉花，手动弹棉花把棉花变蓬松，挖红薯时感受泥土下的惊喜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——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原来课本里的道理，都藏在亲手触摸的真实里。</a:t>
                </a:r>
                <a:endParaRPr lang="zh-CN" altLang="en-US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</p:grpSp>
        <p:cxnSp>
          <p:nvCxnSpPr>
            <p:cNvPr id="16" name="直接连接符 15"/>
            <p:cNvCxnSpPr>
              <a:stCxn id="14" idx="2"/>
              <a:endCxn id="17" idx="3"/>
            </p:cNvCxnSpPr>
            <p:nvPr/>
          </p:nvCxnSpPr>
          <p:spPr>
            <a:xfrm flipH="1">
              <a:off x="5046488" y="2528256"/>
              <a:ext cx="1414145" cy="2419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4386649" y="3462473"/>
            <a:ext cx="5221536" cy="3047365"/>
            <a:chOff x="4257675" y="3167983"/>
            <a:chExt cx="5221536" cy="3047365"/>
          </a:xfrm>
        </p:grpSpPr>
        <p:sp>
          <p:nvSpPr>
            <p:cNvPr id="23" name="椭圆 22"/>
            <p:cNvSpPr/>
            <p:nvPr/>
          </p:nvSpPr>
          <p:spPr>
            <a:xfrm>
              <a:off x="4257675" y="4910693"/>
              <a:ext cx="161925" cy="161925"/>
            </a:xfrm>
            <a:prstGeom prst="ellipse">
              <a:avLst/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5628571" y="3167983"/>
              <a:ext cx="3850640" cy="3047365"/>
              <a:chOff x="1114425" y="472187"/>
              <a:chExt cx="3850640" cy="3047365"/>
            </a:xfrm>
          </p:grpSpPr>
          <p:sp>
            <p:nvSpPr>
              <p:cNvPr id="26" name="矩形: 圆角 25"/>
              <p:cNvSpPr/>
              <p:nvPr/>
            </p:nvSpPr>
            <p:spPr>
              <a:xfrm>
                <a:off x="1114425" y="472187"/>
                <a:ext cx="3786505" cy="2766695"/>
              </a:xfrm>
              <a:prstGeom prst="roundRect">
                <a:avLst/>
              </a:prstGeom>
              <a:solidFill>
                <a:srgbClr val="E9F6FB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245169" y="519812"/>
                <a:ext cx="3719896" cy="2999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2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、在动手间悄悄长大：带上自己画的草帽，拎着小篮子摘棉花，跟着老师学弹棉花，和同学挖花生、挖红薯、最后卤花生，每一次动手，都是学会独立、学合作，也懂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“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付出才会有收获</a:t>
                </a:r>
                <a:r>
                  <a:rPr lang="en-US" altLang="zh-CN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”</a:t>
                </a:r>
                <a:r>
                  <a:rPr lang="zh-CN" altLang="en-US" dirty="0">
                    <a:latin typeface="思源黑体 Light" panose="020B0300000000000000" pitchFamily="34" charset="-122"/>
                    <a:ea typeface="思源黑体 Light" panose="020B0300000000000000" pitchFamily="34" charset="-122"/>
                    <a:sym typeface="思源黑体 Light" panose="020B0300000000000000" pitchFamily="34" charset="-122"/>
                  </a:rPr>
                  <a:t>的甜。</a:t>
                </a:r>
                <a:endParaRPr lang="zh-CN" altLang="en-US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 flipH="1">
              <a:off x="4433822" y="4980672"/>
              <a:ext cx="1181100" cy="2320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6"/>
          <p:cNvPicPr>
            <a:picLocks noChangeAspect="1"/>
          </p:cNvPicPr>
          <p:nvPr/>
        </p:nvPicPr>
        <p:blipFill>
          <a:blip r:embed="rId1"/>
          <a:srcRect t="14593" r="840" b="7907"/>
          <a:stretch>
            <a:fillRect/>
          </a:stretch>
        </p:blipFill>
        <p:spPr>
          <a:xfrm>
            <a:off x="2759710" y="3501390"/>
            <a:ext cx="3136900" cy="3268980"/>
          </a:xfrm>
          <a:prstGeom prst="ellipse">
            <a:avLst/>
          </a:prstGeom>
        </p:spPr>
      </p:pic>
      <p:pic>
        <p:nvPicPr>
          <p:cNvPr id="4" name="图片 3" descr="C:/Users/Administrator/Desktop/五花八门/研学/8.jpg8"/>
          <p:cNvPicPr>
            <a:picLocks noChangeAspect="1"/>
          </p:cNvPicPr>
          <p:nvPr/>
        </p:nvPicPr>
        <p:blipFill>
          <a:blip r:embed="rId2"/>
          <a:srcRect l="-9572" t="14155" r="9572" b="7709"/>
          <a:stretch>
            <a:fillRect/>
          </a:stretch>
        </p:blipFill>
        <p:spPr>
          <a:xfrm>
            <a:off x="19050" y="3501390"/>
            <a:ext cx="3081020" cy="3210560"/>
          </a:xfrm>
          <a:prstGeom prst="ellipse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65032" y="354408"/>
            <a:ext cx="207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研学概述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" name="图片 5" descr="C:/Users/Administrator/Desktop/五花八门/研学/21.jpeg21"/>
          <p:cNvPicPr>
            <a:picLocks noChangeAspect="1"/>
          </p:cNvPicPr>
          <p:nvPr/>
        </p:nvPicPr>
        <p:blipFill>
          <a:blip r:embed="rId3"/>
          <a:srcRect l="-1448" t="2608" r="-6901" b="10934"/>
          <a:stretch>
            <a:fillRect/>
          </a:stretch>
        </p:blipFill>
        <p:spPr>
          <a:xfrm>
            <a:off x="6430645" y="791845"/>
            <a:ext cx="2422525" cy="2578100"/>
          </a:xfrm>
          <a:prstGeom prst="ellipse">
            <a:avLst/>
          </a:prstGeom>
        </p:spPr>
      </p:pic>
      <p:pic>
        <p:nvPicPr>
          <p:cNvPr id="8" name="图片 7" descr="C:/Users/Administrator/Desktop/五花八门/研学/33.jpeg33"/>
          <p:cNvPicPr>
            <a:picLocks noChangeAspect="1"/>
          </p:cNvPicPr>
          <p:nvPr/>
        </p:nvPicPr>
        <p:blipFill>
          <a:blip r:embed="rId4"/>
          <a:srcRect l="-3198" t="2947" r="3198" b="1642"/>
          <a:stretch>
            <a:fillRect/>
          </a:stretch>
        </p:blipFill>
        <p:spPr>
          <a:xfrm>
            <a:off x="8597900" y="85090"/>
            <a:ext cx="3136900" cy="3991610"/>
          </a:xfrm>
          <a:prstGeom prst="ellipse">
            <a:avLst/>
          </a:prstGeom>
        </p:spPr>
      </p:pic>
      <p:pic>
        <p:nvPicPr>
          <p:cNvPr id="9" name="图片 8" descr="51miz-E1272481-5E0A70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000">
            <a:off x="9374505" y="4367530"/>
            <a:ext cx="2366645" cy="243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6750" y="557213"/>
            <a:ext cx="10858500" cy="57435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64535" flipH="1">
            <a:off x="-32112" y="-465059"/>
            <a:ext cx="2784855" cy="2784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3227777" y="1572785"/>
            <a:ext cx="2787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第二</a:t>
            </a:r>
            <a:r>
              <a:rPr lang="zh-CN" altLang="en-US" sz="4800" b="1" dirty="0">
                <a:solidFill>
                  <a:srgbClr val="52AAD2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部分</a:t>
            </a:r>
            <a:endParaRPr lang="zh-CN" altLang="en-US" sz="4800" b="1" dirty="0">
              <a:solidFill>
                <a:srgbClr val="52AAD2"/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568502" y="3146726"/>
            <a:ext cx="57568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行程安排</a:t>
            </a:r>
            <a:endParaRPr lang="zh-CN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705859" y="2524302"/>
            <a:ext cx="1695451" cy="411815"/>
            <a:chOff x="4867274" y="5293460"/>
            <a:chExt cx="2476500" cy="555914"/>
          </a:xfrm>
        </p:grpSpPr>
        <p:sp>
          <p:nvSpPr>
            <p:cNvPr id="35" name="矩形: 圆角 34"/>
            <p:cNvSpPr/>
            <p:nvPr/>
          </p:nvSpPr>
          <p:spPr>
            <a:xfrm>
              <a:off x="4867274" y="5293460"/>
              <a:ext cx="2476500" cy="542927"/>
            </a:xfrm>
            <a:prstGeom prst="roundRect">
              <a:avLst>
                <a:gd name="adj" fmla="val 25898"/>
              </a:avLst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943276" y="5311056"/>
              <a:ext cx="2324495" cy="53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b="1" dirty="0">
                  <a:solidFill>
                    <a:schemeClr val="bg1"/>
                  </a:solidFill>
                  <a:latin typeface="Aa甜甜圈 (非商业使用)" panose="020B0400000000000000" pitchFamily="34" charset="-122"/>
                  <a:ea typeface="Aa甜甜圈 (非商业使用)" panose="020B0400000000000000" pitchFamily="34" charset="-122"/>
                  <a:sym typeface="思源黑体 Light" panose="020B0300000000000000" pitchFamily="34" charset="-122"/>
                </a:rPr>
                <a:t>PART.02</a:t>
              </a:r>
              <a:endParaRPr lang="zh-CN" altLang="en-US" sz="2000" b="1" dirty="0">
                <a:solidFill>
                  <a:schemeClr val="bg1"/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pic>
        <p:nvPicPr>
          <p:cNvPr id="2" name="图片 1" descr="C:/Users/Administrator/Desktop/五花八门/研学/13.jpg13"/>
          <p:cNvPicPr>
            <a:picLocks noChangeAspect="1"/>
          </p:cNvPicPr>
          <p:nvPr/>
        </p:nvPicPr>
        <p:blipFill>
          <a:blip r:embed="rId2"/>
          <a:srcRect l="11549" t="25476" r="15298" b="6592"/>
          <a:stretch>
            <a:fillRect/>
          </a:stretch>
        </p:blipFill>
        <p:spPr>
          <a:xfrm>
            <a:off x="7486015" y="719455"/>
            <a:ext cx="4004310" cy="495998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4325" y="311944"/>
            <a:ext cx="11563350" cy="62341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07189" y="354408"/>
            <a:ext cx="207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a甜甜圈 (非商业使用)" panose="020B0400000000000000" pitchFamily="34" charset="-122"/>
                <a:ea typeface="Aa甜甜圈 (非商业使用)" panose="020B0400000000000000" pitchFamily="34" charset="-122"/>
                <a:sym typeface="思源黑体 Light" panose="020B0300000000000000" pitchFamily="34" charset="-122"/>
              </a:rPr>
              <a:t>行程安排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a甜甜圈 (非商业使用)" panose="020B0400000000000000" pitchFamily="34" charset="-122"/>
              <a:ea typeface="Aa甜甜圈 (非商业使用)" panose="020B0400000000000000" pitchFamily="34" charset="-122"/>
              <a:sym typeface="思源黑体 Light" panose="020B0300000000000000" pitchFamily="34" charset="-122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1"/>
            </p:custDataLst>
          </p:nvPr>
        </p:nvCxnSpPr>
        <p:spPr>
          <a:xfrm flipV="1">
            <a:off x="8174458" y="2111306"/>
            <a:ext cx="18985" cy="300782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>
            <p:custDataLst>
              <p:tags r:id="rId2"/>
            </p:custDataLst>
          </p:nvPr>
        </p:nvGrpSpPr>
        <p:grpSpPr>
          <a:xfrm>
            <a:off x="6414466" y="1741468"/>
            <a:ext cx="4774309" cy="1337945"/>
            <a:chOff x="649898" y="1451111"/>
            <a:chExt cx="4774309" cy="1337945"/>
          </a:xfrm>
        </p:grpSpPr>
        <p:grpSp>
          <p:nvGrpSpPr>
            <p:cNvPr id="29" name="组合 28"/>
            <p:cNvGrpSpPr/>
            <p:nvPr/>
          </p:nvGrpSpPr>
          <p:grpSpPr>
            <a:xfrm>
              <a:off x="2328928" y="2043265"/>
              <a:ext cx="893704" cy="161925"/>
              <a:chOff x="4453324" y="4919434"/>
              <a:chExt cx="893704" cy="161925"/>
            </a:xfrm>
          </p:grpSpPr>
          <p:sp>
            <p:nvSpPr>
              <p:cNvPr id="32" name="椭圆 31"/>
              <p:cNvSpPr/>
              <p:nvPr>
                <p:custDataLst>
                  <p:tags r:id="rId3"/>
                </p:custDataLst>
              </p:nvPr>
            </p:nvSpPr>
            <p:spPr>
              <a:xfrm>
                <a:off x="4453324" y="4919434"/>
                <a:ext cx="161925" cy="161925"/>
              </a:xfrm>
              <a:prstGeom prst="ellipse">
                <a:avLst/>
              </a:prstGeom>
              <a:solidFill>
                <a:srgbClr val="52AA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  <p:cxnSp>
            <p:nvCxnSpPr>
              <p:cNvPr id="33" name="直接连接符 32"/>
              <p:cNvCxnSpPr>
                <a:endCxn id="32" idx="6"/>
              </p:cNvCxnSpPr>
              <p:nvPr>
                <p:custDataLst>
                  <p:tags r:id="rId4"/>
                </p:custDataLst>
              </p:nvPr>
            </p:nvCxnSpPr>
            <p:spPr>
              <a:xfrm flipH="1">
                <a:off x="4615249" y="5000397"/>
                <a:ext cx="731779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矩形 29"/>
            <p:cNvSpPr/>
            <p:nvPr>
              <p:custDataLst>
                <p:tags r:id="rId5"/>
              </p:custDataLst>
            </p:nvPr>
          </p:nvSpPr>
          <p:spPr>
            <a:xfrm>
              <a:off x="3255767" y="1451111"/>
              <a:ext cx="2168440" cy="133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14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：</a:t>
              </a: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00-14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：</a:t>
              </a: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20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田间课堂（</a:t>
              </a: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24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节气与棉花研学）</a:t>
              </a:r>
              <a:endPara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6"/>
              </p:custDataLst>
            </p:nvPr>
          </p:nvSpPr>
          <p:spPr>
            <a:xfrm>
              <a:off x="649898" y="1615980"/>
              <a:ext cx="159877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sz="2400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9</a:t>
              </a:r>
              <a:r>
                <a:rPr lang="zh-CN" altLang="en-US" sz="2400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月</a:t>
              </a:r>
              <a:r>
                <a:rPr lang="en-US" altLang="zh-CN" sz="2400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20</a:t>
              </a:r>
              <a:r>
                <a:rPr lang="zh-CN" altLang="en-US" sz="2400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日</a:t>
              </a:r>
              <a:endParaRPr lang="zh-CN" altLang="en-US" sz="24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  <a:p>
              <a:pPr algn="dist"/>
              <a:r>
                <a:rPr lang="en-US" sz="2400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1</a:t>
              </a:r>
              <a:r>
                <a:rPr lang="zh-CN" altLang="en-US" sz="2400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点集合</a:t>
              </a:r>
              <a:endParaRPr lang="zh-CN" altLang="en-US" sz="24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7"/>
            </p:custDataLst>
          </p:nvPr>
        </p:nvGrpSpPr>
        <p:grpSpPr>
          <a:xfrm>
            <a:off x="8093496" y="3115385"/>
            <a:ext cx="3117872" cy="922020"/>
            <a:chOff x="2328928" y="1833381"/>
            <a:chExt cx="3117872" cy="922020"/>
          </a:xfrm>
        </p:grpSpPr>
        <p:grpSp>
          <p:nvGrpSpPr>
            <p:cNvPr id="35" name="组合 34"/>
            <p:cNvGrpSpPr/>
            <p:nvPr/>
          </p:nvGrpSpPr>
          <p:grpSpPr>
            <a:xfrm>
              <a:off x="2328928" y="2043265"/>
              <a:ext cx="932997" cy="161925"/>
              <a:chOff x="4453324" y="4919434"/>
              <a:chExt cx="932997" cy="161925"/>
            </a:xfrm>
          </p:grpSpPr>
          <p:sp>
            <p:nvSpPr>
              <p:cNvPr id="38" name="椭圆 37"/>
              <p:cNvSpPr/>
              <p:nvPr>
                <p:custDataLst>
                  <p:tags r:id="rId8"/>
                </p:custDataLst>
              </p:nvPr>
            </p:nvSpPr>
            <p:spPr>
              <a:xfrm>
                <a:off x="4453324" y="4919434"/>
                <a:ext cx="161925" cy="161925"/>
              </a:xfrm>
              <a:prstGeom prst="ellipse">
                <a:avLst/>
              </a:prstGeom>
              <a:solidFill>
                <a:srgbClr val="52AA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  <p:cxnSp>
            <p:nvCxnSpPr>
              <p:cNvPr id="39" name="直接连接符 38"/>
              <p:cNvCxnSpPr>
                <a:endCxn id="38" idx="6"/>
              </p:cNvCxnSpPr>
              <p:nvPr>
                <p:custDataLst>
                  <p:tags r:id="rId9"/>
                </p:custDataLst>
              </p:nvPr>
            </p:nvCxnSpPr>
            <p:spPr>
              <a:xfrm flipH="1">
                <a:off x="4615249" y="5000397"/>
                <a:ext cx="771072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矩形 35"/>
            <p:cNvSpPr/>
            <p:nvPr>
              <p:custDataLst>
                <p:tags r:id="rId10"/>
              </p:custDataLst>
            </p:nvPr>
          </p:nvSpPr>
          <p:spPr>
            <a:xfrm>
              <a:off x="3278360" y="1833381"/>
              <a:ext cx="2168440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14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：</a:t>
              </a: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40-15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：</a:t>
              </a:r>
              <a:r>
                <a:rPr lang="en-US" altLang="zh-CN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10</a:t>
              </a:r>
              <a:r>
                <a:rPr lang="zh-CN" altLang="en-US" b="1" dirty="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rPr>
                <a:t>挖花生、卤花生</a:t>
              </a:r>
              <a:endPara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 rot="0">
            <a:off x="8093710" y="4304030"/>
            <a:ext cx="927100" cy="161925"/>
            <a:chOff x="4453324" y="4919434"/>
            <a:chExt cx="926839" cy="161925"/>
          </a:xfrm>
        </p:grpSpPr>
        <p:sp>
          <p:nvSpPr>
            <p:cNvPr id="44" name="椭圆 43"/>
            <p:cNvSpPr/>
            <p:nvPr>
              <p:custDataLst>
                <p:tags r:id="rId11"/>
              </p:custDataLst>
            </p:nvPr>
          </p:nvSpPr>
          <p:spPr>
            <a:xfrm>
              <a:off x="4453324" y="4919434"/>
              <a:ext cx="161925" cy="161925"/>
            </a:xfrm>
            <a:prstGeom prst="ellipse">
              <a:avLst/>
            </a:prstGeom>
            <a:solidFill>
              <a:srgbClr val="52A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cxnSp>
          <p:nvCxnSpPr>
            <p:cNvPr id="45" name="直接连接符 44"/>
            <p:cNvCxnSpPr>
              <a:endCxn id="44" idx="6"/>
            </p:cNvCxnSpPr>
            <p:nvPr>
              <p:custDataLst>
                <p:tags r:id="rId12"/>
              </p:custDataLst>
            </p:nvPr>
          </p:nvCxnSpPr>
          <p:spPr>
            <a:xfrm flipH="1">
              <a:off x="4615249" y="5000397"/>
              <a:ext cx="764914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950595" y="513715"/>
            <a:ext cx="4315460" cy="3789680"/>
            <a:chOff x="1255800" y="1114727"/>
            <a:chExt cx="5617129" cy="4490488"/>
          </a:xfrm>
        </p:grpSpPr>
        <p:sp>
          <p:nvSpPr>
            <p:cNvPr id="47" name="矩形: 圆角 46"/>
            <p:cNvSpPr/>
            <p:nvPr/>
          </p:nvSpPr>
          <p:spPr>
            <a:xfrm>
              <a:off x="1628567" y="2068053"/>
              <a:ext cx="5244362" cy="3537162"/>
            </a:xfrm>
            <a:prstGeom prst="roundRect">
              <a:avLst>
                <a:gd name="adj" fmla="val 7157"/>
              </a:avLst>
            </a:prstGeom>
            <a:solidFill>
              <a:srgbClr val="E9F6F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255800" y="1114727"/>
              <a:ext cx="2933792" cy="1275742"/>
              <a:chOff x="1095283" y="1259278"/>
              <a:chExt cx="2933792" cy="1275742"/>
            </a:xfrm>
          </p:grpSpPr>
          <p:sp>
            <p:nvSpPr>
              <p:cNvPr id="49" name="矩形: 圆角 48"/>
              <p:cNvSpPr/>
              <p:nvPr/>
            </p:nvSpPr>
            <p:spPr>
              <a:xfrm>
                <a:off x="1828190" y="1732605"/>
                <a:ext cx="2200885" cy="584775"/>
              </a:xfrm>
              <a:prstGeom prst="roundRect">
                <a:avLst>
                  <a:gd name="adj" fmla="val 25898"/>
                </a:avLst>
              </a:prstGeom>
              <a:solidFill>
                <a:srgbClr val="52AA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1095283" y="1259278"/>
                <a:ext cx="2867117" cy="1275742"/>
                <a:chOff x="1304833" y="1114730"/>
                <a:chExt cx="2867117" cy="1275742"/>
              </a:xfrm>
            </p:grpSpPr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04833" y="1114730"/>
                  <a:ext cx="1275742" cy="1275742"/>
                </a:xfrm>
                <a:prstGeom prst="rect">
                  <a:avLst/>
                </a:prstGeom>
              </p:spPr>
            </p:pic>
            <p:sp>
              <p:nvSpPr>
                <p:cNvPr id="52" name="矩形 51"/>
                <p:cNvSpPr/>
                <p:nvPr/>
              </p:nvSpPr>
              <p:spPr>
                <a:xfrm>
                  <a:off x="2390470" y="1607243"/>
                  <a:ext cx="1781480" cy="4725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dist"/>
                  <a:r>
                    <a:rPr lang="zh-CN" altLang="en-US" sz="2000" dirty="0">
                      <a:solidFill>
                        <a:schemeClr val="bg1"/>
                      </a:solidFill>
                      <a:latin typeface="Aa甜甜圈 (非商业使用)" panose="020B0400000000000000" pitchFamily="34" charset="-122"/>
                      <a:ea typeface="Aa甜甜圈 (非商业使用)" panose="020B0400000000000000" pitchFamily="34" charset="-122"/>
                      <a:sym typeface="思源黑体 Light" panose="020B0300000000000000" pitchFamily="34" charset="-122"/>
                    </a:rPr>
                    <a:t>参与小组</a:t>
                  </a:r>
                  <a:endParaRPr lang="zh-CN" altLang="en-US" sz="2000" dirty="0">
                    <a:solidFill>
                      <a:schemeClr val="bg1"/>
                    </a:solidFill>
                    <a:latin typeface="Aa甜甜圈 (非商业使用)" panose="020B0400000000000000" pitchFamily="34" charset="-122"/>
                    <a:ea typeface="Aa甜甜圈 (非商业使用)" panose="020B0400000000000000" pitchFamily="34" charset="-122"/>
                    <a:sym typeface="思源黑体 Light" panose="020B0300000000000000" pitchFamily="34" charset="-122"/>
                  </a:endParaRPr>
                </a:p>
              </p:txBody>
            </p:sp>
          </p:grpSp>
        </p:grpSp>
      </p:grpSp>
      <p:grpSp>
        <p:nvGrpSpPr>
          <p:cNvPr id="53" name="组合 52"/>
          <p:cNvGrpSpPr/>
          <p:nvPr/>
        </p:nvGrpSpPr>
        <p:grpSpPr>
          <a:xfrm>
            <a:off x="980632" y="4114663"/>
            <a:ext cx="4335370" cy="1995284"/>
            <a:chOff x="1255800" y="1362687"/>
            <a:chExt cx="5643045" cy="2597121"/>
          </a:xfrm>
        </p:grpSpPr>
        <p:sp>
          <p:nvSpPr>
            <p:cNvPr id="54" name="矩形: 圆角 53"/>
            <p:cNvSpPr/>
            <p:nvPr/>
          </p:nvSpPr>
          <p:spPr>
            <a:xfrm>
              <a:off x="1654329" y="2011283"/>
              <a:ext cx="5244516" cy="1948525"/>
            </a:xfrm>
            <a:prstGeom prst="roundRect">
              <a:avLst>
                <a:gd name="adj" fmla="val 7157"/>
              </a:avLst>
            </a:prstGeom>
            <a:solidFill>
              <a:srgbClr val="E9F6F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255800" y="1362687"/>
              <a:ext cx="2933792" cy="1275742"/>
              <a:chOff x="1095283" y="1507238"/>
              <a:chExt cx="2933792" cy="1275742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1828190" y="1732605"/>
                <a:ext cx="2200885" cy="584775"/>
              </a:xfrm>
              <a:prstGeom prst="roundRect">
                <a:avLst>
                  <a:gd name="adj" fmla="val 25898"/>
                </a:avLst>
              </a:prstGeom>
              <a:solidFill>
                <a:srgbClr val="52AA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思源黑体 Light" panose="020B0300000000000000" pitchFamily="34" charset="-122"/>
                  <a:ea typeface="思源黑体 Light" panose="020B0300000000000000" pitchFamily="34" charset="-122"/>
                  <a:sym typeface="思源黑体 Light" panose="020B0300000000000000" pitchFamily="34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95283" y="1507238"/>
                <a:ext cx="2829977" cy="1275742"/>
                <a:chOff x="1304833" y="1362690"/>
                <a:chExt cx="2829977" cy="1275742"/>
              </a:xfrm>
            </p:grpSpPr>
            <p:pic>
              <p:nvPicPr>
                <p:cNvPr id="58" name="图片 57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04833" y="1362690"/>
                  <a:ext cx="1275741" cy="1275742"/>
                </a:xfrm>
                <a:prstGeom prst="rect">
                  <a:avLst/>
                </a:prstGeom>
              </p:spPr>
            </p:pic>
            <p:sp>
              <p:nvSpPr>
                <p:cNvPr id="59" name="矩形 58"/>
                <p:cNvSpPr/>
                <p:nvPr/>
              </p:nvSpPr>
              <p:spPr>
                <a:xfrm>
                  <a:off x="2353330" y="1656835"/>
                  <a:ext cx="1781480" cy="5190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dist"/>
                  <a:r>
                    <a:rPr lang="zh-CN" altLang="en-US" sz="2000" dirty="0">
                      <a:solidFill>
                        <a:schemeClr val="bg1"/>
                      </a:solidFill>
                      <a:latin typeface="Aa甜甜圈 (非商业使用)" panose="020B0400000000000000" pitchFamily="34" charset="-122"/>
                      <a:ea typeface="Aa甜甜圈 (非商业使用)" panose="020B0400000000000000" pitchFamily="34" charset="-122"/>
                      <a:sym typeface="思源黑体 Light" panose="020B0300000000000000" pitchFamily="34" charset="-122"/>
                    </a:rPr>
                    <a:t>报告小组</a:t>
                  </a:r>
                  <a:endParaRPr lang="zh-CN" altLang="en-US" sz="2000" dirty="0">
                    <a:solidFill>
                      <a:schemeClr val="bg1"/>
                    </a:solidFill>
                    <a:latin typeface="Aa甜甜圈 (非商业使用)" panose="020B0400000000000000" pitchFamily="34" charset="-122"/>
                    <a:ea typeface="Aa甜甜圈 (非商业使用)" panose="020B0400000000000000" pitchFamily="34" charset="-122"/>
                    <a:sym typeface="思源黑体 Light" panose="020B0300000000000000" pitchFamily="34" charset="-122"/>
                  </a:endParaRPr>
                </a:p>
              </p:txBody>
            </p:sp>
          </p:grpSp>
        </p:grpSp>
      </p:grpSp>
      <p:sp>
        <p:nvSpPr>
          <p:cNvPr id="60" name="矩形 59"/>
          <p:cNvSpPr/>
          <p:nvPr/>
        </p:nvSpPr>
        <p:spPr>
          <a:xfrm>
            <a:off x="1348105" y="1297305"/>
            <a:ext cx="3785870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左右、杨灏然、李正棋、刘柏阳、刘辰颖、钱诗语、娄骏芃、韦沐希、李怡乐、熊李璐行、陶锦滢、张雨晴、钱文哲、宋骏睿、何奕成、李美娅、陈奕锦、华若菡、杨启轩、李宇博、徐子平、曹杭、恽萱涵、陆昱如、刘煜宸</a:t>
            </a:r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367066" y="4980379"/>
            <a:ext cx="394893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参与小组与辅导员周玮</a:t>
            </a:r>
            <a:r>
              <a:rPr lang="zh-CN" altLang="en-US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玮老师</a:t>
            </a:r>
            <a:r>
              <a:rPr lang="zh-CN" altLang="en-US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，相互讨论，完善方案，出具报告。</a:t>
            </a:r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64535" flipH="1">
            <a:off x="-162273" y="-285001"/>
            <a:ext cx="1877695" cy="18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>
            <p:custDataLst>
              <p:tags r:id="rId15"/>
            </p:custDataLst>
          </p:nvPr>
        </p:nvSpPr>
        <p:spPr>
          <a:xfrm>
            <a:off x="6007735" y="2927985"/>
            <a:ext cx="2085975" cy="103124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14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20-14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40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画草帽（采棉花时戴）</a:t>
            </a:r>
            <a:endParaRPr lang="zh-CN" altLang="en-US" b="1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16"/>
            </p:custDataLst>
          </p:nvPr>
        </p:nvSpPr>
        <p:spPr>
          <a:xfrm>
            <a:off x="5952383" y="3959300"/>
            <a:ext cx="2168440" cy="1337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15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10-15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40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采棉花，梳棉纺线、弹棉花</a:t>
            </a:r>
            <a:endParaRPr lang="zh-CN" altLang="en-US" b="1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17"/>
            </p:custDataLst>
          </p:nvPr>
        </p:nvSpPr>
        <p:spPr>
          <a:xfrm>
            <a:off x="9050548" y="4073600"/>
            <a:ext cx="2168440" cy="1337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15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40-16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00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品尝卤花生、冬瓜切切乐、动物喂养。</a:t>
            </a:r>
            <a:endParaRPr lang="zh-CN" altLang="en-US" b="1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8"/>
            </p:custDataLst>
          </p:nvPr>
        </p:nvSpPr>
        <p:spPr>
          <a:xfrm>
            <a:off x="6087110" y="5411470"/>
            <a:ext cx="4561840" cy="922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16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00-17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：</a:t>
            </a:r>
            <a:r>
              <a:rPr lang="en-US" altLang="zh-CN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00</a:t>
            </a:r>
            <a:r>
              <a:rPr lang="zh-CN" altLang="en-US" b="1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思源黑体 Light" panose="020B0300000000000000" pitchFamily="34" charset="-122"/>
              </a:rPr>
              <a:t>挖红薯，蔬菜采摘，小火车逛乡村，活动结束，安全返程。</a:t>
            </a:r>
            <a:endParaRPr lang="zh-CN" altLang="en-US" b="1" dirty="0">
              <a:latin typeface="思源黑体 Light" panose="020B0300000000000000" pitchFamily="34" charset="-122"/>
              <a:ea typeface="思源黑体 Light" panose="020B0300000000000000" pitchFamily="34" charset="-122"/>
              <a:sym typeface="思源黑体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10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100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101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11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2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3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4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5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6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7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8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19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20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1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2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3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4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5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6.xml><?xml version="1.0" encoding="utf-8"?>
<p:tagLst xmlns:p="http://schemas.openxmlformats.org/presentationml/2006/main">
  <p:tag name="KSO_WM_DIAGRAM_VIRTUALLY_FRAME" val="{&quot;height&quot;:236.83669291338583,&quot;left&quot;:505.0760629921259,&quot;top&quot;:166.24456692913387,&quot;width&quot;:377.7088188976378}"/>
</p:tagLst>
</file>

<file path=ppt/tags/tag27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2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7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2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7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2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5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6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7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58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59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60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1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2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63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4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5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6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7.xml><?xml version="1.0" encoding="utf-8"?>
<p:tagLst xmlns:p="http://schemas.openxmlformats.org/presentationml/2006/main">
  <p:tag name="KSO_WM_DIAGRAM_VIRTUALLY_FRAME" val="{&quot;height&quot;:209.45,&quot;left&quot;:158.8,&quot;top&quot;:183.05,&quot;width&quot;:626.75}"/>
</p:tagLst>
</file>

<file path=ppt/tags/tag68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69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7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209.45,&quot;left&quot;:158.8,&quot;top&quot;:183.05,&quot;width&quot;:626.75}"/>
</p:tagLst>
</file>

<file path=ppt/tags/tag72.xml><?xml version="1.0" encoding="utf-8"?>
<p:tagLst xmlns:p="http://schemas.openxmlformats.org/presentationml/2006/main">
  <p:tag name="KSO_WM_DIAGRAM_VIRTUALLY_FRAME" val="{&quot;height&quot;:376.5,&quot;left&quot;:145.5,&quot;top&quot;:16,&quot;width&quot;:726.3196062992126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77.xml><?xml version="1.0" encoding="utf-8"?>
<p:tagLst xmlns:p="http://schemas.openxmlformats.org/presentationml/2006/main">
  <p:tag name="KSO_WM_DIAGRAM_VIRTUALLY_FRAME" val="{&quot;height&quot;:376.5,&quot;left&quot;:145.5,&quot;top&quot;:16,&quot;width&quot;:726.3196062992126}"/>
</p:tagLst>
</file>

<file path=ppt/tags/tag78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79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.xml><?xml version="1.0" encoding="utf-8"?>
<p:tagLst xmlns:p="http://schemas.openxmlformats.org/presentationml/2006/main">
  <p:tag name="KSO_WM_DIAGRAM_VIRTUALLY_FRAME" val="{&quot;height&quot;:200.3531496062992,&quot;left&quot;:47.93858267716534,&quot;top&quot;:196.3375590551181,&quot;width&quot;:882.9251181102361}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2.xml><?xml version="1.0" encoding="utf-8"?>
<p:tagLst xmlns:p="http://schemas.openxmlformats.org/presentationml/2006/main">
  <p:tag name="KSO_WM_DIAGRAM_VIRTUALLY_FRAME" val="{&quot;height&quot;:376.5,&quot;left&quot;:145.5,&quot;top&quot;:16,&quot;width&quot;:726.3196062992126}"/>
</p:tagLst>
</file>

<file path=ppt/tags/tag83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4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5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6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7.xml><?xml version="1.0" encoding="utf-8"?>
<p:tagLst xmlns:p="http://schemas.openxmlformats.org/presentationml/2006/main">
  <p:tag name="KSO_WM_DIAGRAM_VIRTUALLY_FRAME" val="{&quot;height&quot;:376.5,&quot;left&quot;:145.5,&quot;top&quot;:16,&quot;width&quot;:726.3196062992126}"/>
</p:tagLst>
</file>

<file path=ppt/tags/tag88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89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.xml><?xml version="1.0" encoding="utf-8"?>
<p:tagLst xmlns:p="http://schemas.openxmlformats.org/presentationml/2006/main">
  <p:tag name="KSO_WM_DIAGRAM_VIRTUALLY_FRAME" val="{&quot;height&quot;:167.0356692913386,&quot;left&quot;:166.68858267716533,&quot;top&quot;:229.65503937007875,&quot;width&quot;:680.0251181102361}"/>
</p:tagLst>
</file>

<file path=ppt/tags/tag90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1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2.xml><?xml version="1.0" encoding="utf-8"?>
<p:tagLst xmlns:p="http://schemas.openxmlformats.org/presentationml/2006/main">
  <p:tag name="KSO_WM_DIAGRAM_VIRTUALLY_FRAME" val="{&quot;height&quot;:376.5,&quot;left&quot;:145.5,&quot;top&quot;:16,&quot;width&quot;:726.3196062992126}"/>
</p:tagLst>
</file>

<file path=ppt/tags/tag93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4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6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7.xml><?xml version="1.0" encoding="utf-8"?>
<p:tagLst xmlns:p="http://schemas.openxmlformats.org/presentationml/2006/main">
  <p:tag name="KSO_WM_DIAGRAM_VIRTUALLY_FRAME" val="{&quot;height&quot;:376.5,&quot;left&quot;:145.5,&quot;top&quot;:16,&quot;width&quot;:726.3196062992126}"/>
</p:tagLst>
</file>

<file path=ppt/tags/tag98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ags/tag99.xml><?xml version="1.0" encoding="utf-8"?>
<p:tagLst xmlns:p="http://schemas.openxmlformats.org/presentationml/2006/main">
  <p:tag name="KSO_WM_BEAUTIFY_FLAG" val=""/>
  <p:tag name="KSO_WM_DIAGRAM_VIRTUALLY_FRAME" val="{&quot;height&quot;:376.5,&quot;left&quot;:145.5,&quot;top&quot;:16,&quot;width&quot;:726.319606299212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1949</Words>
  <Application>WPS 演示</Application>
  <PresentationFormat>宽屏</PresentationFormat>
  <Paragraphs>177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宋体</vt:lpstr>
      <vt:lpstr>Wingdings</vt:lpstr>
      <vt:lpstr>思源黑体 Light</vt:lpstr>
      <vt:lpstr>微软雅黑</vt:lpstr>
      <vt:lpstr>黑体</vt:lpstr>
      <vt:lpstr>华康海报体W12(P)</vt:lpstr>
      <vt:lpstr>华康娃娃体W5</vt:lpstr>
      <vt:lpstr>Aa甜甜圈 (非商业使用)</vt:lpstr>
      <vt:lpstr>思源宋体 CN Heavy</vt:lpstr>
      <vt:lpstr>MYoyo PRC Medium</vt:lpstr>
      <vt:lpstr>Calibri</vt:lpstr>
      <vt:lpstr>经典行书简</vt:lpstr>
      <vt:lpstr>Arial Unicode MS</vt:lpstr>
      <vt:lpstr>等线 Light</vt:lpstr>
      <vt:lpstr>等线</vt:lpstr>
      <vt:lpstr>汉仪雅酷黑简</vt:lpstr>
      <vt:lpstr>汉仪尚巍手书W</vt:lpstr>
      <vt:lpstr>字体管家甜甜圈</vt:lpstr>
      <vt:lpstr>方正仿宋_GB2312</vt:lpstr>
      <vt:lpstr>汉仪程行简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Vv</cp:lastModifiedBy>
  <cp:revision>24</cp:revision>
  <dcterms:created xsi:type="dcterms:W3CDTF">2025-09-21T05:26:00Z</dcterms:created>
  <dcterms:modified xsi:type="dcterms:W3CDTF">2025-09-23T03:05:03Z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2AFC7A5B5F7C4D1CA09B8D0BA790ECFF_13</vt:lpwstr>
  </property>
  <property fmtid="{D5CDD505-2E9C-101B-9397-08002B2CF9AE}" pid="3" name="KSOProductBuildVer">
    <vt:lpwstr>2052-12.1.0.22529</vt:lpwstr>
  </property>
</Properties>
</file>