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9"/>
  </p:notesMasterIdLst>
  <p:sldIdLst>
    <p:sldId id="256" r:id="rId4"/>
    <p:sldId id="407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840" y="72"/>
      </p:cViewPr>
      <p:guideLst>
        <p:guide orient="horz" pos="2148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755650" y="2852738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403350" y="4725988"/>
            <a:ext cx="6400800" cy="8413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2pPr>
            <a:lvl3pPr marL="914400" lvl="2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3pPr>
            <a:lvl4pPr marL="1371600" lvl="3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4pPr>
            <a:lvl5pPr marL="1828800" lvl="4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6544" y="276225"/>
            <a:ext cx="2059781" cy="56642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9936" cy="5664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6145"/>
          <p:cNvSpPr>
            <a:spLocks noGrp="1"/>
          </p:cNvSpPr>
          <p:nvPr>
            <p:ph type="ctrTitle"/>
          </p:nvPr>
        </p:nvSpPr>
        <p:spPr>
          <a:xfrm>
            <a:off x="755650" y="2852738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6147" name="副标题 6146"/>
          <p:cNvSpPr>
            <a:spLocks noGrp="1"/>
          </p:cNvSpPr>
          <p:nvPr>
            <p:ph type="subTitle" idx="1"/>
          </p:nvPr>
        </p:nvSpPr>
        <p:spPr>
          <a:xfrm>
            <a:off x="1403350" y="4725988"/>
            <a:ext cx="6400800" cy="8413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2pPr>
            <a:lvl3pPr marL="914400" lvl="2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3pPr>
            <a:lvl4pPr marL="1371600" lvl="3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4pPr>
            <a:lvl5pPr marL="1828800" lvl="4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6148" name="日期占位符 614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149" name="页脚占位符 614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150" name="灯片编号占位符 61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3821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6544" y="276225"/>
            <a:ext cx="2059781" cy="56642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9936" cy="5664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3821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84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66725" y="1412875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512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84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5122"/>
          <p:cNvSpPr>
            <a:spLocks noGrp="1"/>
          </p:cNvSpPr>
          <p:nvPr>
            <p:ph type="body"/>
          </p:nvPr>
        </p:nvSpPr>
        <p:spPr>
          <a:xfrm>
            <a:off x="466725" y="1412875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24" name="日期占位符 512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125" name="页脚占位符 51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126" name="灯片编号占位符 51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5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0.xml"/><Relationship Id="rId2" Type="http://schemas.openxmlformats.org/officeDocument/2006/relationships/image" Target="../media/image18.png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tags" Target="../tags/tag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1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2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3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2289"/>
          <p:cNvSpPr>
            <a:spLocks noGrp="1"/>
          </p:cNvSpPr>
          <p:nvPr>
            <p:ph type="ctrTitle"/>
          </p:nvPr>
        </p:nvSpPr>
        <p:spPr>
          <a:xfrm>
            <a:off x="684213" y="2709863"/>
            <a:ext cx="8459788" cy="1470025"/>
          </a:xfrm>
        </p:spPr>
        <p:txBody>
          <a:bodyPr anchor="ctr" anchorCtr="0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0" normalizeH="0" baseline="0" noProof="1">
                <a:solidFill>
                  <a:schemeClr val="tx2"/>
                </a:solidFill>
                <a:latin typeface="微软雅黑" panose="020B0503020204020204" pitchFamily="34" charset="-122"/>
                <a:ea typeface="+mj-ea"/>
                <a:cs typeface="+mj-cs"/>
              </a:rPr>
              <a:t>初定三级、二级、一级专业技术资格</a:t>
            </a:r>
            <a:br>
              <a:rPr lang="zh-CN" altLang="en-US" sz="3600" kern="1200" baseline="0">
                <a:latin typeface="微软雅黑" panose="020B0503020204020204" pitchFamily="34" charset="-122"/>
                <a:ea typeface="+mj-ea"/>
                <a:cs typeface="+mj-cs"/>
              </a:rPr>
            </a:br>
            <a:r>
              <a:rPr kumimoji="0" lang="zh-CN" altLang="en-US" sz="3600" b="1" i="0" u="none" strike="noStrike" kern="1200" cap="none" spc="0" normalizeH="0" baseline="0" noProof="1">
                <a:solidFill>
                  <a:schemeClr val="tx2"/>
                </a:solidFill>
                <a:latin typeface="微软雅黑" panose="020B0503020204020204" pitchFamily="34" charset="-122"/>
                <a:ea typeface="+mj-ea"/>
                <a:cs typeface="+mj-cs"/>
              </a:rPr>
              <a:t>网报流程与要求</a:t>
            </a:r>
            <a:endParaRPr kumimoji="0" lang="zh-CN" altLang="en-US" sz="3600" b="1" i="0" u="none" strike="noStrike" kern="1200" cap="none" spc="0" normalizeH="0" baseline="0" noProof="1">
              <a:solidFill>
                <a:schemeClr val="tx2"/>
              </a:solidFill>
              <a:latin typeface="微软雅黑" panose="020B0503020204020204" pitchFamily="34" charset="-122"/>
              <a:ea typeface="+mj-ea"/>
              <a:cs typeface="+mj-cs"/>
            </a:endParaRPr>
          </a:p>
        </p:txBody>
      </p:sp>
      <p:sp>
        <p:nvSpPr>
          <p:cNvPr id="15362" name="副标题 12290"/>
          <p:cNvSpPr>
            <a:spLocks noGrp="1"/>
          </p:cNvSpPr>
          <p:nvPr>
            <p:ph type="subTitle" idx="1"/>
          </p:nvPr>
        </p:nvSpPr>
        <p:spPr>
          <a:xfrm>
            <a:off x="1482725" y="4797425"/>
            <a:ext cx="6400800" cy="936625"/>
          </a:xfrm>
        </p:spPr>
        <p:txBody>
          <a:bodyPr anchor="t" anchorCtr="0"/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zh-CN" sz="2800" b="0" i="0" u="none" strike="noStrike" kern="1200" cap="none" spc="0" normalizeH="0" baseline="0" noProof="1">
                <a:solidFill>
                  <a:srgbClr val="FF3300"/>
                </a:solidFill>
                <a:latin typeface="微软雅黑" panose="020B0503020204020204" pitchFamily="34" charset="-122"/>
                <a:ea typeface="+mn-ea"/>
                <a:cs typeface="+mn-cs"/>
              </a:rPr>
            </a:br>
            <a:endParaRPr kumimoji="0" lang="zh-CN" altLang="en-US" sz="2800" b="0" i="0" u="none" strike="noStrike" kern="1200" cap="none" spc="0" normalizeH="0" baseline="0" noProof="1">
              <a:solidFill>
                <a:srgbClr val="FF3300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43560" y="5600700"/>
            <a:ext cx="835596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九、工作业绩</a:t>
            </a:r>
            <a:endParaRPr lang="zh-CN" altLang="en-US"/>
          </a:p>
        </p:txBody>
      </p:sp>
      <p:sp>
        <p:nvSpPr>
          <p:cNvPr id="24580" name="文本框 5"/>
          <p:cNvSpPr txBox="1"/>
          <p:nvPr/>
        </p:nvSpPr>
        <p:spPr>
          <a:xfrm>
            <a:off x="660400" y="3355975"/>
            <a:ext cx="78486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工作业绩填写本人参加教学研究工作材料（论文、课题、公开课等），填写基本信息并完成佐证材料上传，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业绩至少传一项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@WTPY%@QACGEG]KNXUC_1J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0550" y="1802130"/>
            <a:ext cx="8411845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十、工作总结</a:t>
            </a:r>
            <a:endParaRPr lang="zh-CN" altLang="en-US"/>
          </a:p>
        </p:txBody>
      </p:sp>
      <p:sp>
        <p:nvSpPr>
          <p:cNvPr id="25602" name="文本占位符 2"/>
          <p:cNvSpPr>
            <a:spLocks noGrp="1"/>
          </p:cNvSpPr>
          <p:nvPr>
            <p:ph type="body" sz="half" idx="1"/>
          </p:nvPr>
        </p:nvSpPr>
        <p:spPr/>
        <p:txBody>
          <a:bodyPr anchor="t" anchorCtr="0"/>
          <a:lstStyle/>
          <a:p>
            <a:pPr defTabSz="914400">
              <a:buClrTx/>
              <a:buSzTx/>
              <a:buFontTx/>
            </a:pPr>
            <a:endParaRPr lang="zh-CN" altLang="en-US"/>
          </a:p>
        </p:txBody>
      </p:sp>
      <p:pic>
        <p:nvPicPr>
          <p:cNvPr id="25603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8650" y="1214438"/>
            <a:ext cx="8218488" cy="3044825"/>
          </a:xfrm>
        </p:spPr>
      </p:pic>
      <p:sp>
        <p:nvSpPr>
          <p:cNvPr id="25604" name="文本框 5"/>
          <p:cNvSpPr txBox="1"/>
          <p:nvPr/>
        </p:nvSpPr>
        <p:spPr>
          <a:xfrm>
            <a:off x="596900" y="4321175"/>
            <a:ext cx="83264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填写个人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教育教学方面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工作总结，注意字数要求不超过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2000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字。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十一、年度考核信息</a:t>
            </a:r>
            <a:endParaRPr lang="zh-CN" altLang="en-US"/>
          </a:p>
        </p:txBody>
      </p:sp>
      <p:sp>
        <p:nvSpPr>
          <p:cNvPr id="26627" name="文本框 6"/>
          <p:cNvSpPr txBox="1"/>
          <p:nvPr/>
        </p:nvSpPr>
        <p:spPr>
          <a:xfrm>
            <a:off x="490538" y="3611563"/>
            <a:ext cx="8164512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、初定一级和初定二级的老师：</a:t>
            </a:r>
            <a:r>
              <a:rPr lang="zh-CN" altLang="en-US">
                <a:sym typeface="+mn-ea"/>
              </a:rPr>
              <a:t>请上传</a:t>
            </a:r>
            <a:r>
              <a:rPr lang="en-US" altLang="zh-CN">
                <a:sym typeface="+mn-ea"/>
              </a:rPr>
              <a:t>“新教师见习期</a:t>
            </a:r>
            <a:r>
              <a:rPr lang="zh-CN" altLang="en-US">
                <a:sym typeface="+mn-ea"/>
              </a:rPr>
              <a:t>（试用期）</a:t>
            </a:r>
            <a:r>
              <a:rPr lang="en-US" altLang="zh-CN">
                <a:sym typeface="+mn-ea"/>
              </a:rPr>
              <a:t>满考核表”</a:t>
            </a:r>
            <a:r>
              <a:rPr lang="zh-CN" altLang="en-US">
                <a:sym typeface="+mn-ea"/>
              </a:rPr>
              <a:t>和每学年年度考核表原件。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（新教师见习期（试用期）满考核表和年度考核表请扫描原件后上传，要求内容清晰、页面完整，见习期（试用期）满考核表上必须具有新北区教育局盖章）。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、备注里填写上传的考核内容，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如“</a:t>
            </a:r>
            <a:r>
              <a:rPr lang="zh-CN" altLang="en-US" sz="1800">
                <a:sym typeface="+mn-ea"/>
              </a:rPr>
              <a:t>新教师见习期满考核表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”、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年度考核表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任教证明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、考核表中需反应任教期间学科教学情况，如不能体现，请上传学校出具的任教证明，并加盖学校公章和领导签名。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、此栏目不上传事业单位工作人员考核表，请上传教师年度考核表。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26695" y="1253490"/>
            <a:ext cx="8721090" cy="17538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十二、社保缴费证明</a:t>
            </a:r>
            <a:endParaRPr lang="zh-CN" altLang="en-US"/>
          </a:p>
        </p:txBody>
      </p:sp>
      <p:sp>
        <p:nvSpPr>
          <p:cNvPr id="27650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8058150" cy="3805238"/>
          </a:xfrm>
        </p:spPr>
        <p:txBody>
          <a:bodyPr anchor="t" anchorCtr="0"/>
          <a:lstStyle/>
          <a:p>
            <a:pPr defTabSz="914400">
              <a:buClrTx/>
              <a:buSzTx/>
              <a:buFontTx/>
            </a:pPr>
            <a:r>
              <a:rPr lang="zh-CN" altLang="en-US"/>
              <a:t>在江苏省内参保的无需上传附件，系统自动获取。</a:t>
            </a:r>
            <a:endParaRPr lang="zh-CN" altLang="en-US"/>
          </a:p>
          <a:p>
            <a:pPr defTabSz="914400">
              <a:buClrTx/>
              <a:buSzTx/>
              <a:buFontTx/>
            </a:pPr>
            <a:r>
              <a:rPr lang="zh-CN" altLang="en-US"/>
              <a:t>有省外参保经历的需手动上传相关社保证明附件。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十三、单位公示及结果报告证明</a:t>
            </a:r>
            <a:endParaRPr lang="zh-CN" altLang="en-US"/>
          </a:p>
        </p:txBody>
      </p:sp>
      <p:sp>
        <p:nvSpPr>
          <p:cNvPr id="28676" name="文本框 5"/>
          <p:cNvSpPr txBox="1"/>
          <p:nvPr/>
        </p:nvSpPr>
        <p:spPr>
          <a:xfrm>
            <a:off x="577850" y="3502025"/>
            <a:ext cx="78994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此处将以上两项模板下载，由单位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填写相关内容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，签字盖章后（所有页均需盖章）进行材料上传。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CZHS6~3~(7H(U{3JU{PRBSX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7860" y="1599565"/>
            <a:ext cx="8369935" cy="1200785"/>
          </a:xfrm>
          <a:prstGeom prst="rect">
            <a:avLst/>
          </a:prstGeom>
        </p:spPr>
      </p:pic>
      <p:sp>
        <p:nvSpPr>
          <p:cNvPr id="4" name="文本框 5"/>
          <p:cNvSpPr txBox="1"/>
          <p:nvPr>
            <p:custDataLst>
              <p:tags r:id="rId3"/>
            </p:custDataLst>
          </p:nvPr>
        </p:nvSpPr>
        <p:spPr>
          <a:xfrm>
            <a:off x="577850" y="3502025"/>
            <a:ext cx="78994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此处将以上两项模板下载，由单位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填写相关内容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，签字盖章后（所有页均需盖章）进行材料上传。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★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：部分无法上传佐证材料的模块均上传至此模块，请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按照个人承诺书、教师资格证、新教师上岗培训证明、公共科目合格证汇总表、工作业绩（论文、课题）的顺序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合成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PDF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文件（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参考附件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），上传至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个人承诺书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部分。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佐证材料模板见附件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，请大家下载此模板，扫描相关证书后后粘贴至相关位置，然后另存为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PDF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文件后进行上传至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个人承诺书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模块。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4254500"/>
            <a:ext cx="6324600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 anchorCtr="0"/>
          <a:lstStyle/>
          <a:p>
            <a:r>
              <a:rPr lang="zh-CN" altLang="en-US"/>
              <a:t>十四、提交</a:t>
            </a:r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546100" y="1733550"/>
            <a:ext cx="8140700" cy="2861945"/>
          </a:xfrm>
        </p:spPr>
        <p:txBody>
          <a:bodyPr anchor="t" anchorCtr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以上所有信息填写完成，核实无误后，点击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申报表预览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，再次核实无误后，点击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提交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，进入教育行政部门审核环节。</a:t>
            </a: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536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一、系统登录与注册</a:t>
            </a:r>
            <a:endParaRPr lang="zh-CN" altLang="en-US"/>
          </a:p>
        </p:txBody>
      </p:sp>
      <p:sp>
        <p:nvSpPr>
          <p:cNvPr id="16386" name="文本占位符 15362"/>
          <p:cNvSpPr>
            <a:spLocks noGrp="1"/>
          </p:cNvSpPr>
          <p:nvPr>
            <p:ph type="body" sz="half" idx="1"/>
          </p:nvPr>
        </p:nvSpPr>
        <p:spPr>
          <a:xfrm>
            <a:off x="466725" y="1412875"/>
            <a:ext cx="8269288" cy="4527550"/>
          </a:xfrm>
        </p:spPr>
        <p:txBody>
          <a:bodyPr anchor="t" anchorCtr="0"/>
          <a:lstStyle/>
          <a:p>
            <a:pPr defTabSz="914400">
              <a:buClrTx/>
              <a:buSzTx/>
              <a:buFontTx/>
            </a:pPr>
            <a:r>
              <a:rPr lang="zh-CN" altLang="en-US" dirty="0"/>
              <a:t>系统网址：</a:t>
            </a:r>
            <a:r>
              <a:rPr lang="zh-CN" altLang="zh-CN"/>
              <a:t>https://rs.jshrss.jiangsu.gov.cn/，使用</a:t>
            </a:r>
            <a:r>
              <a:rPr lang="en-US" altLang="zh-CN"/>
              <a:t>360</a:t>
            </a:r>
            <a:r>
              <a:rPr lang="zh-CN" altLang="en-US"/>
              <a:t>浏览器极速模式或谷歌浏览器。</a:t>
            </a:r>
            <a:endParaRPr lang="zh-CN" altLang="zh-CN"/>
          </a:p>
          <a:p>
            <a:pPr defTabSz="914400">
              <a:buClrTx/>
              <a:buSzTx/>
              <a:buFontTx/>
            </a:pPr>
            <a:endParaRPr lang="zh-CN" altLang="en-US" dirty="0"/>
          </a:p>
        </p:txBody>
      </p:sp>
      <p:pic>
        <p:nvPicPr>
          <p:cNvPr id="16387" name="图片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06488" y="2281238"/>
            <a:ext cx="3027362" cy="3608387"/>
          </a:xfrm>
        </p:spPr>
      </p:pic>
      <p:pic>
        <p:nvPicPr>
          <p:cNvPr id="1638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38" y="2297113"/>
            <a:ext cx="3246437" cy="3592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二、申报入口</a:t>
            </a:r>
            <a:endParaRPr lang="zh-CN" altLang="en-US"/>
          </a:p>
        </p:txBody>
      </p:sp>
      <p:sp>
        <p:nvSpPr>
          <p:cNvPr id="17410" name="文本占位符 2"/>
          <p:cNvSpPr>
            <a:spLocks noGrp="1"/>
          </p:cNvSpPr>
          <p:nvPr>
            <p:ph type="body" sz="half" idx="1"/>
          </p:nvPr>
        </p:nvSpPr>
        <p:spPr>
          <a:xfrm>
            <a:off x="115888" y="1722438"/>
            <a:ext cx="3425825" cy="4351337"/>
          </a:xfrm>
        </p:spPr>
        <p:txBody>
          <a:bodyPr anchor="t" anchorCtr="0"/>
          <a:lstStyle/>
          <a:p>
            <a:pPr defTabSz="914400">
              <a:buClrTx/>
              <a:buSzTx/>
              <a:buFontTx/>
            </a:pPr>
            <a:r>
              <a:rPr lang="zh-CN" altLang="en-US" sz="2000"/>
              <a:t>注册成功后，即可登录，然后在主页面点“个人办事”-“人才人事”-“专业技术人员管理服务”-“职称初定申报”-“申报”，进入申报界面，然后按个人实际情况进行网上申报。</a:t>
            </a:r>
            <a:endParaRPr lang="zh-CN" altLang="en-US" sz="2000"/>
          </a:p>
        </p:txBody>
      </p:sp>
      <p:pic>
        <p:nvPicPr>
          <p:cNvPr id="17411" name="图片 10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817938" y="1695450"/>
            <a:ext cx="5226050" cy="34671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三、职称申报基本信息填写</a:t>
            </a:r>
            <a:endParaRPr lang="zh-CN" altLang="en-US"/>
          </a:p>
        </p:txBody>
      </p:sp>
      <p:sp>
        <p:nvSpPr>
          <p:cNvPr id="18436" name="文本框 5"/>
          <p:cNvSpPr txBox="1"/>
          <p:nvPr/>
        </p:nvSpPr>
        <p:spPr>
          <a:xfrm>
            <a:off x="517525" y="5254625"/>
            <a:ext cx="8250238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、基本信息界面需关注信息按照上图所示填写，其余信息如实填写。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、填写完整无误后（幼儿园教师现从事专业，申报专业选择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幼儿园教师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），点击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暂存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，点击左侧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学历学位信息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，进入下一步。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>
                <a:sym typeface="+mn-ea"/>
              </a:rPr>
              <a:t>3</a:t>
            </a:r>
            <a:r>
              <a:rPr lang="zh-CN" altLang="en-US" b="1">
                <a:sym typeface="+mn-ea"/>
              </a:rPr>
              <a:t>、备注</a:t>
            </a:r>
            <a:r>
              <a:rPr lang="zh-CN" altLang="en-US">
                <a:sym typeface="+mn-ea"/>
              </a:rPr>
              <a:t>：聘用制教师参保单位按照实际填写；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工作单位填写：学校名称。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1920" y="1320165"/>
            <a:ext cx="8911590" cy="3740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26210" y="1508760"/>
            <a:ext cx="1914525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选择中小学教师、学段和学科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0440" y="1804035"/>
            <a:ext cx="2360930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初定三级、二级填无，初定一级按实际填写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8545" y="2143760"/>
            <a:ext cx="1257300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新北区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6605" y="2143760"/>
            <a:ext cx="1364615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和聘用呈批表日期一致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3225" y="3649980"/>
            <a:ext cx="1341120" cy="35052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初定三级选择员级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初定二级选择助理级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初定一级选择中级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7040" y="3735070"/>
            <a:ext cx="1257300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选择任教学段、学科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1980" y="2414905"/>
            <a:ext cx="1816735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选择常州国家高新技术产业开发区（新北区）教育局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57045" y="2483485"/>
            <a:ext cx="1257300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选择事业单位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0440" y="4132580"/>
            <a:ext cx="2169795" cy="37338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选择常州国家高新区（新北区）人力资源和社会保障局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8545" y="2858135"/>
            <a:ext cx="1922780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按照实际工作学校填写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四、学历学位信息填写</a:t>
            </a:r>
            <a:endParaRPr lang="zh-CN" altLang="en-US"/>
          </a:p>
        </p:txBody>
      </p:sp>
      <p:pic>
        <p:nvPicPr>
          <p:cNvPr id="19459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10260" y="2494280"/>
            <a:ext cx="7440930" cy="916305"/>
          </a:xfrm>
        </p:spPr>
      </p:pic>
      <p:pic>
        <p:nvPicPr>
          <p:cNvPr id="1946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" y="3410585"/>
            <a:ext cx="8028940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" y="4890135"/>
            <a:ext cx="7633970" cy="922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文本框 9"/>
          <p:cNvSpPr txBox="1"/>
          <p:nvPr/>
        </p:nvSpPr>
        <p:spPr>
          <a:xfrm>
            <a:off x="536258" y="5970588"/>
            <a:ext cx="830103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方法二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：点击添加，完成基本信息填写后保存，上传学历、学位证书（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本科及以后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、扫成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pdf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），点击暂存，进入下一步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专业技术资格填写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[R9HLCO0S1}14G6D8K$NJZW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2905" y="967740"/>
            <a:ext cx="8162290" cy="1063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7070" y="2125980"/>
            <a:ext cx="7999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方法一</a:t>
            </a:r>
            <a:r>
              <a:rPr lang="zh-CN" altLang="en-US" sz="1800">
                <a:latin typeface="Arial" panose="020B0604020202020204" pitchFamily="34" charset="0"/>
              </a:rPr>
              <a:t>：点击自动获取，核对信息，信息正确请上传学历证书和学位证书。</a:t>
            </a:r>
            <a:endParaRPr lang="zh-CN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右箭头 3"/>
          <p:cNvSpPr/>
          <p:nvPr/>
        </p:nvSpPr>
        <p:spPr>
          <a:xfrm rot="20460000">
            <a:off x="7037070" y="1157605"/>
            <a:ext cx="213995" cy="1200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五、专业技术资格（职业资格）</a:t>
            </a:r>
            <a:endParaRPr lang="zh-CN" altLang="en-US"/>
          </a:p>
        </p:txBody>
      </p:sp>
      <p:sp>
        <p:nvSpPr>
          <p:cNvPr id="20483" name="文本框 1"/>
          <p:cNvSpPr txBox="1"/>
          <p:nvPr>
            <p:custDataLst>
              <p:tags r:id="rId1"/>
            </p:custDataLst>
          </p:nvPr>
        </p:nvSpPr>
        <p:spPr>
          <a:xfrm>
            <a:off x="382905" y="4174490"/>
            <a:ext cx="8228965" cy="2065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ts val="2565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添加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填写基本信息。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现专业技术资格情况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：填写中小学二级职称证书信息；（初定一级的老师有二级职称证书需要添加，初定二级的老师不需要填写）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2565"/>
              </a:lnSpc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行业准入资格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：填写本人教师资格证相关信息（初定一级和二级的都需要填写）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2565"/>
              </a:lnSpc>
            </a:pP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相关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佐证材料：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职称证书和教师资格证扫描后上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传（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pdf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格式）至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单位公示及结果报告证明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个人承诺书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部分。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" y="1181100"/>
            <a:ext cx="8676005" cy="29381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02410" y="1257300"/>
            <a:ext cx="1914525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佐证材料不在此处上传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6135" y="2715895"/>
            <a:ext cx="2971800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填写本人教师资格证相关信息，佐证材料不在此处上传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六、奖惩情况</a:t>
            </a:r>
            <a:endParaRPr lang="zh-CN" altLang="en-US"/>
          </a:p>
        </p:txBody>
      </p:sp>
      <p:sp>
        <p:nvSpPr>
          <p:cNvPr id="21506" name="文本框 5"/>
          <p:cNvSpPr txBox="1"/>
          <p:nvPr/>
        </p:nvSpPr>
        <p:spPr>
          <a:xfrm>
            <a:off x="577850" y="4710113"/>
            <a:ext cx="82502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奖惩情况如实填写，无需上传佐证材料，如没有，则无需填写。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7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1570038"/>
            <a:ext cx="7972425" cy="2852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七、工作经历</a:t>
            </a:r>
            <a:endParaRPr lang="zh-CN" altLang="en-US"/>
          </a:p>
        </p:txBody>
      </p:sp>
      <p:sp>
        <p:nvSpPr>
          <p:cNvPr id="22531" name="文本框 5"/>
          <p:cNvSpPr txBox="1"/>
          <p:nvPr>
            <p:custDataLst>
              <p:tags r:id="rId1"/>
            </p:custDataLst>
          </p:nvPr>
        </p:nvSpPr>
        <p:spPr>
          <a:xfrm>
            <a:off x="457200" y="3925888"/>
            <a:ext cx="736123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工作经历请从大学毕业后开始如实填写至目前工作，此模块无需上传佐证材料。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6850" y="1332865"/>
            <a:ext cx="87503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八、继续教育</a:t>
            </a:r>
            <a:endParaRPr lang="zh-CN" altLang="en-US"/>
          </a:p>
        </p:txBody>
      </p:sp>
      <p:sp>
        <p:nvSpPr>
          <p:cNvPr id="23554" name="文本框 5"/>
          <p:cNvSpPr txBox="1"/>
          <p:nvPr>
            <p:custDataLst>
              <p:tags r:id="rId1"/>
            </p:custDataLst>
          </p:nvPr>
        </p:nvSpPr>
        <p:spPr>
          <a:xfrm>
            <a:off x="628650" y="3687763"/>
            <a:ext cx="8243888" cy="21418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ts val="2665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继续教育：填写新教师上岗专业培训，公共科目基本信息（一张一行）。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2665"/>
              </a:lnSpc>
            </a:pPr>
            <a:r>
              <a:rPr lang="zh-CN" altLang="en-US">
                <a:latin typeface="宋体" panose="02010600030101010101" pitchFamily="2" charset="-122"/>
              </a:rPr>
              <a:t>★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此模块现无法上传佐证材料，请把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新教师上岗培训证明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（新北区教管中心）和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公共科目合格证汇总表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（常州市人社局）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扫描后上传（pdf格式）至“单位公示及结果报告证明”的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个人承诺书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部分。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2665"/>
              </a:lnSpc>
            </a:pPr>
            <a:r>
              <a:rPr lang="zh-CN" altLang="en-US">
                <a:sym typeface="+mn-ea"/>
              </a:rPr>
              <a:t>公共科目合格证具体张数以继续教育证书查询网站计算结果为准。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2665"/>
              </a:lnSpc>
            </a:pPr>
            <a:r>
              <a:rPr lang="zh-CN" altLang="en-US">
                <a:sym typeface="+mn-ea"/>
              </a:rPr>
              <a:t>继续教育证书查询网站为https://www.czpx.cn/info.do?op=learn_idx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5" name="图片 3" descr="5}SW6R`F82}`%AB%9Z}1MLW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4150" y="1765300"/>
            <a:ext cx="8502650" cy="1300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1787</Words>
  <Application>WPS 演示</Application>
  <PresentationFormat>全屏显示(4:3)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默认设计模板_5</vt:lpstr>
      <vt:lpstr>初定三级、二级、一级专业技术资格 网报流程与要求</vt:lpstr>
      <vt:lpstr>一、系统登录与注册</vt:lpstr>
      <vt:lpstr>二、申报入口</vt:lpstr>
      <vt:lpstr>三、职称申报基本信息填写</vt:lpstr>
      <vt:lpstr>四、学历学位信息填写</vt:lpstr>
      <vt:lpstr>五、专业技术资格（职业资格）</vt:lpstr>
      <vt:lpstr>六、奖惩情况</vt:lpstr>
      <vt:lpstr>七、工作经历</vt:lpstr>
      <vt:lpstr>八、继续教育</vt:lpstr>
      <vt:lpstr>九、工作业绩</vt:lpstr>
      <vt:lpstr>十、工作总结</vt:lpstr>
      <vt:lpstr>十一、年度考核信息</vt:lpstr>
      <vt:lpstr>十二、社保缴费证明</vt:lpstr>
      <vt:lpstr>十三、单位公示及结果报告证明</vt:lpstr>
      <vt:lpstr>十四、提交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职称评审系统使用（申报者）</dc:title>
  <dc:creator/>
  <cp:lastModifiedBy>孔蕴雯</cp:lastModifiedBy>
  <cp:revision>165</cp:revision>
  <dcterms:created xsi:type="dcterms:W3CDTF">2010-10-28T16:01:00Z</dcterms:created>
  <dcterms:modified xsi:type="dcterms:W3CDTF">2025-09-18T04:24:10Z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94D6968099064767818E92833EFB9570_12</vt:lpwstr>
  </property>
</Properties>
</file>