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6" r:id="rId4"/>
    <p:sldId id="407" r:id="rId5"/>
    <p:sldId id="484" r:id="rId6"/>
    <p:sldId id="485" r:id="rId7"/>
    <p:sldId id="498" r:id="rId8"/>
    <p:sldId id="486" r:id="rId9"/>
    <p:sldId id="487" r:id="rId10"/>
    <p:sldId id="499" r:id="rId11"/>
    <p:sldId id="489" r:id="rId12"/>
    <p:sldId id="490" r:id="rId13"/>
    <p:sldId id="500" r:id="rId14"/>
    <p:sldId id="501" r:id="rId15"/>
    <p:sldId id="492" r:id="rId16"/>
    <p:sldId id="493" r:id="rId17"/>
    <p:sldId id="502" r:id="rId18"/>
    <p:sldId id="503" r:id="rId19"/>
    <p:sldId id="494" r:id="rId20"/>
    <p:sldId id="495" r:id="rId21"/>
    <p:sldId id="504" r:id="rId22"/>
    <p:sldId id="505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204" y="-84"/>
      </p:cViewPr>
      <p:guideLst>
        <p:guide orient="horz" pos="21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755650" y="28527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403350" y="4725988"/>
            <a:ext cx="6400800" cy="8413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2pPr>
            <a:lvl3pPr marL="914400" lvl="2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3pPr>
            <a:lvl4pPr marL="1371600" lvl="3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4pPr>
            <a:lvl5pPr marL="1828800" lvl="4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6225"/>
            <a:ext cx="2059781" cy="5664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9936" cy="5664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ctrTitle"/>
          </p:nvPr>
        </p:nvSpPr>
        <p:spPr>
          <a:xfrm>
            <a:off x="755650" y="28527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buClrTx/>
              <a:buSzTx/>
              <a:buFontTx/>
              <a:defRPr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6147" name="副标题 6146"/>
          <p:cNvSpPr>
            <a:spLocks noGrp="1"/>
          </p:cNvSpPr>
          <p:nvPr>
            <p:ph type="subTitle" idx="1"/>
          </p:nvPr>
        </p:nvSpPr>
        <p:spPr>
          <a:xfrm>
            <a:off x="1403350" y="4725988"/>
            <a:ext cx="6400800" cy="8413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2pPr>
            <a:lvl3pPr marL="914400" lvl="2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3pPr>
            <a:lvl4pPr marL="1371600" lvl="3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4pPr>
            <a:lvl5pPr marL="1828800" lvl="4" indent="0" algn="ctr">
              <a:buClrTx/>
              <a:buSzTx/>
              <a:buFontTx/>
              <a:buNone/>
              <a:defRPr>
                <a:ea typeface="宋体" panose="0201060003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6544" y="276225"/>
            <a:ext cx="2059781" cy="5664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59936" cy="5664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3821" y="1412875"/>
            <a:ext cx="4032504" cy="45275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16" Type="http://schemas.openxmlformats.org/officeDocument/2006/relationships/image" Target="../media/image2.png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84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66725" y="14128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5121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84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5122"/>
          <p:cNvSpPr>
            <a:spLocks noGrp="1"/>
          </p:cNvSpPr>
          <p:nvPr>
            <p:ph type="body"/>
          </p:nvPr>
        </p:nvSpPr>
        <p:spPr>
          <a:xfrm>
            <a:off x="466725" y="1412875"/>
            <a:ext cx="8229600" cy="4527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4" name="日期占位符 512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5" name="页脚占位符 512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126" name="灯片编号占位符 51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3.png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6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8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5.xml"/><Relationship Id="rId4" Type="http://schemas.openxmlformats.org/officeDocument/2006/relationships/image" Target="../media/image10.png"/><Relationship Id="rId3" Type="http://schemas.openxmlformats.org/officeDocument/2006/relationships/tags" Target="../tags/tag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2289"/>
          <p:cNvSpPr>
            <a:spLocks noGrp="1"/>
          </p:cNvSpPr>
          <p:nvPr>
            <p:ph type="ctrTitle"/>
          </p:nvPr>
        </p:nvSpPr>
        <p:spPr>
          <a:xfrm>
            <a:off x="543243" y="2534603"/>
            <a:ext cx="8459787" cy="1470025"/>
          </a:xfrm>
        </p:spPr>
        <p:txBody>
          <a:bodyPr anchor="ctr" anchorCtr="0"/>
          <a:p>
            <a:pPr defTabSz="914400">
              <a:buSzTx/>
              <a:buFontTx/>
              <a:buNone/>
            </a:pPr>
            <a:r>
              <a:rPr lang="zh-CN" altLang="en-US" sz="3600" kern="1200" baseline="0">
                <a:latin typeface="微软雅黑" panose="020B0503020204020204" pitchFamily="34" charset="-122"/>
                <a:ea typeface="+mj-ea"/>
                <a:cs typeface="+mj-cs"/>
              </a:rPr>
              <a:t>申报（转评）二级专业技术资格</a:t>
            </a:r>
            <a:br>
              <a:rPr lang="zh-CN" altLang="en-US" sz="3600" kern="1200" baseline="0">
                <a:latin typeface="微软雅黑" panose="020B0503020204020204" pitchFamily="34" charset="-122"/>
                <a:ea typeface="+mj-ea"/>
                <a:cs typeface="+mj-cs"/>
              </a:rPr>
            </a:br>
            <a:r>
              <a:rPr lang="zh-CN" altLang="en-US" sz="3600" kern="1200" baseline="0">
                <a:latin typeface="微软雅黑" panose="020B0503020204020204" pitchFamily="34" charset="-122"/>
                <a:ea typeface="+mj-ea"/>
                <a:cs typeface="+mj-cs"/>
              </a:rPr>
              <a:t>网报流程与要求</a:t>
            </a:r>
            <a:endParaRPr lang="zh-CN" altLang="en-US" sz="3600" kern="1200" baseline="0">
              <a:latin typeface="微软雅黑" panose="020B0503020204020204" pitchFamily="34" charset="-122"/>
              <a:ea typeface="+mj-ea"/>
              <a:cs typeface="+mj-cs"/>
            </a:endParaRPr>
          </a:p>
        </p:txBody>
      </p:sp>
      <p:sp>
        <p:nvSpPr>
          <p:cNvPr id="17410" name="副标题 12290"/>
          <p:cNvSpPr>
            <a:spLocks noGrp="1"/>
          </p:cNvSpPr>
          <p:nvPr>
            <p:ph type="subTitle" idx="1"/>
          </p:nvPr>
        </p:nvSpPr>
        <p:spPr>
          <a:xfrm>
            <a:off x="1291590" y="4797425"/>
            <a:ext cx="6400800" cy="936625"/>
          </a:xfrm>
        </p:spPr>
        <p:txBody>
          <a:bodyPr anchor="t" anchorCtr="0"/>
          <a:p>
            <a:pPr defTabSz="914400">
              <a:lnSpc>
                <a:spcPct val="80000"/>
              </a:lnSpc>
              <a:buSzTx/>
            </a:pPr>
            <a:endParaRPr lang="zh-CN" altLang="en-US" kern="1200" baseline="0" dirty="0">
              <a:solidFill>
                <a:srgbClr val="FF3300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八、继续教育</a:t>
            </a:r>
            <a:endParaRPr lang="zh-CN" altLang="en-US"/>
          </a:p>
        </p:txBody>
      </p:sp>
      <p:sp>
        <p:nvSpPr>
          <p:cNvPr id="26628" name="文本框 5"/>
          <p:cNvSpPr txBox="1"/>
          <p:nvPr/>
        </p:nvSpPr>
        <p:spPr>
          <a:xfrm>
            <a:off x="923925" y="3551238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继续教育请上传：</a:t>
            </a:r>
            <a:r>
              <a:rPr lang="zh-CN" altLang="en-US">
                <a:solidFill>
                  <a:srgbClr val="FF0000"/>
                </a:solidFill>
                <a:sym typeface="微软雅黑" panose="020B0503020204020204" pitchFamily="34" charset="-122"/>
              </a:rPr>
              <a:t>新教师上岗培训证明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（新北区教管中心）和</a:t>
            </a:r>
            <a:r>
              <a:rPr lang="zh-CN" altLang="en-US">
                <a:solidFill>
                  <a:srgbClr val="FF0000"/>
                </a:solidFill>
                <a:sym typeface="微软雅黑" panose="020B0503020204020204" pitchFamily="34" charset="-122"/>
              </a:rPr>
              <a:t>公共科目合格证汇总表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（常州市人社局）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，请填写基本信息并完成佐证材料上传。公共科目合格证具体张数以继续教育证书查询网站计算结果为准。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继续教育证书查询网站为https://www.czpx.cn/info.do?op=learn_idx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Y(R]%}KAZN%8%6[896AO]W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7200" y="1657985"/>
            <a:ext cx="8486140" cy="1433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九、</a:t>
            </a:r>
            <a:r>
              <a:rPr lang="en-US" altLang="zh-CN"/>
              <a:t>“</a:t>
            </a:r>
            <a:r>
              <a:rPr lang="zh-CN" altLang="en-US"/>
              <a:t>任现职以来</a:t>
            </a:r>
            <a:r>
              <a:rPr lang="en-US" altLang="zh-CN"/>
              <a:t>”</a:t>
            </a:r>
            <a:r>
              <a:rPr lang="zh-CN" altLang="en-US"/>
              <a:t>若干项目</a:t>
            </a:r>
            <a:endParaRPr lang="zh-CN" altLang="en-US"/>
          </a:p>
        </p:txBody>
      </p:sp>
      <p:pic>
        <p:nvPicPr>
          <p:cNvPr id="27650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1609725"/>
            <a:ext cx="4249738" cy="346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6"/>
          <p:cNvSpPr txBox="1"/>
          <p:nvPr/>
        </p:nvSpPr>
        <p:spPr>
          <a:xfrm>
            <a:off x="4562475" y="1741488"/>
            <a:ext cx="40909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如实填写相关经历</a:t>
            </a:r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503238" y="442913"/>
            <a:ext cx="8139113" cy="442913"/>
          </a:xfrm>
        </p:spPr>
        <p:txBody>
          <a:bodyPr lIns="101600" tIns="38100" rIns="76200" bIns="38100" rtlCol="0" anchor="t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十、学术成果信息</a:t>
            </a:r>
            <a:endParaRPr kumimoji="0" lang="zh-CN" altLang="en-US" sz="36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pic>
        <p:nvPicPr>
          <p:cNvPr id="2867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388" y="1046163"/>
            <a:ext cx="8575675" cy="256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5"/>
          <p:cNvSpPr txBox="1"/>
          <p:nvPr/>
        </p:nvSpPr>
        <p:spPr>
          <a:xfrm>
            <a:off x="746125" y="4056063"/>
            <a:ext cx="7874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学术成果信息上传任现职以来承担教学研究工作材料（论文，课题，公开课等），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至少填写一项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十一、工作总结</a:t>
            </a:r>
            <a:endParaRPr lang="zh-CN" altLang="en-US"/>
          </a:p>
        </p:txBody>
      </p:sp>
      <p:sp>
        <p:nvSpPr>
          <p:cNvPr id="29698" name="文本占位符 2"/>
          <p:cNvSpPr>
            <a:spLocks noGrp="1"/>
          </p:cNvSpPr>
          <p:nvPr>
            <p:ph type="body" sz="half" idx="1"/>
          </p:nvPr>
        </p:nvSpPr>
        <p:spPr/>
        <p:txBody>
          <a:bodyPr anchor="t" anchorCtr="0"/>
          <a:p>
            <a:pPr>
              <a:buClrTx/>
              <a:buSzTx/>
              <a:buFontTx/>
            </a:pPr>
            <a:endParaRPr lang="zh-CN" altLang="en-US"/>
          </a:p>
        </p:txBody>
      </p:sp>
      <p:pic>
        <p:nvPicPr>
          <p:cNvPr id="29699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8650" y="1214438"/>
            <a:ext cx="8218488" cy="3044825"/>
          </a:xfrm>
        </p:spPr>
      </p:pic>
      <p:sp>
        <p:nvSpPr>
          <p:cNvPr id="29700" name="文本框 5"/>
          <p:cNvSpPr txBox="1"/>
          <p:nvPr/>
        </p:nvSpPr>
        <p:spPr>
          <a:xfrm>
            <a:off x="596900" y="4321175"/>
            <a:ext cx="83264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填写个人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教育教学方面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工作总结，注意字数要求不超过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2000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字。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十二、年度考核信息</a:t>
            </a:r>
            <a:endParaRPr lang="zh-CN" altLang="en-US"/>
          </a:p>
        </p:txBody>
      </p:sp>
      <p:pic>
        <p:nvPicPr>
          <p:cNvPr id="30722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25413" y="1825625"/>
            <a:ext cx="8894762" cy="1490663"/>
          </a:xfrm>
        </p:spPr>
      </p:pic>
      <p:sp>
        <p:nvSpPr>
          <p:cNvPr id="30723" name="文本框 6"/>
          <p:cNvSpPr txBox="1"/>
          <p:nvPr/>
        </p:nvSpPr>
        <p:spPr>
          <a:xfrm>
            <a:off x="490538" y="3611563"/>
            <a:ext cx="8164512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>
                <a:sym typeface="+mn-ea"/>
              </a:rPr>
              <a:t>1.</a:t>
            </a:r>
            <a:r>
              <a:rPr lang="zh-CN" altLang="en-US">
                <a:sym typeface="+mn-ea"/>
              </a:rPr>
              <a:t>请上传</a:t>
            </a:r>
            <a:r>
              <a:rPr lang="en-US" altLang="zh-CN">
                <a:sym typeface="+mn-ea"/>
              </a:rPr>
              <a:t>“新教师见习期</a:t>
            </a:r>
            <a:r>
              <a:rPr lang="zh-CN" altLang="en-US">
                <a:sym typeface="+mn-ea"/>
              </a:rPr>
              <a:t>（试用期）</a:t>
            </a:r>
            <a:r>
              <a:rPr lang="en-US" altLang="zh-CN">
                <a:sym typeface="+mn-ea"/>
              </a:rPr>
              <a:t>满考核表”</a:t>
            </a:r>
            <a:r>
              <a:rPr lang="zh-CN" altLang="en-US">
                <a:sym typeface="+mn-ea"/>
              </a:rPr>
              <a:t>和每学年年度考核表原件。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（新教师见习期（试用期）满考核表和年度考核表请扫描原件后上传，要求内容清晰、页面完整，见习期（试用期）满考核表上必须具有新北区教育局盖章）。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、备注里填写上传的考核内容，如“</a:t>
            </a:r>
            <a:r>
              <a:rPr lang="zh-CN" altLang="en-US">
                <a:sym typeface="+mn-ea"/>
              </a:rPr>
              <a:t>新教师见习期满考核表</a:t>
            </a:r>
            <a:r>
              <a:rPr lang="zh-CN" altLang="en-US">
                <a:sym typeface="+mn-ea"/>
              </a:rPr>
              <a:t>”、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年度考核表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1"/>
          <p:cNvSpPr>
            <a:spLocks noGrp="1"/>
          </p:cNvSpPr>
          <p:nvPr>
            <p:ph type="title"/>
          </p:nvPr>
        </p:nvSpPr>
        <p:spPr>
          <a:xfrm>
            <a:off x="503238" y="442913"/>
            <a:ext cx="8139113" cy="442913"/>
          </a:xfrm>
        </p:spPr>
        <p:txBody>
          <a:bodyPr lIns="101600" tIns="38100" rIns="76200" bIns="38100" rtlCol="0" anchor="t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十三、学校综合考核意见</a:t>
            </a:r>
            <a:endParaRPr kumimoji="0" lang="zh-CN" altLang="en-US" sz="18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61442" name="文本占位符 3"/>
          <p:cNvSpPr>
            <a:spLocks noGrp="1"/>
          </p:cNvSpPr>
          <p:nvPr>
            <p:ph type="body" sz="half" idx="2"/>
          </p:nvPr>
        </p:nvSpPr>
        <p:spPr>
          <a:xfrm>
            <a:off x="239713" y="4975225"/>
            <a:ext cx="8324850" cy="1612900"/>
          </a:xfrm>
        </p:spPr>
        <p:txBody>
          <a:bodyPr lIns="101600" tIns="0" rIns="82550" bIns="0" rtlCol="0" anchor="t">
            <a:normAutofit/>
          </a:bodyPr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此处填写学校综合考核意见（不超过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字），无需上传附件。</a:t>
            </a:r>
            <a:endParaRPr kumimoji="0" lang="en-US" altLang="zh-CN" sz="12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1747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" y="1006475"/>
            <a:ext cx="7980363" cy="3067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标题 1"/>
          <p:cNvSpPr>
            <a:spLocks noGrp="1"/>
          </p:cNvSpPr>
          <p:nvPr>
            <p:ph type="title"/>
          </p:nvPr>
        </p:nvSpPr>
        <p:spPr>
          <a:xfrm>
            <a:off x="503238" y="442913"/>
            <a:ext cx="8139113" cy="442913"/>
          </a:xfrm>
        </p:spPr>
        <p:txBody>
          <a:bodyPr lIns="101600" tIns="38100" rIns="76200" bIns="38100" rtlCol="0" anchor="t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十四、学校（单位）推荐意见</a:t>
            </a:r>
            <a:endParaRPr kumimoji="0" lang="zh-CN" altLang="en-US" sz="18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62466" name="文本占位符 3"/>
          <p:cNvSpPr>
            <a:spLocks noGrp="1"/>
          </p:cNvSpPr>
          <p:nvPr>
            <p:ph type="body" sz="half" idx="2"/>
          </p:nvPr>
        </p:nvSpPr>
        <p:spPr>
          <a:xfrm>
            <a:off x="665163" y="5367338"/>
            <a:ext cx="7977188" cy="973138"/>
          </a:xfrm>
        </p:spPr>
        <p:txBody>
          <a:bodyPr lIns="101600" tIns="0" rIns="82550" bIns="0" rtlCol="0" anchor="t">
            <a:normAutofit/>
          </a:bodyPr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此处填写教师测评、学生测评和学校推荐小组测评意见。学校推荐意见处写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“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同意推荐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”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。无需上传附件。</a:t>
            </a:r>
            <a:endParaRPr kumimoji="0" lang="zh-CN" altLang="en-US" sz="12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pic>
        <p:nvPicPr>
          <p:cNvPr id="3277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1012825"/>
            <a:ext cx="8545513" cy="4064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十五、社保缴费证明</a:t>
            </a:r>
            <a:endParaRPr lang="zh-CN" altLang="en-US"/>
          </a:p>
        </p:txBody>
      </p:sp>
      <p:sp>
        <p:nvSpPr>
          <p:cNvPr id="33794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8058150" cy="3805238"/>
          </a:xfrm>
        </p:spPr>
        <p:txBody>
          <a:bodyPr anchor="t" anchorCtr="0"/>
          <a:p>
            <a:pPr>
              <a:buClrTx/>
              <a:buSzTx/>
              <a:buFontTx/>
            </a:pPr>
            <a:r>
              <a:rPr lang="zh-CN" altLang="en-US"/>
              <a:t>在江苏省内参保的无需上传附件，系统自动获取。</a:t>
            </a:r>
            <a:endParaRPr lang="zh-CN" altLang="en-US"/>
          </a:p>
          <a:p>
            <a:pPr>
              <a:buClrTx/>
              <a:buSzTx/>
              <a:buFontTx/>
            </a:pPr>
            <a:r>
              <a:rPr lang="zh-CN" altLang="en-US"/>
              <a:t>有省外参保经历的需手动上传相关社保证明附件。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十六、单位公示及结果报告证明</a:t>
            </a:r>
            <a:endParaRPr lang="zh-CN" altLang="en-US"/>
          </a:p>
        </p:txBody>
      </p:sp>
      <p:sp>
        <p:nvSpPr>
          <p:cNvPr id="34818" name="文本占位符 2"/>
          <p:cNvSpPr>
            <a:spLocks noGrp="1"/>
          </p:cNvSpPr>
          <p:nvPr>
            <p:ph type="body" sz="half" idx="1"/>
          </p:nvPr>
        </p:nvSpPr>
        <p:spPr/>
        <p:txBody>
          <a:bodyPr anchor="t" anchorCtr="0"/>
          <a:p>
            <a:pPr>
              <a:buClrTx/>
              <a:buSzTx/>
              <a:buFontTx/>
            </a:pPr>
            <a:endParaRPr lang="zh-CN" altLang="en-US"/>
          </a:p>
        </p:txBody>
      </p:sp>
      <p:pic>
        <p:nvPicPr>
          <p:cNvPr id="34819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68300" y="1412875"/>
            <a:ext cx="8405813" cy="1825625"/>
          </a:xfrm>
        </p:spPr>
      </p:pic>
      <p:sp>
        <p:nvSpPr>
          <p:cNvPr id="34820" name="文本框 5"/>
          <p:cNvSpPr txBox="1"/>
          <p:nvPr/>
        </p:nvSpPr>
        <p:spPr>
          <a:xfrm>
            <a:off x="577850" y="3502025"/>
            <a:ext cx="78994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此处将以上两项模板下载，由单位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填写相关内容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签字盖章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后（所有页均需盖章）进行材料上传。单位同意申报证明的落款时间必须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晚于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公示时间。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anchor="ctr" anchorCtr="0"/>
          <a:p>
            <a:r>
              <a:rPr lang="zh-CN" altLang="en-US"/>
              <a:t>十七、破格申报材料及其他材料、</a:t>
            </a:r>
            <a:endParaRPr lang="zh-CN" altLang="en-US"/>
          </a:p>
        </p:txBody>
      </p:sp>
      <p:sp>
        <p:nvSpPr>
          <p:cNvPr id="35842" name="文本占位符 2"/>
          <p:cNvSpPr>
            <a:spLocks noGrp="1"/>
          </p:cNvSpPr>
          <p:nvPr>
            <p:ph type="body" sz="half" idx="4294967295"/>
          </p:nvPr>
        </p:nvSpPr>
        <p:spPr>
          <a:xfrm>
            <a:off x="628650" y="1825625"/>
            <a:ext cx="8464550" cy="4351338"/>
          </a:xfrm>
        </p:spPr>
        <p:txBody>
          <a:bodyPr lIns="101600" tIns="0" rIns="82550" bIns="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>
              <a:buClrTx/>
              <a:buSzTx/>
              <a:buFontTx/>
            </a:pPr>
            <a:r>
              <a:rPr lang="zh-CN" altLang="en-US" sz="1800">
                <a:latin typeface="宋体" panose="02010600030101010101" pitchFamily="2" charset="-122"/>
                <a:ea typeface="宋体" panose="02010600030101010101" pitchFamily="2" charset="-122"/>
              </a:rPr>
              <a:t>破格申报材料及其他材料项目无需填写</a:t>
            </a: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ClrTx/>
              <a:buSzTx/>
              <a:buFontTx/>
            </a:pP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buClrTx/>
              <a:buSzTx/>
              <a:buFontTx/>
            </a:pPr>
            <a:endParaRPr lang="zh-CN" altLang="en-US" sz="1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0" y="4254500"/>
            <a:ext cx="6324600" cy="2085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536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一、系统登录与注册</a:t>
            </a:r>
            <a:endParaRPr lang="zh-CN" altLang="en-US"/>
          </a:p>
        </p:txBody>
      </p:sp>
      <p:sp>
        <p:nvSpPr>
          <p:cNvPr id="18434" name="文本占位符 15362"/>
          <p:cNvSpPr>
            <a:spLocks noGrp="1"/>
          </p:cNvSpPr>
          <p:nvPr>
            <p:ph type="body" sz="half" idx="1"/>
          </p:nvPr>
        </p:nvSpPr>
        <p:spPr>
          <a:xfrm>
            <a:off x="466725" y="1412875"/>
            <a:ext cx="8269288" cy="4527550"/>
          </a:xfrm>
        </p:spPr>
        <p:txBody>
          <a:bodyPr anchor="t" anchorCtr="0"/>
          <a:p>
            <a:pPr>
              <a:buClrTx/>
              <a:buSzTx/>
              <a:buFontTx/>
            </a:pPr>
            <a:r>
              <a:rPr lang="zh-CN" altLang="en-US" dirty="0"/>
              <a:t>系统网址：</a:t>
            </a:r>
            <a:r>
              <a:rPr lang="zh-CN" altLang="zh-CN"/>
              <a:t>https://rs.jshrss.jiangsu.gov.cn/，使用</a:t>
            </a:r>
            <a:r>
              <a:rPr lang="en-US" altLang="zh-CN"/>
              <a:t>360</a:t>
            </a:r>
            <a:r>
              <a:rPr lang="zh-CN" altLang="en-US"/>
              <a:t>浏览器极速模式或谷歌浏览器。</a:t>
            </a:r>
            <a:endParaRPr lang="zh-CN" altLang="zh-CN"/>
          </a:p>
          <a:p>
            <a:pPr>
              <a:buClrTx/>
              <a:buSzTx/>
              <a:buFontTx/>
            </a:pPr>
            <a:endParaRPr lang="zh-CN" altLang="en-US" dirty="0"/>
          </a:p>
        </p:txBody>
      </p:sp>
      <p:pic>
        <p:nvPicPr>
          <p:cNvPr id="18435" name="图片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06488" y="2281238"/>
            <a:ext cx="3027362" cy="3608387"/>
          </a:xfrm>
        </p:spPr>
      </p:pic>
      <p:pic>
        <p:nvPicPr>
          <p:cNvPr id="18436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38" y="2297113"/>
            <a:ext cx="3246437" cy="3592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标题 1"/>
          <p:cNvSpPr>
            <a:spLocks noGrp="1"/>
          </p:cNvSpPr>
          <p:nvPr>
            <p:ph type="title"/>
          </p:nvPr>
        </p:nvSpPr>
        <p:spPr>
          <a:xfrm>
            <a:off x="503238" y="442913"/>
            <a:ext cx="8139113" cy="442913"/>
          </a:xfrm>
        </p:spPr>
        <p:txBody>
          <a:bodyPr lIns="101600" tIns="38100" rIns="76200" bIns="38100" rtlCol="0" anchor="t" anchorCtr="0">
            <a:noAutofit/>
          </a:bodyPr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rPr>
              <a:t>申报表预览及提交重要提醒</a:t>
            </a:r>
            <a:endParaRPr kumimoji="0" lang="zh-CN" altLang="en-US" sz="1800" b="1" i="0" u="none" strike="noStrike" kern="1200" cap="none" spc="20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微软雅黑" panose="020B0503020204020204" pitchFamily="34" charset="-122"/>
            </a:endParaRPr>
          </a:p>
        </p:txBody>
      </p:sp>
      <p:sp>
        <p:nvSpPr>
          <p:cNvPr id="66562" name="文本占位符 3"/>
          <p:cNvSpPr>
            <a:spLocks noGrp="1"/>
          </p:cNvSpPr>
          <p:nvPr>
            <p:ph type="body" sz="half" idx="2"/>
          </p:nvPr>
        </p:nvSpPr>
        <p:spPr>
          <a:xfrm>
            <a:off x="657225" y="1562100"/>
            <a:ext cx="7985125" cy="2477135"/>
          </a:xfrm>
        </p:spPr>
        <p:txBody>
          <a:bodyPr lIns="101600" tIns="0" rIns="82550" bIns="0" rtlCol="0" anchor="t">
            <a:normAutofit/>
          </a:bodyPr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以上所有信息填写完成，申报人核实无误后，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务必点击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申报表预览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进行核对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，个人仔细核实无误后，请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单位负责职评人员进行审核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（审核人员可用申报人账号登录系统查看）。</a:t>
            </a:r>
            <a:endParaRPr kumimoji="0" lang="zh-CN" altLang="en-US" sz="1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单位负责职评人员无误后，申报人方可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点击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提交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，进入教育行政部门审核环节，此时方可进行申报表下载及打印操作。提交后申报人无法退回修改，请申报人务必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慎重点击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提交</a:t>
            </a:r>
            <a:r>
              <a:rPr kumimoji="0" lang="en-US" altLang="zh-CN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按钮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1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如确需进行修改，请联系所属辖市区教育行政部门退回需要修改的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具体模块</a:t>
            </a:r>
            <a:r>
              <a: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1200" b="0" i="0" u="none" strike="noStrike" kern="1200" cap="none" spc="150" normalizeH="0" baseline="0" noProof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  <a:p>
            <a:pPr marL="171450" marR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2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二、申报入口</a:t>
            </a:r>
            <a:endParaRPr lang="zh-CN" altLang="en-US"/>
          </a:p>
        </p:txBody>
      </p:sp>
      <p:sp>
        <p:nvSpPr>
          <p:cNvPr id="19458" name="文本占位符 2"/>
          <p:cNvSpPr>
            <a:spLocks noGrp="1"/>
          </p:cNvSpPr>
          <p:nvPr>
            <p:ph type="body" sz="half" idx="1"/>
          </p:nvPr>
        </p:nvSpPr>
        <p:spPr>
          <a:xfrm>
            <a:off x="115888" y="1722438"/>
            <a:ext cx="3425825" cy="4351337"/>
          </a:xfrm>
        </p:spPr>
        <p:txBody>
          <a:bodyPr anchor="t" anchorCtr="0"/>
          <a:p>
            <a:pPr>
              <a:buClrTx/>
              <a:buSzTx/>
              <a:buFontTx/>
            </a:pPr>
            <a:r>
              <a:rPr lang="zh-CN" altLang="en-US" sz="2000"/>
              <a:t>注册成功后，即可登录，然后在主页面点“个人办事”-“人才人事”-“专业技术人员管理服务”-“职称评审申报”-“申报”，进入申报界面，然后按个人实际情况进行网上申报。</a:t>
            </a:r>
            <a:endParaRPr lang="zh-CN" altLang="en-US" sz="2000"/>
          </a:p>
        </p:txBody>
      </p:sp>
      <p:pic>
        <p:nvPicPr>
          <p:cNvPr id="1945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9675" y="1825625"/>
            <a:ext cx="5213350" cy="2479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三、基本信息填写（</a:t>
            </a:r>
            <a:r>
              <a:rPr lang="en-US" altLang="zh-CN"/>
              <a:t>1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0482" name="文本占位符 2"/>
          <p:cNvSpPr>
            <a:spLocks noGrp="1"/>
          </p:cNvSpPr>
          <p:nvPr>
            <p:ph type="body" sz="half" idx="1"/>
          </p:nvPr>
        </p:nvSpPr>
        <p:spPr/>
        <p:txBody>
          <a:bodyPr anchor="t" anchorCtr="0"/>
          <a:p>
            <a:pPr>
              <a:buClrTx/>
              <a:buSzTx/>
              <a:buFontTx/>
            </a:pPr>
            <a:endParaRPr lang="zh-CN" altLang="en-US"/>
          </a:p>
        </p:txBody>
      </p:sp>
      <p:sp>
        <p:nvSpPr>
          <p:cNvPr id="20483" name="文本框 5"/>
          <p:cNvSpPr txBox="1"/>
          <p:nvPr/>
        </p:nvSpPr>
        <p:spPr>
          <a:xfrm>
            <a:off x="517525" y="5254625"/>
            <a:ext cx="8250238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基本信息界面需关注信息按照上图所示填写，其余信息如实填写。</a:t>
            </a:r>
            <a:endParaRPr lang="zh-CN" altLang="en-US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pc="150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注意：</a:t>
            </a:r>
            <a:r>
              <a:rPr lang="en-US" altLang="zh-CN" spc="150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“</a:t>
            </a:r>
            <a:r>
              <a:rPr lang="zh-CN" altLang="en-US" spc="150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工作单位</a:t>
            </a:r>
            <a:r>
              <a:rPr lang="en-US" altLang="zh-CN" spc="150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”</a:t>
            </a:r>
            <a:r>
              <a:rPr lang="zh-CN" altLang="en-US" spc="150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一栏务必选择到</a:t>
            </a:r>
            <a:r>
              <a:rPr lang="zh-CN" altLang="en-US" spc="150" noProof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实际工作单位</a:t>
            </a:r>
            <a:r>
              <a:rPr lang="zh-CN" altLang="en-US" spc="150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，务必填写正确，以免影响聘岗。</a:t>
            </a:r>
            <a:endParaRPr kumimoji="0" lang="zh-CN" altLang="en-US" kern="1200" cap="none" spc="150" normalizeH="0" baseline="0" noProof="1"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endParaRPr lang="en-US" altLang="zh-CN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4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913" y="1233488"/>
            <a:ext cx="9067800" cy="3913187"/>
          </a:xfrm>
        </p:spPr>
      </p:pic>
      <p:sp>
        <p:nvSpPr>
          <p:cNvPr id="11" name="文本框 10"/>
          <p:cNvSpPr txBox="1"/>
          <p:nvPr/>
        </p:nvSpPr>
        <p:spPr>
          <a:xfrm>
            <a:off x="2267585" y="2468245"/>
            <a:ext cx="203454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转评人员和三级晋升二级人员写现职称，其他人员写无</a:t>
            </a:r>
            <a:endParaRPr lang="zh-CN" altLang="en-US" sz="12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16805" y="1497965"/>
            <a:ext cx="2034540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14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选择新北区</a:t>
            </a:r>
            <a:endParaRPr lang="zh-CN" altLang="en-US" sz="14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2105" y="4342765"/>
            <a:ext cx="1816735" cy="251460"/>
          </a:xfrm>
          <a:prstGeom prst="rect">
            <a:avLst/>
          </a:prstGeom>
        </p:spPr>
        <p:txBody>
          <a:bodyPr>
            <a:noAutofit/>
          </a:bodyPr>
          <a:p>
            <a:pPr algn="l"/>
            <a:r>
              <a:rPr lang="zh-CN" altLang="en-US" sz="90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pitchFamily="34" charset="-122"/>
              </a:rPr>
              <a:t>选择常州国家高新技术产业开发区（新北区）教育局</a:t>
            </a:r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90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三、基本信息填写（</a:t>
            </a:r>
            <a:r>
              <a:rPr lang="en-US" altLang="zh-CN"/>
              <a:t>1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4663" y="5372100"/>
            <a:ext cx="84550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个人基本信息和申报基本信息填写无误后，点击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“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暂存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”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按钮进入下一项信息填写。注意此时务必不要点击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“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确认提交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”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。后面所有项目填写完毕，申报表预览无误后，方可点击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“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确认提交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”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。一旦点击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“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确认提交</a:t>
            </a:r>
            <a:r>
              <a:rPr lang="en-US" altLang="zh-CN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”</a:t>
            </a:r>
            <a:r>
              <a:rPr lang="zh-CN" altLang="en-US" spc="150" noProof="1"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rPr>
              <a:t>，则申报人无法对填报内容进行修改。</a:t>
            </a:r>
            <a:endParaRPr kumimoji="0" lang="zh-CN" altLang="en-US" kern="1200" cap="none" spc="150" normalizeH="0" baseline="0" noProof="1">
              <a:latin typeface="宋体" panose="02010600030101010101" pitchFamily="2" charset="-122"/>
              <a:ea typeface="宋体" panose="02010600030101010101" pitchFamily="2" charset="-122"/>
              <a:cs typeface="+mn-cs"/>
              <a:sym typeface="微软雅黑" panose="020B0503020204020204" pitchFamily="34" charset="-122"/>
            </a:endParaRPr>
          </a:p>
          <a:p>
            <a:endParaRPr lang="zh-CN" altLang="en-US" noProof="1"/>
          </a:p>
        </p:txBody>
      </p:sp>
      <p:pic>
        <p:nvPicPr>
          <p:cNvPr id="46082" name="图片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1648460"/>
            <a:ext cx="9144000" cy="3100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四、学历学位信息填写</a:t>
            </a:r>
            <a:endParaRPr lang="zh-CN" altLang="en-US"/>
          </a:p>
        </p:txBody>
      </p:sp>
      <p:pic>
        <p:nvPicPr>
          <p:cNvPr id="2253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255" y="2693670"/>
            <a:ext cx="8570595" cy="1779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4625658"/>
            <a:ext cx="8789988" cy="1062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文本框 9"/>
          <p:cNvSpPr txBox="1"/>
          <p:nvPr/>
        </p:nvSpPr>
        <p:spPr>
          <a:xfrm>
            <a:off x="476250" y="5840413"/>
            <a:ext cx="8301038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点击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自动获取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，系统系统添加学历学位信息。如不能自动获取，点击添加，完成基本信息填写后保存，上传学历、学位证书（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本科及以后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、扫成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pdf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），点击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暂存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，进入下一步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专业技术资格填写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1YDIV6Y(HPI45_43L7P)`8I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6865" y="1283970"/>
            <a:ext cx="8642985" cy="1066165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7258685" y="1414145"/>
            <a:ext cx="266700" cy="755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五、专业技术资格（职业资格）</a:t>
            </a:r>
            <a:endParaRPr lang="zh-CN" altLang="en-US"/>
          </a:p>
        </p:txBody>
      </p:sp>
      <p:sp>
        <p:nvSpPr>
          <p:cNvPr id="23556" name="文本框 1"/>
          <p:cNvSpPr txBox="1"/>
          <p:nvPr/>
        </p:nvSpPr>
        <p:spPr>
          <a:xfrm>
            <a:off x="839788" y="4470718"/>
            <a:ext cx="746442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现专业技术资格情况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：已有专业技术资格的老师请点击添加并填写相关信息，没有专技资格的老师无需填写。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 u="sng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教师资格证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：点击添加，对照自己的教师资格证证书原件填写，确保信息准确无误（教师资格证批准单位请看证书右下角红色公章）。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 descr="ULJ@SW(TZSPWTQ`[MI45]YX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2560" y="1713230"/>
            <a:ext cx="8818245" cy="2632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anchor="ctr" anchorCtr="0"/>
          <a:p>
            <a:r>
              <a:rPr lang="zh-CN" altLang="en-US" sz="3600"/>
              <a:t>六、参加学术团体信息、社会兼职情况及奖惩情况</a:t>
            </a:r>
            <a:endParaRPr lang="zh-CN" altLang="en-US" sz="3600"/>
          </a:p>
        </p:txBody>
      </p:sp>
      <p:sp>
        <p:nvSpPr>
          <p:cNvPr id="24578" name="文本框 5"/>
          <p:cNvSpPr txBox="1"/>
          <p:nvPr/>
        </p:nvSpPr>
        <p:spPr>
          <a:xfrm>
            <a:off x="773113" y="3168650"/>
            <a:ext cx="82502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参加学术团体信息、社会兼职情况及奖惩情况三项目无需填写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七、工作经历</a:t>
            </a:r>
            <a:endParaRPr lang="zh-CN" altLang="en-US"/>
          </a:p>
        </p:txBody>
      </p:sp>
      <p:pic>
        <p:nvPicPr>
          <p:cNvPr id="25603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6838" y="1941513"/>
            <a:ext cx="8589962" cy="1744662"/>
          </a:xfrm>
        </p:spPr>
      </p:pic>
      <p:sp>
        <p:nvSpPr>
          <p:cNvPr id="25604" name="文本框 5"/>
          <p:cNvSpPr txBox="1"/>
          <p:nvPr/>
        </p:nvSpPr>
        <p:spPr>
          <a:xfrm>
            <a:off x="779463" y="3927475"/>
            <a:ext cx="7361237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工作经历如实填写</a:t>
            </a:r>
            <a:r>
              <a:rPr lang="zh-CN" altLang="en-US">
                <a:sym typeface="+mn-ea"/>
              </a:rPr>
              <a:t>至目前工作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，无需上传佐证材料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EMPLATE_CATEGORY" val="custom"/>
  <p:tag name="KSO_WM_TEMPLATE_INDEX" val="20218281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1828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1828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18281"/>
</p:tagLst>
</file>

<file path=ppt/tags/tag8.xml><?xml version="1.0" encoding="utf-8"?>
<p:tagLst xmlns:p="http://schemas.openxmlformats.org/presentationml/2006/main">
  <p:tag name="KSO_WM_TEMPLATE_CATEGORY" val="custom"/>
  <p:tag name="KSO_WM_TEMPLATE_INDEX" val="2021828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1828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1611</Words>
  <Application>WPS 演示</Application>
  <PresentationFormat>在屏幕上显示</PresentationFormat>
  <Paragraphs>101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默认设计模板_5</vt:lpstr>
      <vt:lpstr>申报（转评）二级专业技术资格 网报流程与要求</vt:lpstr>
      <vt:lpstr>一、系统登录与注册</vt:lpstr>
      <vt:lpstr>二、申报入口</vt:lpstr>
      <vt:lpstr>三、基本信息填写（1）</vt:lpstr>
      <vt:lpstr>三、基本信息填写（1）</vt:lpstr>
      <vt:lpstr>四、学历学位信息填写</vt:lpstr>
      <vt:lpstr>五、专业技术资格（职业资格）</vt:lpstr>
      <vt:lpstr>六、参加学术团体信息、社会兼职情况及奖惩情况</vt:lpstr>
      <vt:lpstr>七、工作经历</vt:lpstr>
      <vt:lpstr>八、继续教育</vt:lpstr>
      <vt:lpstr>九、“任现职以来”若干项目</vt:lpstr>
      <vt:lpstr>十、学术成果信息</vt:lpstr>
      <vt:lpstr>十一、工作总结</vt:lpstr>
      <vt:lpstr>十二、年度考核信息</vt:lpstr>
      <vt:lpstr>十三、学校综合考核意见</vt:lpstr>
      <vt:lpstr>十四、学校（单位）推荐意见</vt:lpstr>
      <vt:lpstr>十五、社保缴费证明</vt:lpstr>
      <vt:lpstr>十六、单位公示及结果报告证明</vt:lpstr>
      <vt:lpstr>十七、破格申报材料及其他材料、</vt:lpstr>
      <vt:lpstr>申报表预览及提交重要提醒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职称评审系统使用（申报者）</dc:title>
  <dc:creator/>
  <cp:lastModifiedBy>孔蕴雯</cp:lastModifiedBy>
  <cp:revision>164</cp:revision>
  <dcterms:created xsi:type="dcterms:W3CDTF">2010-10-28T16:01:00Z</dcterms:created>
  <dcterms:modified xsi:type="dcterms:W3CDTF">2025-09-18T04:26:22Z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B80351F04952410CB63FC6480677D71C_12</vt:lpwstr>
  </property>
</Properties>
</file>