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114" d="100"/>
          <a:sy n="114" d="100"/>
        </p:scale>
        <p:origin x="912" y="64"/>
      </p:cViewPr>
      <p:guideLst>
        <p:guide orient="horz" pos="21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3" y="273052"/>
            <a:ext cx="4011606" cy="1162051"/>
          </a:xfrm>
          <a:prstGeom prst="rect">
            <a:avLst/>
          </a:prstGeom>
        </p:spPr>
        <p:txBody>
          <a:bodyPr vert="horz" lIns="91440" tIns="45720" rIns="91440" bIns="45720" anchor="b"/>
          <a:p>
            <a:pPr algn="l">
              <a:spcBef>
                <a:spcPct val="0"/>
              </a:spcBef>
              <a:buNone/>
            </a:pPr>
            <a:r>
              <a:rPr lang="zh-CN" altLang="en-US" sz="266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266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idx="1"/>
          </p:nvPr>
        </p:nvSpPr>
        <p:spPr>
          <a:xfrm>
            <a:off x="4767354" y="273053"/>
            <a:ext cx="6816554" cy="5853113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body" sz="half" idx="2"/>
          </p:nvPr>
        </p:nvSpPr>
        <p:spPr>
          <a:xfrm>
            <a:off x="609683" y="1435103"/>
            <a:ext cx="4011606" cy="4691062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  <a:r>
              <a:rPr lang="zh-CN" altLang="en-US" sz="1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1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390028" y="4800601"/>
            <a:ext cx="7316153" cy="566738"/>
          </a:xfrm>
          <a:prstGeom prst="rect">
            <a:avLst/>
          </a:prstGeom>
        </p:spPr>
        <p:txBody>
          <a:bodyPr vert="horz" lIns="91440" tIns="45720" rIns="91440" bIns="45720" anchor="b"/>
          <a:p>
            <a:pPr algn="l">
              <a:spcBef>
                <a:spcPct val="0"/>
              </a:spcBef>
              <a:buNone/>
            </a:pPr>
            <a:r>
              <a:rPr lang="zh-CN" altLang="en-US" sz="266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266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pic" idx="1"/>
          </p:nvPr>
        </p:nvSpPr>
        <p:spPr>
          <a:xfrm>
            <a:off x="2390028" y="612777"/>
            <a:ext cx="7316153" cy="4114800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</a:p>
        </p:txBody>
      </p:sp>
      <p:sp>
        <p:nvSpPr>
          <p:cNvPr id="4" name="AutoShape 4"/>
          <p:cNvSpPr/>
          <p:nvPr>
            <p:ph type="body" sz="half" idx="2"/>
          </p:nvPr>
        </p:nvSpPr>
        <p:spPr>
          <a:xfrm>
            <a:off x="2390028" y="5367339"/>
            <a:ext cx="7316153" cy="804864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  <a:r>
              <a:rPr lang="zh-CN" altLang="en-US" sz="1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1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80" y="1600203"/>
            <a:ext cx="10974229" cy="4525963"/>
          </a:xfrm>
          <a:prstGeom prst="rect">
            <a:avLst/>
          </a:prstGeom>
        </p:spPr>
        <p:txBody>
          <a:bodyPr vert="eaVert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8840351" y="206376"/>
            <a:ext cx="2743557" cy="4387851"/>
          </a:xfrm>
          <a:prstGeom prst="rect">
            <a:avLst/>
          </a:prstGeom>
        </p:spPr>
        <p:txBody>
          <a:bodyPr vert="eaVert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80" y="206376"/>
            <a:ext cx="8027445" cy="4387851"/>
          </a:xfrm>
          <a:prstGeom prst="rect">
            <a:avLst/>
          </a:prstGeom>
        </p:spPr>
        <p:txBody>
          <a:bodyPr vert="eaVert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ctrTitle"/>
          </p:nvPr>
        </p:nvSpPr>
        <p:spPr>
          <a:xfrm>
            <a:off x="914519" y="2130428"/>
            <a:ext cx="10364550" cy="1470025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ctr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单击此处编辑母版副标题样式</a:t>
            </a:r>
            <a:endParaRPr lang="zh-CN" altLang="en-US" sz="4265" b="0" i="0" u="none" baseline="0">
              <a:solidFill>
                <a:schemeClr val="tx1">
                  <a:tint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99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2" y="-90517"/>
            <a:ext cx="1064305" cy="9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2" y="-90517"/>
            <a:ext cx="1064305" cy="9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963209" y="4406901"/>
            <a:ext cx="10364550" cy="1362075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l">
              <a:spcBef>
                <a:spcPct val="0"/>
              </a:spcBef>
              <a:buNone/>
            </a:pPr>
            <a:r>
              <a:rPr lang="zh-CN" altLang="en-US" sz="533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33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963209" y="2906713"/>
            <a:ext cx="10364550" cy="1500188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2665" b="0" i="0" u="none" baseline="0">
              <a:solidFill>
                <a:schemeClr val="tx1">
                  <a:tint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ctrTitle"/>
          </p:nvPr>
        </p:nvSpPr>
        <p:spPr>
          <a:xfrm>
            <a:off x="914519" y="2130428"/>
            <a:ext cx="10364550" cy="1470025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subTitle" idx="1"/>
          </p:nvPr>
        </p:nvSpPr>
        <p:spPr>
          <a:xfrm>
            <a:off x="1829038" y="3886200"/>
            <a:ext cx="8535512" cy="1752600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ctr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单击此处编辑母版副标题样式</a:t>
            </a:r>
            <a:endParaRPr lang="zh-CN" altLang="en-US" sz="4265" b="0" i="0" u="none" baseline="0">
              <a:solidFill>
                <a:schemeClr val="tx1">
                  <a:tint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sz="half" idx="1"/>
          </p:nvPr>
        </p:nvSpPr>
        <p:spPr>
          <a:xfrm>
            <a:off x="609680" y="1200152"/>
            <a:ext cx="5385501" cy="339407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sz="half" idx="2"/>
          </p:nvPr>
        </p:nvSpPr>
        <p:spPr>
          <a:xfrm>
            <a:off x="6198407" y="1200152"/>
            <a:ext cx="5385501" cy="339407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79" y="1535114"/>
            <a:ext cx="5387619" cy="639762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3200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sz="half" idx="2"/>
          </p:nvPr>
        </p:nvSpPr>
        <p:spPr>
          <a:xfrm>
            <a:off x="609679" y="2174877"/>
            <a:ext cx="5387619" cy="3951288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body" sz="quarter" idx="3"/>
          </p:nvPr>
        </p:nvSpPr>
        <p:spPr>
          <a:xfrm>
            <a:off x="6194178" y="1535114"/>
            <a:ext cx="5389735" cy="639762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3200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6"/>
          <p:cNvSpPr/>
          <p:nvPr>
            <p:ph sz="quarter" idx="4"/>
          </p:nvPr>
        </p:nvSpPr>
        <p:spPr>
          <a:xfrm>
            <a:off x="6194178" y="2174877"/>
            <a:ext cx="5389735" cy="3951288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8" name="AutoShape 8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9" name="AutoShape 9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40344" y="5470604"/>
            <a:ext cx="775136" cy="2462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www.1ppt.com/moban/     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www.1ppt.com/hangye/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节日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素材下载：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www.1ppt.com/sucai/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背景图片：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图表下载：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www.1ppt.com/tubiao/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优秀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 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www.1ppt.com/powerpoint/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Word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 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www.1ppt.com/excel/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资料下载：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课件下载：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www.1ppt.com/kejian/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范文下载：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试卷下载：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www.1ppt.com/shiti/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教案下载：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www.1ppt.com/jiaoan/  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字体下载：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www.1ppt.com/ziti/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4" name="AutoShape 4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5" name="AutoShape 5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3" y="273052"/>
            <a:ext cx="4011606" cy="1162051"/>
          </a:xfrm>
          <a:prstGeom prst="rect">
            <a:avLst/>
          </a:prstGeom>
        </p:spPr>
        <p:txBody>
          <a:bodyPr vert="horz" lIns="91440" tIns="45720" rIns="91440" bIns="45720" anchor="b"/>
          <a:p>
            <a:pPr algn="l">
              <a:spcBef>
                <a:spcPct val="0"/>
              </a:spcBef>
              <a:buNone/>
            </a:pPr>
            <a:r>
              <a:rPr lang="zh-CN" altLang="en-US" sz="266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266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idx="1"/>
          </p:nvPr>
        </p:nvSpPr>
        <p:spPr>
          <a:xfrm>
            <a:off x="4767354" y="273053"/>
            <a:ext cx="6816554" cy="5853113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body" sz="half" idx="2"/>
          </p:nvPr>
        </p:nvSpPr>
        <p:spPr>
          <a:xfrm>
            <a:off x="609683" y="1435103"/>
            <a:ext cx="4011606" cy="4691062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  <a:r>
              <a:rPr lang="zh-CN" altLang="en-US" sz="1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1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390028" y="4800601"/>
            <a:ext cx="7316153" cy="566738"/>
          </a:xfrm>
          <a:prstGeom prst="rect">
            <a:avLst/>
          </a:prstGeom>
        </p:spPr>
        <p:txBody>
          <a:bodyPr vert="horz" lIns="91440" tIns="45720" rIns="91440" bIns="45720" anchor="b"/>
          <a:p>
            <a:pPr algn="l">
              <a:spcBef>
                <a:spcPct val="0"/>
              </a:spcBef>
              <a:buNone/>
            </a:pPr>
            <a:r>
              <a:rPr lang="zh-CN" altLang="en-US" sz="266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266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pic" idx="1"/>
          </p:nvPr>
        </p:nvSpPr>
        <p:spPr>
          <a:xfrm>
            <a:off x="2390028" y="612777"/>
            <a:ext cx="7316153" cy="4114800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</a:p>
        </p:txBody>
      </p:sp>
      <p:sp>
        <p:nvSpPr>
          <p:cNvPr id="4" name="AutoShape 4"/>
          <p:cNvSpPr/>
          <p:nvPr>
            <p:ph type="body" sz="half" idx="2"/>
          </p:nvPr>
        </p:nvSpPr>
        <p:spPr>
          <a:xfrm>
            <a:off x="2390028" y="5367339"/>
            <a:ext cx="7316153" cy="804864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indent="0" algn="l">
              <a:spcBef>
                <a:spcPct val="20000"/>
              </a:spcBef>
              <a:buNone/>
            </a:pPr>
            <a:r>
              <a:rPr lang="zh-CN" altLang="en-US" sz="1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1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80" y="1600203"/>
            <a:ext cx="10974229" cy="4525963"/>
          </a:xfrm>
          <a:prstGeom prst="rect">
            <a:avLst/>
          </a:prstGeom>
        </p:spPr>
        <p:txBody>
          <a:bodyPr vert="eaVert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8840351" y="206376"/>
            <a:ext cx="2743557" cy="4387851"/>
          </a:xfrm>
          <a:prstGeom prst="rect">
            <a:avLst/>
          </a:prstGeom>
        </p:spPr>
        <p:txBody>
          <a:bodyPr vert="eaVert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80" y="206376"/>
            <a:ext cx="8027445" cy="4387851"/>
          </a:xfrm>
          <a:prstGeom prst="rect">
            <a:avLst/>
          </a:prstGeom>
        </p:spPr>
        <p:txBody>
          <a:bodyPr vert="eaVert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42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42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99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2" y="-90517"/>
            <a:ext cx="1064305" cy="9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92" y="-90517"/>
            <a:ext cx="1064305" cy="9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963209" y="4406901"/>
            <a:ext cx="10364550" cy="1362075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l">
              <a:spcBef>
                <a:spcPct val="0"/>
              </a:spcBef>
              <a:buNone/>
            </a:pPr>
            <a:r>
              <a:rPr lang="zh-CN" altLang="en-US" sz="5335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335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963209" y="2906713"/>
            <a:ext cx="10364550" cy="1500188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2665" b="0" i="0" u="none" baseline="0">
              <a:solidFill>
                <a:schemeClr val="tx1">
                  <a:tint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5" name="AutoShape 5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6" name="AutoShape 6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sz="half" idx="1"/>
          </p:nvPr>
        </p:nvSpPr>
        <p:spPr>
          <a:xfrm>
            <a:off x="609680" y="1200152"/>
            <a:ext cx="5385501" cy="339407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sz="half" idx="2"/>
          </p:nvPr>
        </p:nvSpPr>
        <p:spPr>
          <a:xfrm>
            <a:off x="6198407" y="1200152"/>
            <a:ext cx="5385501" cy="339407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7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7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AutoShape 6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7" name="AutoShape 7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body" idx="1"/>
          </p:nvPr>
        </p:nvSpPr>
        <p:spPr>
          <a:xfrm>
            <a:off x="609679" y="1535114"/>
            <a:ext cx="5387619" cy="639762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3200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ph sz="half" idx="2"/>
          </p:nvPr>
        </p:nvSpPr>
        <p:spPr>
          <a:xfrm>
            <a:off x="609679" y="2174877"/>
            <a:ext cx="5387619" cy="3951288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ph type="body" sz="quarter" idx="3"/>
          </p:nvPr>
        </p:nvSpPr>
        <p:spPr>
          <a:xfrm>
            <a:off x="6194178" y="1535114"/>
            <a:ext cx="5389735" cy="639762"/>
          </a:xfrm>
          <a:prstGeom prst="rect">
            <a:avLst/>
          </a:prstGeom>
        </p:spPr>
        <p:txBody>
          <a:bodyPr vert="horz" lIns="91440" tIns="45720" rIns="91440" bIns="45720" anchor="b"/>
          <a:p>
            <a:pPr marL="0" indent="0" algn="l">
              <a:spcBef>
                <a:spcPct val="20000"/>
              </a:spcBef>
              <a:buNone/>
            </a:pPr>
            <a:r>
              <a:rPr lang="zh-CN" altLang="en-US" sz="3200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1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6"/>
          <p:cNvSpPr/>
          <p:nvPr>
            <p:ph sz="quarter" idx="4"/>
          </p:nvPr>
        </p:nvSpPr>
        <p:spPr>
          <a:xfrm>
            <a:off x="6194178" y="2174877"/>
            <a:ext cx="5389735" cy="3951288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457200" indent="-457200" algn="l">
              <a:spcBef>
                <a:spcPct val="20000"/>
              </a:spcBef>
              <a:buNone/>
            </a:pPr>
            <a:r>
              <a:rPr lang="zh-CN" altLang="en-US" sz="32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单击此处编辑母版文本样式</a:t>
            </a:r>
            <a:endParaRPr lang="zh-CN" altLang="en-US" sz="32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989965" lvl="1" indent="-381000" algn="l">
              <a:spcBef>
                <a:spcPct val="20000"/>
              </a:spcBef>
              <a:buNone/>
            </a:pPr>
            <a:r>
              <a:rPr lang="zh-CN" altLang="en-US" sz="26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第二级</a:t>
            </a:r>
            <a:endParaRPr lang="zh-CN" altLang="en-US" sz="26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523365" lvl="2" indent="-304800" algn="l">
              <a:spcBef>
                <a:spcPct val="20000"/>
              </a:spcBef>
              <a:buNone/>
            </a:pPr>
            <a:r>
              <a:rPr lang="zh-CN" altLang="en-US" sz="2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第三级</a:t>
            </a:r>
            <a:endParaRPr lang="zh-CN" altLang="en-US" sz="2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32965" lvl="3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第四级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741930" lvl="4" indent="-304800" algn="l">
              <a:spcBef>
                <a:spcPct val="20000"/>
              </a:spcBef>
              <a:buNone/>
            </a:pPr>
            <a:r>
              <a:rPr lang="zh-CN" altLang="en-US" sz="213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第五级</a:t>
            </a:r>
            <a:endParaRPr lang="zh-CN" altLang="en-US" sz="213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8" name="AutoShape 8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9" name="AutoShape 9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40344" y="5470604"/>
            <a:ext cx="775136" cy="24622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www.1ppt.com/moban/     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www.1ppt.com/hangye/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节日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素材下载：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www.1ppt.com/sucai/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背景图片：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图表下载：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www.1ppt.com/tubiao/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优秀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 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www.1ppt.com/powerpoint/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Word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 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教程：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www.1ppt.com/excel/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资料下载：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课件下载：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www.1ppt.com/kejian/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范文下载：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试卷下载：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www.1ppt.com/shiti/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教案下载：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www.1ppt.com/jiaoan/       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字体下载：</a:t>
            </a:r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www.1ppt.com/ziti/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en-US" sz="100" b="0" i="0" u="none" baseline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sz="100" b="0" i="0" u="none" baseline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09680" y="274640"/>
            <a:ext cx="10974229" cy="1143000"/>
          </a:xfrm>
          <a:prstGeom prst="rect">
            <a:avLst/>
          </a:prstGeom>
        </p:spPr>
        <p:txBody>
          <a:bodyPr vert="horz" lIns="91440" tIns="45720" rIns="91440" bIns="45720" anchor="t"/>
          <a:p>
            <a:pPr algn="ctr">
              <a:spcBef>
                <a:spcPct val="0"/>
              </a:spcBef>
              <a:buNone/>
            </a:pPr>
            <a:r>
              <a:rPr lang="zh-CN" altLang="en-US" sz="5865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lang="zh-CN" altLang="en-US" sz="5865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dt" sz="half" idx="10"/>
          </p:nvPr>
        </p:nvSpPr>
        <p:spPr>
          <a:xfrm>
            <a:off x="609679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r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  <a:t>2024/11/26</a:t>
            </a:r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4" name="AutoShape 4"/>
          <p:cNvSpPr/>
          <p:nvPr>
            <p:ph type="ftr" sz="quarter" idx="11"/>
          </p:nvPr>
        </p:nvSpPr>
        <p:spPr>
          <a:xfrm>
            <a:off x="4166143" y="6356352"/>
            <a:ext cx="3861303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</a:p>
        </p:txBody>
      </p:sp>
      <p:sp>
        <p:nvSpPr>
          <p:cNvPr id="5" name="AutoShape 5"/>
          <p:cNvSpPr/>
          <p:nvPr>
            <p:ph type="sldNum" sz="quarter" idx="12"/>
          </p:nvPr>
        </p:nvSpPr>
        <p:spPr>
          <a:xfrm>
            <a:off x="8738738" y="6356352"/>
            <a:ext cx="2845171" cy="365125"/>
          </a:xfrm>
          <a:prstGeom prst="rect">
            <a:avLst/>
          </a:prstGeom>
        </p:spPr>
        <p:txBody>
          <a:bodyPr vert="horz" lIns="91440" tIns="45720" rIns="91440" bIns="45720" anchor="t"/>
          <a:p>
            <a:pPr marL="0" algn="l">
              <a:buNone/>
            </a:pPr>
            <a:fld id="{3386411A-70EE-422D-B97C-F56BEE3FF077}" type="slidenum">
              <a:rPr lang="zh-CN" altLang="en-US" sz="2400" b="0" i="0" u="none" baseline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Calibri" panose="020F0502020204030204"/>
              </a:rPr>
            </a:fld>
            <a:endParaRPr lang="zh-CN" altLang="en-US" sz="2400" b="0" i="0" u="none" baseline="0">
              <a:solidFill>
                <a:srgbClr val="000000">
                  <a:tint val="75000"/>
                </a:srgbClr>
              </a:solidFill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54720"/>
            <a:ext cx="12193588" cy="1403280"/>
          </a:xfrm>
          <a:prstGeom prst="rect">
            <a:avLst/>
          </a:prstGeom>
        </p:spPr>
      </p:pic>
      <p:pic>
        <p:nvPicPr>
          <p:cNvPr id="3" name="image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7084" y="93790"/>
            <a:ext cx="4026110" cy="746857"/>
          </a:xfrm>
          <a:prstGeom prst="rect">
            <a:avLst/>
          </a:prstGeom>
          <a:noFill/>
        </p:spPr>
      </p:pic>
      <p:cxnSp>
        <p:nvCxnSpPr>
          <p:cNvPr id="4" name="Connector 4"/>
          <p:cNvCxnSpPr/>
          <p:nvPr/>
        </p:nvCxnSpPr>
        <p:spPr>
          <a:xfrm flipH="1">
            <a:off x="616864" y="840647"/>
            <a:ext cx="10929600" cy="0"/>
          </a:xfrm>
          <a:prstGeom prst="line">
            <a:avLst/>
          </a:prstGeom>
          <a:ln w="9525">
            <a:solidFill>
              <a:srgbClr val="D7000D"/>
            </a:solidFill>
          </a:ln>
        </p:spPr>
      </p:cxnSp>
      <p:pic>
        <p:nvPicPr>
          <p:cNvPr id="5" name="image4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836" y="93790"/>
            <a:ext cx="882085" cy="7223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54720"/>
            <a:ext cx="12193588" cy="1403280"/>
          </a:xfrm>
          <a:prstGeom prst="rect">
            <a:avLst/>
          </a:prstGeom>
        </p:spPr>
      </p:pic>
      <p:pic>
        <p:nvPicPr>
          <p:cNvPr id="3" name="image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7084" y="93790"/>
            <a:ext cx="4026110" cy="746857"/>
          </a:xfrm>
          <a:prstGeom prst="rect">
            <a:avLst/>
          </a:prstGeom>
          <a:noFill/>
        </p:spPr>
      </p:pic>
      <p:cxnSp>
        <p:nvCxnSpPr>
          <p:cNvPr id="4" name="Connector 4"/>
          <p:cNvCxnSpPr/>
          <p:nvPr/>
        </p:nvCxnSpPr>
        <p:spPr>
          <a:xfrm flipH="1">
            <a:off x="616864" y="840647"/>
            <a:ext cx="10929600" cy="0"/>
          </a:xfrm>
          <a:prstGeom prst="line">
            <a:avLst/>
          </a:prstGeom>
          <a:ln w="9525">
            <a:solidFill>
              <a:srgbClr val="D7000D"/>
            </a:solidFill>
          </a:ln>
        </p:spPr>
      </p:cxnSp>
      <p:pic>
        <p:nvPicPr>
          <p:cNvPr id="5" name="image4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836" y="93790"/>
            <a:ext cx="882085" cy="7223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600"/>
            <a:ext cx="12203180" cy="3327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63974" y="2994071"/>
            <a:ext cx="7505923" cy="666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3730" b="1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如何成为一名合格的共青团员</a:t>
            </a:r>
            <a:endParaRPr lang="en-US" sz="1100"/>
          </a:p>
        </p:txBody>
      </p:sp>
      <p:pic>
        <p:nvPicPr>
          <p:cNvPr id="4" name="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20" y="361332"/>
            <a:ext cx="2142748" cy="22677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0">
            <a:off x="4987834" y="1233323"/>
            <a:ext cx="1890261" cy="1471903"/>
            <a:chOff x="295" y="3475"/>
            <a:chExt cx="1407" cy="1407"/>
          </a:xfrm>
        </p:grpSpPr>
        <p:sp>
          <p:nvSpPr>
            <p:cNvPr id="6" name="AutoShape 6"/>
            <p:cNvSpPr/>
            <p:nvPr/>
          </p:nvSpPr>
          <p:spPr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2000"/>
                    <a:shade val="8196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473" y="3657"/>
              <a:ext cx="1057" cy="1055"/>
              <a:chOff x="-6057" y="-2209"/>
              <a:chExt cx="2219" cy="2219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vert="horz" wrap="none" lIns="91440" tIns="45720" rIns="91440" bIns="45720" anchor="ctr"/>
              <a:p>
                <a:pPr marL="0" algn="l"/>
              </a:p>
            </p:txBody>
          </p:sp>
          <p:grpSp>
            <p:nvGrpSpPr>
              <p:cNvPr id="9" name="Group 9"/>
              <p:cNvGrpSpPr/>
              <p:nvPr/>
            </p:nvGrpSpPr>
            <p:grpSpPr>
              <a:xfrm>
                <a:off x="-6057" y="-2209"/>
                <a:ext cx="2219" cy="2219"/>
                <a:chOff x="-4061" y="-880"/>
                <a:chExt cx="2219" cy="2219"/>
              </a:xfrm>
            </p:grpSpPr>
            <p:grpSp>
              <p:nvGrpSpPr>
                <p:cNvPr id="10" name="Group 10"/>
                <p:cNvGrpSpPr/>
                <p:nvPr/>
              </p:nvGrpSpPr>
              <p:grpSpPr>
                <a:xfrm>
                  <a:off x="-4061" y="-880"/>
                  <a:ext cx="2219" cy="2219"/>
                  <a:chOff x="-3925" y="-789"/>
                  <a:chExt cx="2219" cy="2219"/>
                </a:xfrm>
              </p:grpSpPr>
              <p:grpSp>
                <p:nvGrpSpPr>
                  <p:cNvPr id="11" name="Group 11"/>
                  <p:cNvGrpSpPr/>
                  <p:nvPr/>
                </p:nvGrpSpPr>
                <p:grpSpPr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2" name="Group 12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" name="AutoShape 13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14" name="AutoShape 14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15" name="Group 15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6" name="AutoShape 16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17" name="AutoShape 17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  <p:grpSp>
                <p:nvGrpSpPr>
                  <p:cNvPr id="18" name="Group 18"/>
                  <p:cNvGrpSpPr/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0" name="AutoShape 20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21" name="AutoShape 21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22" name="Group 22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" name="AutoShape 23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24" name="AutoShape 24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</p:grpSp>
            <p:grpSp>
              <p:nvGrpSpPr>
                <p:cNvPr id="25" name="Group 25"/>
                <p:cNvGrpSpPr/>
                <p:nvPr/>
              </p:nvGrpSpPr>
              <p:grpSpPr>
                <a:xfrm rot="1320000">
                  <a:off x="-3746" y="-522"/>
                  <a:ext cx="1555" cy="1554"/>
                  <a:chOff x="-3925" y="-789"/>
                  <a:chExt cx="2219" cy="2219"/>
                </a:xfrm>
              </p:grpSpPr>
              <p:grpSp>
                <p:nvGrpSpPr>
                  <p:cNvPr id="26" name="Group 26"/>
                  <p:cNvGrpSpPr/>
                  <p:nvPr/>
                </p:nvGrpSpPr>
                <p:grpSpPr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" name="Group 27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8" name="AutoShape 28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29" name="AutoShape 29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30" name="Group 30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1" name="AutoShape 31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2" name="AutoShape 32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  <p:grpSp>
                <p:nvGrpSpPr>
                  <p:cNvPr id="33" name="Group 33"/>
                  <p:cNvGrpSpPr/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34" name="Group 34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5" name="AutoShape 35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6" name="AutoShape 36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37" name="Group 37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8" name="AutoShape 38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9" name="AutoShape 39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</p:grpSp>
          </p:grpSp>
        </p:grpSp>
      </p:grpSp>
      <p:pic>
        <p:nvPicPr>
          <p:cNvPr id="40" name="70cedf6554b94da9be90170746c927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7568" y="146066"/>
            <a:ext cx="630358" cy="642304"/>
          </a:xfrm>
          <a:prstGeom prst="rect">
            <a:avLst/>
          </a:prstGeom>
        </p:spPr>
      </p:pic>
      <p:sp>
        <p:nvSpPr>
          <p:cNvPr id="41" name="AutoShape 41"/>
          <p:cNvSpPr/>
          <p:nvPr/>
        </p:nvSpPr>
        <p:spPr>
          <a:xfrm>
            <a:off x="10795000" y="6540500"/>
            <a:ext cx="1270000" cy="19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rtlCol="0" anchor="t"/>
          <a:lstStyle/>
          <a:p>
            <a:pPr algn="r">
              <a:defRPr/>
            </a:pPr>
            <a:r>
              <a:rPr lang="en-US" sz="800" b="0" i="0" u="none" baseline="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</a:rPr>
              <a:t>Created By AI</a:t>
            </a:r>
            <a:endParaRPr lang="en-US" sz="1100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22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5" dur="1750" spd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spd="1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17920" y="4718967"/>
            <a:ext cx="7619017" cy="59937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3" name="AutoShape 3"/>
          <p:cNvSpPr/>
          <p:nvPr/>
        </p:nvSpPr>
        <p:spPr>
          <a:xfrm>
            <a:off x="1857431" y="3023327"/>
            <a:ext cx="7619017" cy="59937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4" name="AutoShape 4"/>
          <p:cNvSpPr/>
          <p:nvPr/>
        </p:nvSpPr>
        <p:spPr>
          <a:xfrm>
            <a:off x="2868794" y="1271017"/>
            <a:ext cx="7619017" cy="59937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5" name="AutoShape 5"/>
          <p:cNvSpPr/>
          <p:nvPr/>
        </p:nvSpPr>
        <p:spPr>
          <a:xfrm>
            <a:off x="2704604" y="5335374"/>
            <a:ext cx="7792726" cy="85725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6" name="AutoShape 6"/>
          <p:cNvSpPr/>
          <p:nvPr/>
        </p:nvSpPr>
        <p:spPr>
          <a:xfrm>
            <a:off x="1857431" y="3623718"/>
            <a:ext cx="7680087" cy="85725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7" name="AutoShape 7"/>
          <p:cNvSpPr/>
          <p:nvPr/>
        </p:nvSpPr>
        <p:spPr>
          <a:xfrm>
            <a:off x="2704604" y="1871352"/>
            <a:ext cx="7792726" cy="857250"/>
          </a:xfrm>
          <a:prstGeom prst="roundRect">
            <a:avLst/>
          </a:prstGeom>
          <a:noFill/>
          <a:ln w="60325" cap="flat" cmpd="sng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grpSp>
        <p:nvGrpSpPr>
          <p:cNvPr id="8" name="Group 8"/>
          <p:cNvGrpSpPr/>
          <p:nvPr/>
        </p:nvGrpSpPr>
        <p:grpSpPr>
          <a:xfrm>
            <a:off x="1823734" y="1244128"/>
            <a:ext cx="1237444" cy="1236662"/>
            <a:chOff x="802" y="845"/>
            <a:chExt cx="827" cy="826"/>
          </a:xfrm>
        </p:grpSpPr>
        <p:sp>
          <p:nvSpPr>
            <p:cNvPr id="9" name="AutoShape 9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96652" y="3110992"/>
            <a:ext cx="1237444" cy="1236663"/>
            <a:chOff x="802" y="845"/>
            <a:chExt cx="827" cy="826"/>
          </a:xfrm>
        </p:grpSpPr>
        <p:sp>
          <p:nvSpPr>
            <p:cNvPr id="13" name="AutoShape 13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6277" y="4779861"/>
            <a:ext cx="1237444" cy="1236663"/>
            <a:chOff x="802" y="845"/>
            <a:chExt cx="827" cy="826"/>
          </a:xfrm>
        </p:grpSpPr>
        <p:sp>
          <p:nvSpPr>
            <p:cNvPr id="17" name="AutoShape 17"/>
            <p:cNvSpPr/>
            <p:nvPr/>
          </p:nvSpPr>
          <p:spPr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vert="horz" wrap="none" lIns="91440" tIns="45720" rIns="91440" bIns="45720" anchor="ctr"/>
            <a:p>
              <a:pPr marL="0" algn="l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846973" y="1682963"/>
            <a:ext cx="1213647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en-US" sz="20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9446982" y="3549436"/>
            <a:ext cx="999474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2198983" y="5206332"/>
            <a:ext cx="1142256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213860" y="1978981"/>
            <a:ext cx="7143862" cy="6524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加入团组织可以获得更多展示自我、锻炼能力的机会，为个人发展提供更广阔的平台。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979588" y="3687218"/>
            <a:ext cx="7166072" cy="8987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在团组织中结交来自各行各业的优秀青年，互相学习、共同进步，建立深厚的友谊和合作关系。</a:t>
            </a:r>
            <a:endParaRPr lang="en-US" sz="1100"/>
          </a:p>
          <a:p>
            <a:pPr marL="0" algn="l"/>
          </a:p>
        </p:txBody>
      </p:sp>
      <p:sp>
        <p:nvSpPr>
          <p:cNvPr id="25" name="TextBox 25"/>
          <p:cNvSpPr txBox="1"/>
          <p:nvPr/>
        </p:nvSpPr>
        <p:spPr>
          <a:xfrm>
            <a:off x="3075837" y="5394112"/>
            <a:ext cx="7411974" cy="6524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 algn="l">
              <a:lnSpc>
                <a:spcPct val="13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团员身份在升学、就业、评优等方面具有一定的优势，可以为职业发展提供助力；例如，在公务员考试和事业单位招聘中。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3032985" y="1374308"/>
            <a:ext cx="7464345" cy="40007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0" tIns="60945" rIns="121890" bIns="60945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tx1"/>
                </a:solidFill>
                <a:latin typeface="方正兰亭黑_GBK"/>
                <a:ea typeface="方正兰亭黑_GBK"/>
              </a:rPr>
              <a:t>获得更多机会</a:t>
            </a:r>
            <a:endParaRPr lang="zh-CN" altLang="en-US" sz="1800" b="1" i="0" u="none" baseline="0">
              <a:solidFill>
                <a:schemeClr val="tx1"/>
              </a:solidFill>
              <a:latin typeface="方正兰亭黑_GBK"/>
              <a:ea typeface="方正兰亭黑_GBK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1962737" y="3148695"/>
            <a:ext cx="7464345" cy="40007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0" tIns="60945" rIns="121890" bIns="60945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tx1"/>
                </a:solidFill>
                <a:latin typeface="方正兰亭黑_GBK"/>
                <a:ea typeface="方正兰亭黑_GBK"/>
              </a:rPr>
              <a:t>结交优秀青年</a:t>
            </a:r>
            <a:endParaRPr lang="zh-CN" altLang="en-US" sz="1800" b="1" i="0" u="none" baseline="0">
              <a:solidFill>
                <a:schemeClr val="tx1"/>
              </a:solidFill>
              <a:latin typeface="方正兰亭黑_GBK"/>
              <a:ea typeface="方正兰亭黑_GBK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2982111" y="4841156"/>
            <a:ext cx="7464345" cy="40007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0" tIns="60945" rIns="121890" bIns="60945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tx1"/>
                </a:solidFill>
                <a:latin typeface="方正兰亭黑_GBK"/>
                <a:ea typeface="方正兰亭黑_GBK"/>
              </a:rPr>
              <a:t>助力职业发展</a:t>
            </a:r>
            <a:endParaRPr lang="zh-CN" altLang="en-US" sz="1800" b="1" i="0" u="none" baseline="0">
              <a:solidFill>
                <a:schemeClr val="tx1"/>
              </a:solidFill>
              <a:latin typeface="方正兰亭黑_GBK"/>
              <a:ea typeface="方正兰亭黑_GBK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拓展发展平台</a:t>
            </a:r>
            <a:endParaRPr lang="en-US" sz="1100"/>
          </a:p>
        </p:txBody>
      </p:sp>
      <p:pic>
        <p:nvPicPr>
          <p:cNvPr id="30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19" dur="500" spd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 spd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spd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 spd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spd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4" dur="500" spd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 spd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spd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spd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spd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69" dur="500" spd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 spd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spd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 spd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spd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8682" y="2610070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如何申请加入中国共产主义青年团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598683" y="3242206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>
            <a:off x="5138057" y="508000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03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5827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3729" y="1596467"/>
            <a:ext cx="2841083" cy="1514373"/>
          </a:xfrm>
          <a:custGeom>
            <a:avLst/>
            <a:gdLst/>
            <a:ahLst/>
            <a:cxnLst/>
            <a:rect l="l" t="t" r="r" b="b"/>
            <a:pathLst>
              <a:path w="5126470" h="2732545">
                <a:moveTo>
                  <a:pt x="3560428" y="412"/>
                </a:moveTo>
                <a:cubicBezTo>
                  <a:pt x="3602170" y="-2549"/>
                  <a:pt x="3645041" y="10413"/>
                  <a:pt x="3679148" y="40002"/>
                </a:cubicBezTo>
                <a:lnTo>
                  <a:pt x="5060578" y="1238402"/>
                </a:lnTo>
                <a:lnTo>
                  <a:pt x="5070308" y="1251017"/>
                </a:lnTo>
                <a:lnTo>
                  <a:pt x="5086468" y="1263481"/>
                </a:lnTo>
                <a:cubicBezTo>
                  <a:pt x="5145645" y="1331696"/>
                  <a:pt x="5138319" y="1434967"/>
                  <a:pt x="5070104" y="1494144"/>
                </a:cubicBezTo>
                <a:lnTo>
                  <a:pt x="3688674" y="2692543"/>
                </a:lnTo>
                <a:cubicBezTo>
                  <a:pt x="3654567" y="2722132"/>
                  <a:pt x="3611696" y="2735094"/>
                  <a:pt x="3569954" y="2732133"/>
                </a:cubicBezTo>
                <a:lnTo>
                  <a:pt x="3519681" y="2718597"/>
                </a:lnTo>
                <a:lnTo>
                  <a:pt x="3497845" y="2706903"/>
                </a:lnTo>
                <a:lnTo>
                  <a:pt x="3461295" y="2682260"/>
                </a:lnTo>
                <a:cubicBezTo>
                  <a:pt x="3431705" y="2652670"/>
                  <a:pt x="3413403" y="2611792"/>
                  <a:pt x="3413403" y="2566639"/>
                </a:cubicBezTo>
                <a:lnTo>
                  <a:pt x="3412671" y="2178129"/>
                </a:lnTo>
                <a:lnTo>
                  <a:pt x="278807" y="2178129"/>
                </a:lnTo>
                <a:cubicBezTo>
                  <a:pt x="124826" y="2178129"/>
                  <a:pt x="0" y="2053303"/>
                  <a:pt x="0" y="1899322"/>
                </a:cubicBezTo>
                <a:lnTo>
                  <a:pt x="0" y="833225"/>
                </a:lnTo>
                <a:cubicBezTo>
                  <a:pt x="0" y="679244"/>
                  <a:pt x="124826" y="554418"/>
                  <a:pt x="278807" y="554418"/>
                </a:cubicBezTo>
                <a:lnTo>
                  <a:pt x="3409613" y="554418"/>
                </a:lnTo>
                <a:lnTo>
                  <a:pt x="3408898" y="175087"/>
                </a:lnTo>
                <a:cubicBezTo>
                  <a:pt x="3405936" y="133345"/>
                  <a:pt x="3418899" y="90474"/>
                  <a:pt x="3448487" y="56366"/>
                </a:cubicBezTo>
                <a:lnTo>
                  <a:pt x="3448486" y="56366"/>
                </a:lnTo>
                <a:cubicBezTo>
                  <a:pt x="3478075" y="22259"/>
                  <a:pt x="3518687" y="3373"/>
                  <a:pt x="3560428" y="412"/>
                </a:cubicBezTo>
                <a:close/>
              </a:path>
            </a:pathLst>
          </a:custGeom>
          <a:solidFill>
            <a:srgbClr val="C00000"/>
          </a:solidFill>
          <a:ln w="15875" cap="flat" cmpd="sng">
            <a:solidFill>
              <a:srgbClr val="FFFFFF"/>
            </a:solidFill>
            <a:prstDash val="solid"/>
            <a:miter lim="800000"/>
          </a:ln>
          <a:effectLst>
            <a:outerShdw blurRad="330200" dist="215900" dir="2700000" algn="tl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3" name="Freeform 3"/>
          <p:cNvSpPr/>
          <p:nvPr/>
        </p:nvSpPr>
        <p:spPr>
          <a:xfrm>
            <a:off x="4675458" y="1596467"/>
            <a:ext cx="2841083" cy="1514373"/>
          </a:xfrm>
          <a:custGeom>
            <a:avLst/>
            <a:gdLst/>
            <a:ahLst/>
            <a:cxnLst/>
            <a:rect l="l" t="t" r="r" b="b"/>
            <a:pathLst>
              <a:path w="5126470" h="2732545">
                <a:moveTo>
                  <a:pt x="3560428" y="412"/>
                </a:moveTo>
                <a:cubicBezTo>
                  <a:pt x="3602170" y="-2549"/>
                  <a:pt x="3645041" y="10413"/>
                  <a:pt x="3679148" y="40002"/>
                </a:cubicBezTo>
                <a:lnTo>
                  <a:pt x="5060578" y="1238402"/>
                </a:lnTo>
                <a:lnTo>
                  <a:pt x="5070308" y="1251017"/>
                </a:lnTo>
                <a:lnTo>
                  <a:pt x="5086468" y="1263481"/>
                </a:lnTo>
                <a:cubicBezTo>
                  <a:pt x="5145645" y="1331696"/>
                  <a:pt x="5138319" y="1434967"/>
                  <a:pt x="5070104" y="1494144"/>
                </a:cubicBezTo>
                <a:lnTo>
                  <a:pt x="3688674" y="2692543"/>
                </a:lnTo>
                <a:cubicBezTo>
                  <a:pt x="3654567" y="2722132"/>
                  <a:pt x="3611696" y="2735094"/>
                  <a:pt x="3569954" y="2732133"/>
                </a:cubicBezTo>
                <a:lnTo>
                  <a:pt x="3519681" y="2718597"/>
                </a:lnTo>
                <a:lnTo>
                  <a:pt x="3497845" y="2706903"/>
                </a:lnTo>
                <a:lnTo>
                  <a:pt x="3461295" y="2682260"/>
                </a:lnTo>
                <a:cubicBezTo>
                  <a:pt x="3431705" y="2652670"/>
                  <a:pt x="3413403" y="2611792"/>
                  <a:pt x="3413403" y="2566639"/>
                </a:cubicBezTo>
                <a:lnTo>
                  <a:pt x="3412671" y="2178129"/>
                </a:lnTo>
                <a:lnTo>
                  <a:pt x="278807" y="2178129"/>
                </a:lnTo>
                <a:cubicBezTo>
                  <a:pt x="124826" y="2178129"/>
                  <a:pt x="0" y="2053303"/>
                  <a:pt x="0" y="1899322"/>
                </a:cubicBezTo>
                <a:lnTo>
                  <a:pt x="0" y="833225"/>
                </a:lnTo>
                <a:cubicBezTo>
                  <a:pt x="0" y="679244"/>
                  <a:pt x="124826" y="554418"/>
                  <a:pt x="278807" y="554418"/>
                </a:cubicBezTo>
                <a:lnTo>
                  <a:pt x="3409613" y="554418"/>
                </a:lnTo>
                <a:lnTo>
                  <a:pt x="3408898" y="175087"/>
                </a:lnTo>
                <a:cubicBezTo>
                  <a:pt x="3405936" y="133345"/>
                  <a:pt x="3418899" y="90474"/>
                  <a:pt x="3448487" y="56366"/>
                </a:cubicBezTo>
                <a:lnTo>
                  <a:pt x="3448486" y="56366"/>
                </a:lnTo>
                <a:cubicBezTo>
                  <a:pt x="3478075" y="22259"/>
                  <a:pt x="3518687" y="3373"/>
                  <a:pt x="3560428" y="412"/>
                </a:cubicBezTo>
                <a:close/>
              </a:path>
            </a:pathLst>
          </a:custGeom>
          <a:solidFill>
            <a:srgbClr val="C00000"/>
          </a:solidFill>
          <a:ln w="15875" cap="flat" cmpd="sng">
            <a:solidFill>
              <a:srgbClr val="FFFFFF"/>
            </a:solidFill>
            <a:prstDash val="solid"/>
            <a:miter lim="800000"/>
          </a:ln>
          <a:effectLst>
            <a:outerShdw blurRad="330200" dist="215900" dir="2700000" algn="tl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4" name="Freeform 4"/>
          <p:cNvSpPr/>
          <p:nvPr/>
        </p:nvSpPr>
        <p:spPr>
          <a:xfrm>
            <a:off x="7887188" y="1596467"/>
            <a:ext cx="2841083" cy="1514373"/>
          </a:xfrm>
          <a:custGeom>
            <a:avLst/>
            <a:gdLst/>
            <a:ahLst/>
            <a:cxnLst/>
            <a:rect l="l" t="t" r="r" b="b"/>
            <a:pathLst>
              <a:path w="5126470" h="2732545">
                <a:moveTo>
                  <a:pt x="3560428" y="412"/>
                </a:moveTo>
                <a:cubicBezTo>
                  <a:pt x="3602170" y="-2549"/>
                  <a:pt x="3645041" y="10413"/>
                  <a:pt x="3679148" y="40002"/>
                </a:cubicBezTo>
                <a:lnTo>
                  <a:pt x="5060578" y="1238402"/>
                </a:lnTo>
                <a:lnTo>
                  <a:pt x="5070308" y="1251017"/>
                </a:lnTo>
                <a:lnTo>
                  <a:pt x="5086468" y="1263481"/>
                </a:lnTo>
                <a:cubicBezTo>
                  <a:pt x="5145645" y="1331696"/>
                  <a:pt x="5138319" y="1434967"/>
                  <a:pt x="5070104" y="1494144"/>
                </a:cubicBezTo>
                <a:lnTo>
                  <a:pt x="3688674" y="2692543"/>
                </a:lnTo>
                <a:cubicBezTo>
                  <a:pt x="3654567" y="2722132"/>
                  <a:pt x="3611696" y="2735094"/>
                  <a:pt x="3569954" y="2732133"/>
                </a:cubicBezTo>
                <a:lnTo>
                  <a:pt x="3519681" y="2718597"/>
                </a:lnTo>
                <a:lnTo>
                  <a:pt x="3497845" y="2706903"/>
                </a:lnTo>
                <a:lnTo>
                  <a:pt x="3461295" y="2682260"/>
                </a:lnTo>
                <a:cubicBezTo>
                  <a:pt x="3431705" y="2652670"/>
                  <a:pt x="3413403" y="2611792"/>
                  <a:pt x="3413403" y="2566639"/>
                </a:cubicBezTo>
                <a:lnTo>
                  <a:pt x="3412671" y="2178129"/>
                </a:lnTo>
                <a:lnTo>
                  <a:pt x="278807" y="2178129"/>
                </a:lnTo>
                <a:cubicBezTo>
                  <a:pt x="124826" y="2178129"/>
                  <a:pt x="0" y="2053303"/>
                  <a:pt x="0" y="1899322"/>
                </a:cubicBezTo>
                <a:lnTo>
                  <a:pt x="0" y="833225"/>
                </a:lnTo>
                <a:cubicBezTo>
                  <a:pt x="0" y="679244"/>
                  <a:pt x="124826" y="554418"/>
                  <a:pt x="278807" y="554418"/>
                </a:cubicBezTo>
                <a:lnTo>
                  <a:pt x="3409613" y="554418"/>
                </a:lnTo>
                <a:lnTo>
                  <a:pt x="3408898" y="175087"/>
                </a:lnTo>
                <a:cubicBezTo>
                  <a:pt x="3405936" y="133345"/>
                  <a:pt x="3418899" y="90474"/>
                  <a:pt x="3448487" y="56366"/>
                </a:cubicBezTo>
                <a:lnTo>
                  <a:pt x="3448486" y="56366"/>
                </a:lnTo>
                <a:cubicBezTo>
                  <a:pt x="3478075" y="22259"/>
                  <a:pt x="3518687" y="3373"/>
                  <a:pt x="3560428" y="412"/>
                </a:cubicBezTo>
                <a:close/>
              </a:path>
            </a:pathLst>
          </a:custGeom>
          <a:solidFill>
            <a:srgbClr val="C00000"/>
          </a:solidFill>
          <a:ln w="15875" cap="flat" cmpd="sng">
            <a:solidFill>
              <a:srgbClr val="FFFFFF"/>
            </a:solidFill>
            <a:prstDash val="solid"/>
            <a:miter lim="800000"/>
          </a:ln>
          <a:effectLst>
            <a:outerShdw blurRad="330200" dist="215900" dir="2700000" algn="tl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5" name="AutoShape 5"/>
          <p:cNvSpPr/>
          <p:nvPr/>
        </p:nvSpPr>
        <p:spPr>
          <a:xfrm>
            <a:off x="1598581" y="2042471"/>
            <a:ext cx="622364" cy="622364"/>
          </a:xfrm>
          <a:prstGeom prst="ellipse">
            <a:avLst/>
          </a:prstGeom>
          <a:solidFill>
            <a:srgbClr val="FFFFFF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6" name="AutoShape 6"/>
          <p:cNvSpPr/>
          <p:nvPr/>
        </p:nvSpPr>
        <p:spPr>
          <a:xfrm>
            <a:off x="4806601" y="2042471"/>
            <a:ext cx="622364" cy="622364"/>
          </a:xfrm>
          <a:prstGeom prst="ellipse">
            <a:avLst/>
          </a:prstGeom>
          <a:solidFill>
            <a:srgbClr val="FFFFFF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7" name="AutoShape 7"/>
          <p:cNvSpPr/>
          <p:nvPr/>
        </p:nvSpPr>
        <p:spPr>
          <a:xfrm>
            <a:off x="8022241" y="2042471"/>
            <a:ext cx="622364" cy="622364"/>
          </a:xfrm>
          <a:prstGeom prst="ellipse">
            <a:avLst/>
          </a:prstGeom>
          <a:solidFill>
            <a:srgbClr val="FFFFFF"/>
          </a:solid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</a:p>
        </p:txBody>
      </p:sp>
      <p:sp>
        <p:nvSpPr>
          <p:cNvPr id="8" name="TextBox 8"/>
          <p:cNvSpPr txBox="1"/>
          <p:nvPr/>
        </p:nvSpPr>
        <p:spPr>
          <a:xfrm>
            <a:off x="1463729" y="3745849"/>
            <a:ext cx="2799552" cy="14011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年龄在十四周岁以上，二十八周岁以下的中国青年，承认团的章程，愿意参加团的一个组织并在其中积极工作、执行团的决议和按期交纳团费的，可以申请加入中国共产主义青年团。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463729" y="3234986"/>
            <a:ext cx="279955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年龄要求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2327613" y="2092043"/>
            <a:ext cx="14859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800" b="0" i="0" u="none" baseline="0">
                <a:solidFill>
                  <a:schemeClr val="bg1"/>
                </a:solidFill>
                <a:latin typeface="Impact" panose="020B0806030902050204"/>
                <a:ea typeface="Impact" panose="020B0806030902050204"/>
              </a:rPr>
              <a:t>STEP 01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560108" y="2092043"/>
            <a:ext cx="14859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800" b="0" i="0" u="none" baseline="0">
                <a:solidFill>
                  <a:schemeClr val="bg1"/>
                </a:solidFill>
                <a:latin typeface="Impact" panose="020B0806030902050204"/>
                <a:ea typeface="Impact" panose="020B0806030902050204"/>
              </a:rPr>
              <a:t>STEP 02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779658" y="2092043"/>
            <a:ext cx="14859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800" b="0" i="0" u="none" baseline="0">
                <a:solidFill>
                  <a:schemeClr val="bg1"/>
                </a:solidFill>
                <a:latin typeface="Impact" panose="020B0806030902050204"/>
                <a:ea typeface="Impact" panose="020B0806030902050204"/>
              </a:rPr>
              <a:t>STEP 03</a:t>
            </a:r>
            <a:endParaRPr lang="en-US" sz="1100"/>
          </a:p>
        </p:txBody>
      </p:sp>
      <p:grpSp>
        <p:nvGrpSpPr>
          <p:cNvPr id="13" name="Group 13"/>
          <p:cNvGrpSpPr/>
          <p:nvPr/>
        </p:nvGrpSpPr>
        <p:grpSpPr>
          <a:xfrm>
            <a:off x="1784840" y="2230042"/>
            <a:ext cx="241927" cy="240647"/>
            <a:chOff x="3856417" y="4248125"/>
            <a:chExt cx="409860" cy="407692"/>
          </a:xfrm>
          <a:solidFill>
            <a:srgbClr val="C00000"/>
          </a:solidFill>
        </p:grpSpPr>
        <p:sp>
          <p:nvSpPr>
            <p:cNvPr id="14" name="Freeform 14"/>
            <p:cNvSpPr/>
            <p:nvPr/>
          </p:nvSpPr>
          <p:spPr>
            <a:xfrm>
              <a:off x="3969183" y="4489921"/>
              <a:ext cx="279745" cy="165896"/>
            </a:xfrm>
            <a:custGeom>
              <a:avLst/>
              <a:gdLst/>
              <a:ahLst/>
              <a:cxnLst/>
              <a:rect l="l" t="t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856417" y="4489921"/>
              <a:ext cx="279745" cy="165896"/>
            </a:xfrm>
            <a:custGeom>
              <a:avLst/>
              <a:gdLst/>
              <a:ahLst/>
              <a:cxnLst/>
              <a:rect l="l" t="t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950749" y="4248125"/>
              <a:ext cx="202761" cy="204930"/>
            </a:xfrm>
            <a:custGeom>
              <a:avLst/>
              <a:gdLst/>
              <a:ahLst/>
              <a:cxnLst/>
              <a:rect l="l" t="t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75859" y="2186200"/>
            <a:ext cx="286088" cy="328328"/>
            <a:chOff x="2733098" y="4187405"/>
            <a:chExt cx="484675" cy="556238"/>
          </a:xfrm>
          <a:solidFill>
            <a:srgbClr val="C00000"/>
          </a:solidFill>
        </p:grpSpPr>
        <p:sp>
          <p:nvSpPr>
            <p:cNvPr id="22" name="AutoShape 22"/>
            <p:cNvSpPr/>
            <p:nvPr/>
          </p:nvSpPr>
          <p:spPr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2733098" y="4304508"/>
              <a:ext cx="310105" cy="439135"/>
            </a:xfrm>
            <a:custGeom>
              <a:avLst/>
              <a:gdLst/>
              <a:ahLst/>
              <a:cxnLst/>
              <a:rect l="l" t="t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2897909" y="4668827"/>
              <a:ext cx="60720" cy="74816"/>
            </a:xfrm>
            <a:custGeom>
              <a:avLst/>
              <a:gdLst/>
              <a:ahLst/>
              <a:cxnLst/>
              <a:rect l="l" t="t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035614" y="4422694"/>
              <a:ext cx="54214" cy="41203"/>
            </a:xfrm>
            <a:custGeom>
              <a:avLst/>
              <a:gdLst/>
              <a:ahLst/>
              <a:cxnLst/>
              <a:rect l="l" t="t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2964051" y="4430285"/>
              <a:ext cx="61805" cy="59636"/>
            </a:xfrm>
            <a:custGeom>
              <a:avLst/>
              <a:gdLst/>
              <a:ahLst/>
              <a:cxnLst/>
              <a:rect l="l" t="t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2909837" y="4479077"/>
              <a:ext cx="61805" cy="61805"/>
            </a:xfrm>
            <a:custGeom>
              <a:avLst/>
              <a:gdLst/>
              <a:ahLst/>
              <a:cxnLst/>
              <a:rect l="l" t="t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897909" y="4550640"/>
              <a:ext cx="40119" cy="52046"/>
            </a:xfrm>
            <a:custGeom>
              <a:avLst/>
              <a:gdLst/>
              <a:ahLst/>
              <a:cxnLst/>
              <a:rect l="l" t="t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905500" y="4612444"/>
              <a:ext cx="58551" cy="61805"/>
            </a:xfrm>
            <a:custGeom>
              <a:avLst/>
              <a:gdLst/>
              <a:ahLst/>
              <a:cxnLst/>
              <a:rect l="l" t="t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0" name="Freeform 30"/>
            <p:cNvSpPr/>
            <p:nvPr/>
          </p:nvSpPr>
          <p:spPr>
            <a:xfrm>
              <a:off x="2954292" y="4668827"/>
              <a:ext cx="60720" cy="58551"/>
            </a:xfrm>
            <a:custGeom>
              <a:avLst/>
              <a:gdLst/>
              <a:ahLst/>
              <a:cxnLst/>
              <a:rect l="l" t="t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1" name="Freeform 31"/>
            <p:cNvSpPr/>
            <p:nvPr/>
          </p:nvSpPr>
          <p:spPr>
            <a:xfrm>
              <a:off x="3022602" y="4699187"/>
              <a:ext cx="54214" cy="44456"/>
            </a:xfrm>
            <a:custGeom>
              <a:avLst/>
              <a:gdLst/>
              <a:ahLst/>
              <a:cxnLst/>
              <a:rect l="l" t="t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3087659" y="4674248"/>
              <a:ext cx="60720" cy="58551"/>
            </a:xfrm>
            <a:custGeom>
              <a:avLst/>
              <a:gdLst/>
              <a:ahLst/>
              <a:cxnLst/>
              <a:rect l="l" t="t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3144042" y="4625456"/>
              <a:ext cx="58551" cy="58551"/>
            </a:xfrm>
            <a:custGeom>
              <a:avLst/>
              <a:gdLst/>
              <a:ahLst/>
              <a:cxnLst/>
              <a:rect l="l" t="t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3174402" y="4563651"/>
              <a:ext cx="43371" cy="50962"/>
            </a:xfrm>
            <a:custGeom>
              <a:avLst/>
              <a:gdLst/>
              <a:ahLst/>
              <a:cxnLst/>
              <a:rect l="l" t="t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148379" y="4492088"/>
              <a:ext cx="59636" cy="58551"/>
            </a:xfrm>
            <a:custGeom>
              <a:avLst/>
              <a:gdLst/>
              <a:ahLst/>
              <a:cxnLst/>
              <a:rect l="l" t="t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3097418" y="4437874"/>
              <a:ext cx="61805" cy="59636"/>
            </a:xfrm>
            <a:custGeom>
              <a:avLst/>
              <a:gdLst/>
              <a:ahLst/>
              <a:cxnLst/>
              <a:rect l="l" t="t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2926101" y="4448717"/>
              <a:ext cx="263481" cy="266734"/>
            </a:xfrm>
            <a:custGeom>
              <a:avLst/>
              <a:gdLst/>
              <a:ahLst/>
              <a:cxnLst/>
              <a:rect l="l" t="t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38" name="AutoShape 38"/>
            <p:cNvSpPr/>
            <p:nvPr/>
          </p:nvSpPr>
          <p:spPr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202719" y="2235481"/>
            <a:ext cx="258568" cy="229766"/>
            <a:chOff x="6007636" y="4287159"/>
            <a:chExt cx="438051" cy="389258"/>
          </a:xfrm>
          <a:solidFill>
            <a:srgbClr val="C00000"/>
          </a:solidFill>
        </p:grpSpPr>
        <p:sp>
          <p:nvSpPr>
            <p:cNvPr id="40" name="Freeform 40"/>
            <p:cNvSpPr/>
            <p:nvPr/>
          </p:nvSpPr>
          <p:spPr>
            <a:xfrm>
              <a:off x="6007636" y="4287159"/>
              <a:ext cx="438051" cy="389258"/>
            </a:xfrm>
            <a:custGeom>
              <a:avLst/>
              <a:gdLst/>
              <a:ahLst/>
              <a:cxnLst/>
              <a:rect l="l" t="t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3" y="23"/>
                    <a:pt x="103" y="19"/>
                  </a:cubicBezTo>
                  <a:cubicBezTo>
                    <a:pt x="103" y="15"/>
                    <a:pt x="107" y="12"/>
                    <a:pt x="111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87381" y="4404262"/>
              <a:ext cx="40119" cy="33613"/>
            </a:xfrm>
            <a:custGeom>
              <a:avLst/>
              <a:gdLst/>
              <a:ahLst/>
              <a:cxnLst/>
              <a:rect l="l" t="t" r="r" b="b"/>
              <a:pathLst>
                <a:path w="16" h="13">
                  <a:moveTo>
                    <a:pt x="16" y="11"/>
                  </a:move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6222324" y="4435706"/>
              <a:ext cx="46625" cy="48793"/>
            </a:xfrm>
            <a:custGeom>
              <a:avLst/>
              <a:gdLst/>
              <a:ahLst/>
              <a:cxnLst/>
              <a:rect l="l" t="t" r="r" b="b"/>
              <a:pathLst>
                <a:path w="18" h="19">
                  <a:moveTo>
                    <a:pt x="17" y="4"/>
                  </a:moveTo>
                  <a:cubicBezTo>
                    <a:pt x="18" y="5"/>
                    <a:pt x="18" y="7"/>
                    <a:pt x="18" y="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6225577" y="4505100"/>
              <a:ext cx="45540" cy="50962"/>
            </a:xfrm>
            <a:custGeom>
              <a:avLst/>
              <a:gdLst/>
              <a:ahLst/>
              <a:cxnLst/>
              <a:rect l="l" t="t" r="r" b="b"/>
              <a:pathLst>
                <a:path w="18" h="20">
                  <a:moveTo>
                    <a:pt x="9" y="1"/>
                  </a:moveTo>
                  <a:cubicBezTo>
                    <a:pt x="10" y="0"/>
                    <a:pt x="11" y="1"/>
                    <a:pt x="12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7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0"/>
                    <a:pt x="7" y="20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4" name="Freeform 44"/>
            <p:cNvSpPr/>
            <p:nvPr/>
          </p:nvSpPr>
          <p:spPr>
            <a:xfrm>
              <a:off x="6291718" y="4548471"/>
              <a:ext cx="41203" cy="33613"/>
            </a:xfrm>
            <a:custGeom>
              <a:avLst/>
              <a:gdLst/>
              <a:ahLst/>
              <a:cxnLst/>
              <a:rect l="l" t="t" r="r" b="b"/>
              <a:pathLst>
                <a:path w="16" h="1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5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5" name="Freeform 45"/>
            <p:cNvSpPr/>
            <p:nvPr/>
          </p:nvSpPr>
          <p:spPr>
            <a:xfrm>
              <a:off x="6348101" y="4501847"/>
              <a:ext cx="48793" cy="48793"/>
            </a:xfrm>
            <a:custGeom>
              <a:avLst/>
              <a:gdLst/>
              <a:ahLst/>
              <a:cxnLst/>
              <a:rect l="l" t="t" r="r" b="b"/>
              <a:pathLst>
                <a:path w="19" h="19">
                  <a:moveTo>
                    <a:pt x="2" y="14"/>
                  </a:moveTo>
                  <a:cubicBezTo>
                    <a:pt x="1" y="14"/>
                    <a:pt x="0" y="12"/>
                    <a:pt x="1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7"/>
                    <a:pt x="18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0" y="19"/>
                    <a:pt x="9" y="19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6" name="Freeform 46"/>
            <p:cNvSpPr/>
            <p:nvPr/>
          </p:nvSpPr>
          <p:spPr>
            <a:xfrm>
              <a:off x="6345932" y="4430285"/>
              <a:ext cx="48793" cy="48793"/>
            </a:xfrm>
            <a:custGeom>
              <a:avLst/>
              <a:gdLst/>
              <a:ahLst/>
              <a:cxnLst/>
              <a:rect l="l" t="t" r="r" b="b"/>
              <a:pathLst>
                <a:path w="19" h="19">
                  <a:moveTo>
                    <a:pt x="10" y="19"/>
                  </a:moveTo>
                  <a:cubicBezTo>
                    <a:pt x="9" y="19"/>
                    <a:pt x="7" y="19"/>
                    <a:pt x="6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7" name="Freeform 47"/>
            <p:cNvSpPr/>
            <p:nvPr/>
          </p:nvSpPr>
          <p:spPr>
            <a:xfrm>
              <a:off x="6246178" y="4428116"/>
              <a:ext cx="127945" cy="127945"/>
            </a:xfrm>
            <a:custGeom>
              <a:avLst/>
              <a:gdLst/>
              <a:ahLst/>
              <a:cxnLst/>
              <a:rect l="l" t="t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2"/>
                    <a:pt x="39" y="0"/>
                    <a:pt x="25" y="0"/>
                  </a:cubicBezTo>
                  <a:close/>
                  <a:moveTo>
                    <a:pt x="25" y="37"/>
                  </a:moveTo>
                  <a:cubicBezTo>
                    <a:pt x="18" y="37"/>
                    <a:pt x="13" y="32"/>
                    <a:pt x="13" y="25"/>
                  </a:cubicBezTo>
                  <a:cubicBezTo>
                    <a:pt x="13" y="19"/>
                    <a:pt x="18" y="13"/>
                    <a:pt x="25" y="13"/>
                  </a:cubicBezTo>
                  <a:cubicBezTo>
                    <a:pt x="31" y="13"/>
                    <a:pt x="37" y="19"/>
                    <a:pt x="37" y="25"/>
                  </a:cubicBezTo>
                  <a:cubicBezTo>
                    <a:pt x="37" y="32"/>
                    <a:pt x="31" y="37"/>
                    <a:pt x="2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48" name="Freeform 48"/>
            <p:cNvSpPr/>
            <p:nvPr/>
          </p:nvSpPr>
          <p:spPr>
            <a:xfrm>
              <a:off x="6058597" y="4412936"/>
              <a:ext cx="161559" cy="201677"/>
            </a:xfrm>
            <a:custGeom>
              <a:avLst/>
              <a:gdLst/>
              <a:ahLst/>
              <a:cxnLst/>
              <a:rect l="l" t="t" r="r" b="b"/>
              <a:pathLst>
                <a:path w="63" h="79">
                  <a:moveTo>
                    <a:pt x="27" y="78"/>
                  </a:moveTo>
                  <a:cubicBezTo>
                    <a:pt x="28" y="78"/>
                    <a:pt x="28" y="78"/>
                    <a:pt x="28" y="78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29" y="78"/>
                    <a:pt x="30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3" y="58"/>
                    <a:pt x="63" y="53"/>
                    <a:pt x="61" y="50"/>
                  </a:cubicBezTo>
                  <a:cubicBezTo>
                    <a:pt x="59" y="46"/>
                    <a:pt x="54" y="45"/>
                    <a:pt x="50" y="48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1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9" y="45"/>
                    <a:pt x="4" y="46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6"/>
                    <a:pt x="1" y="59"/>
                    <a:pt x="4" y="60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8"/>
                    <a:pt x="27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/>
            <a:p>
              <a:pPr marL="0" marR="0" indent="0" algn="l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了解入团条件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4696224" y="3745849"/>
            <a:ext cx="2799552" cy="8153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拥护中国共产党的领导，热爱社会主义祖国，具有良好的思想品德和行为习惯；无违法违纪行为。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4696224" y="3234986"/>
            <a:ext cx="279955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思想品德要求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7928719" y="3745849"/>
            <a:ext cx="2799552" cy="7005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具有正确的入团动机，愿意为共产主义事业奋斗终身，为人民服务。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7928719" y="3234986"/>
            <a:ext cx="279955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入团动机</a:t>
            </a:r>
            <a:endParaRPr lang="en-US" sz="1100"/>
          </a:p>
        </p:txBody>
      </p:sp>
      <p:pic>
        <p:nvPicPr>
          <p:cNvPr id="54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137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ac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ac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sp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spd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spd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spd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sp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spd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spd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spd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22101" y="1856778"/>
            <a:ext cx="2329009" cy="23289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3" name="AutoShape 3"/>
          <p:cNvSpPr/>
          <p:nvPr/>
        </p:nvSpPr>
        <p:spPr>
          <a:xfrm>
            <a:off x="1782171" y="1716850"/>
            <a:ext cx="2608876" cy="260878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4" name="AutoShape 4"/>
          <p:cNvSpPr/>
          <p:nvPr/>
        </p:nvSpPr>
        <p:spPr>
          <a:xfrm>
            <a:off x="2071451" y="2360555"/>
            <a:ext cx="2030311" cy="1227427"/>
          </a:xfrm>
          <a:prstGeom prst="rect">
            <a:avLst/>
          </a:prstGeom>
        </p:spPr>
        <p:txBody>
          <a:bodyPr vert="horz" wrap="square" lIns="118278" tIns="59138" rIns="118278" bIns="59138" anchor="ctr">
            <a:spAutoFit/>
          </a:bodyPr>
          <a:p>
            <a:pPr marL="0" algn="ctr"/>
            <a:r>
              <a:rPr lang="zh-CN" altLang="en-US" sz="18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申请书内容</a:t>
            </a:r>
            <a:endParaRPr lang="zh-CN" altLang="en-US" sz="1800" b="1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82171" y="4604717"/>
            <a:ext cx="2608876" cy="1566076"/>
          </a:xfrm>
          <a:prstGeom prst="rect">
            <a:avLst/>
          </a:prstGeom>
          <a:noFill/>
          <a:ln>
            <a:noFill/>
          </a:ln>
        </p:spPr>
        <p:txBody>
          <a:bodyPr vert="horz" wrap="square" lIns="118278" tIns="59138" rIns="118278" bIns="59138" rtlCol="0" anchor="t">
            <a:spAutoFit/>
          </a:bodyPr>
          <a:lstStyle/>
          <a:p>
            <a:pPr marL="0" algn="ctr">
              <a:lnSpc>
                <a:spcPct val="150000"/>
              </a:lnSpc>
              <a:spcBef>
                <a:spcPts val="390"/>
              </a:spcBef>
              <a:defRPr/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入团申请书要真实、完整地反映本人的基本情况、思想认识、入团动机和对团的认识；需要包括个人基本信息、家庭情况、主要经历、思想认识等。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4934821" y="1856779"/>
            <a:ext cx="2329009" cy="2328925"/>
          </a:xfrm>
          <a:prstGeom prst="ellipse">
            <a:avLst/>
          </a:prstGeom>
          <a:solidFill>
            <a:srgbClr val="BC0410"/>
          </a:solidFill>
          <a:ln>
            <a:noFill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4794887" y="1716850"/>
            <a:ext cx="2608876" cy="2608782"/>
          </a:xfrm>
          <a:prstGeom prst="ellipse">
            <a:avLst/>
          </a:prstGeom>
          <a:noFill/>
          <a:ln w="19050">
            <a:solidFill>
              <a:srgbClr val="BC0410"/>
            </a:solidFill>
            <a:prstDash val="sysDot"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>
            <a:off x="5084169" y="2427804"/>
            <a:ext cx="2030311" cy="1227427"/>
          </a:xfrm>
          <a:prstGeom prst="rect">
            <a:avLst/>
          </a:prstGeom>
        </p:spPr>
        <p:txBody>
          <a:bodyPr vert="horz" wrap="square" lIns="118278" tIns="59138" rIns="118278" bIns="59138" anchor="t">
            <a:spAutoFit/>
          </a:bodyPr>
          <a:p>
            <a:pPr marL="0" algn="ctr"/>
            <a:r>
              <a:rPr lang="zh-CN" altLang="en-US" sz="18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申请书格式</a:t>
            </a:r>
            <a:endParaRPr lang="zh-CN" altLang="en-US" sz="1800" b="1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94886" y="4604717"/>
            <a:ext cx="2608876" cy="1374005"/>
          </a:xfrm>
          <a:prstGeom prst="rect">
            <a:avLst/>
          </a:prstGeom>
          <a:noFill/>
          <a:ln>
            <a:noFill/>
          </a:ln>
        </p:spPr>
        <p:txBody>
          <a:bodyPr vert="horz" wrap="square" lIns="118278" tIns="59138" rIns="118278" bIns="59138" rtlCol="0" anchor="t">
            <a:spAutoFit/>
          </a:bodyPr>
          <a:lstStyle/>
          <a:p>
            <a:pPr marL="0" algn="ctr">
              <a:lnSpc>
                <a:spcPct val="150000"/>
              </a:lnSpc>
              <a:spcBef>
                <a:spcPts val="390"/>
              </a:spcBef>
              <a:defRPr/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入团申请书要按照规范的格式书写，字迹工整、语言流畅、表达真挚；抬头、称谓、正文、结尾、署名、日期等要素要齐全。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947538" y="1856779"/>
            <a:ext cx="2329009" cy="23289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11" name="AutoShape 11"/>
          <p:cNvSpPr/>
          <p:nvPr/>
        </p:nvSpPr>
        <p:spPr>
          <a:xfrm>
            <a:off x="7807605" y="1716850"/>
            <a:ext cx="2608876" cy="2608782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vert="horz" lIns="118278" tIns="59138" rIns="118278" bIns="59138" anchor="ctr"/>
          <a:p>
            <a:pPr marL="0" algn="ctr"/>
          </a:p>
        </p:txBody>
      </p:sp>
      <p:sp>
        <p:nvSpPr>
          <p:cNvPr id="12" name="AutoShape 12"/>
          <p:cNvSpPr/>
          <p:nvPr/>
        </p:nvSpPr>
        <p:spPr>
          <a:xfrm>
            <a:off x="8096885" y="2427804"/>
            <a:ext cx="2030311" cy="1227427"/>
          </a:xfrm>
          <a:prstGeom prst="rect">
            <a:avLst/>
          </a:prstGeom>
        </p:spPr>
        <p:txBody>
          <a:bodyPr vert="horz" wrap="square" lIns="118278" tIns="59138" rIns="118278" bIns="59138" anchor="t">
            <a:spAutoFit/>
          </a:bodyPr>
          <a:p>
            <a:pPr marL="0" algn="ctr"/>
            <a:r>
              <a:rPr lang="zh-CN" altLang="en-US" sz="18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提交申请书</a:t>
            </a:r>
            <a:endParaRPr lang="zh-CN" altLang="en-US" sz="1800" b="1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07602" y="4604717"/>
            <a:ext cx="2608876" cy="1374005"/>
          </a:xfrm>
          <a:prstGeom prst="rect">
            <a:avLst/>
          </a:prstGeom>
          <a:noFill/>
          <a:ln>
            <a:noFill/>
          </a:ln>
        </p:spPr>
        <p:txBody>
          <a:bodyPr vert="horz" wrap="square" lIns="118278" tIns="59138" rIns="118278" bIns="59138" rtlCol="0" anchor="t">
            <a:spAutoFit/>
          </a:bodyPr>
          <a:lstStyle/>
          <a:p>
            <a:pPr marL="0" algn="ctr">
              <a:lnSpc>
                <a:spcPct val="150000"/>
              </a:lnSpc>
              <a:spcBef>
                <a:spcPts val="390"/>
              </a:spcBef>
              <a:defRPr/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将入团申请书提交给所在单位的团组织，如学校团委、企业团支部等；积极与团组织联系，了解入团流程和要求。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提交入团申请书</a:t>
            </a:r>
            <a:endParaRPr lang="en-US" sz="1100"/>
          </a:p>
        </p:txBody>
      </p:sp>
      <p:pic>
        <p:nvPicPr>
          <p:cNvPr id="15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6" dur="75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16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19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23" dur="75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33" dur="500" spd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36" dur="500" sp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heel(1)">
                                      <p:cBhvr>
                                        <p:cTn id="40" dur="750" sp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0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53" dur="500" sp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接受团组织的考察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988762" y="3263134"/>
            <a:ext cx="27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cxnSp>
      <p:cxnSp>
        <p:nvCxnSpPr>
          <p:cNvPr id="4" name="Connector 4"/>
          <p:cNvCxnSpPr/>
          <p:nvPr/>
        </p:nvCxnSpPr>
        <p:spPr>
          <a:xfrm>
            <a:off x="4794242" y="3263134"/>
            <a:ext cx="27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cxnSp>
      <p:cxnSp>
        <p:nvCxnSpPr>
          <p:cNvPr id="5" name="Connector 5"/>
          <p:cNvCxnSpPr/>
          <p:nvPr/>
        </p:nvCxnSpPr>
        <p:spPr>
          <a:xfrm>
            <a:off x="8599721" y="3263134"/>
            <a:ext cx="270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cxnSp>
      <p:sp>
        <p:nvSpPr>
          <p:cNvPr id="6" name="Freeform 6"/>
          <p:cNvSpPr/>
          <p:nvPr/>
        </p:nvSpPr>
        <p:spPr>
          <a:xfrm>
            <a:off x="723699" y="1325504"/>
            <a:ext cx="2246086" cy="1008000"/>
          </a:xfrm>
          <a:custGeom>
            <a:avLst/>
            <a:gdLst/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5400000"/>
            <a:tileRect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722532" y="2003738"/>
            <a:ext cx="3240000" cy="3559375"/>
          </a:xfrm>
          <a:prstGeom prst="roundRect">
            <a:avLst>
              <a:gd name="adj" fmla="val 6740"/>
            </a:avLst>
          </a:prstGeom>
          <a:solidFill>
            <a:srgbClr val="FFFFFF"/>
          </a:solidFill>
          <a:ln>
            <a:noFill/>
          </a:ln>
          <a:effectLst>
            <a:outerShdw blurRad="3175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8" name="TextBox 8"/>
          <p:cNvSpPr txBox="1"/>
          <p:nvPr/>
        </p:nvSpPr>
        <p:spPr>
          <a:xfrm>
            <a:off x="1082532" y="1514508"/>
            <a:ext cx="864000" cy="360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en-US" sz="2040" b="0" i="0" u="none" baseline="0">
                <a:solidFill>
                  <a:srgbClr val="FFFFFF"/>
                </a:solidFill>
                <a:latin typeface="Calibri" panose="020F0502020204030204"/>
                <a:ea typeface="Calibri" panose="020F0502020204030204"/>
              </a:rPr>
              <a:t>01.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955811" y="3032089"/>
            <a:ext cx="2773442" cy="19928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积极参加团组织开展的各项活动，如团课、团日活动、志愿服务等，接受团组织的教育和考察；例如，参加植树活动。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955811" y="2429329"/>
            <a:ext cx="277344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参加团的活动</a:t>
            </a:r>
            <a:endParaRPr lang="en-US" sz="1100"/>
          </a:p>
        </p:txBody>
      </p:sp>
      <p:sp>
        <p:nvSpPr>
          <p:cNvPr id="11" name="Freeform 11"/>
          <p:cNvSpPr/>
          <p:nvPr/>
        </p:nvSpPr>
        <p:spPr>
          <a:xfrm>
            <a:off x="4529179" y="1325504"/>
            <a:ext cx="2246086" cy="1008000"/>
          </a:xfrm>
          <a:custGeom>
            <a:avLst/>
            <a:gdLst/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5400000"/>
            <a:tileRect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2" name="AutoShape 12"/>
          <p:cNvSpPr/>
          <p:nvPr/>
        </p:nvSpPr>
        <p:spPr>
          <a:xfrm>
            <a:off x="4528012" y="2003738"/>
            <a:ext cx="3240000" cy="3559375"/>
          </a:xfrm>
          <a:prstGeom prst="roundRect">
            <a:avLst>
              <a:gd name="adj" fmla="val 6740"/>
            </a:avLst>
          </a:prstGeom>
          <a:solidFill>
            <a:srgbClr val="FFFFFF"/>
          </a:solidFill>
          <a:ln>
            <a:noFill/>
          </a:ln>
          <a:effectLst>
            <a:outerShdw blurRad="3175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3" name="TextBox 13"/>
          <p:cNvSpPr txBox="1"/>
          <p:nvPr/>
        </p:nvSpPr>
        <p:spPr>
          <a:xfrm>
            <a:off x="4888012" y="1514508"/>
            <a:ext cx="864000" cy="360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en-US" sz="2040" b="0" i="0" u="none" baseline="0">
                <a:solidFill>
                  <a:srgbClr val="FFFFFF"/>
                </a:solidFill>
                <a:latin typeface="Calibri" panose="020F0502020204030204"/>
                <a:ea typeface="Calibri" panose="020F0502020204030204"/>
              </a:rPr>
              <a:t>02.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4761291" y="3032089"/>
            <a:ext cx="2773442" cy="19928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主动与团员交流思想、学习经验，了解团员的权利和义务，增强对团组织的认同感和归属感。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761291" y="2429329"/>
            <a:ext cx="277344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与团员交流</a:t>
            </a:r>
            <a:endParaRPr lang="en-US" sz="1100"/>
          </a:p>
        </p:txBody>
      </p:sp>
      <p:sp>
        <p:nvSpPr>
          <p:cNvPr id="16" name="Freeform 16"/>
          <p:cNvSpPr/>
          <p:nvPr/>
        </p:nvSpPr>
        <p:spPr>
          <a:xfrm>
            <a:off x="8334658" y="1325504"/>
            <a:ext cx="2246086" cy="1008000"/>
          </a:xfrm>
          <a:custGeom>
            <a:avLst/>
            <a:gdLst/>
            <a:ahLst/>
            <a:cxnLst/>
            <a:rect l="l" t="t" r="r" b="b"/>
            <a:pathLst>
              <a:path w="1952625" h="876300">
                <a:moveTo>
                  <a:pt x="195262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1328357" y="0"/>
                </a:lnTo>
                <a:cubicBezTo>
                  <a:pt x="1377763" y="12"/>
                  <a:pt x="1424407" y="22823"/>
                  <a:pt x="1454753" y="61817"/>
                </a:cubicBezTo>
                <a:lnTo>
                  <a:pt x="1619250" y="285750"/>
                </a:lnTo>
                <a:cubicBezTo>
                  <a:pt x="1701165" y="391001"/>
                  <a:pt x="1781175" y="561975"/>
                  <a:pt x="1952625" y="5955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5400000"/>
            <a:tileRect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7" name="AutoShape 17"/>
          <p:cNvSpPr/>
          <p:nvPr/>
        </p:nvSpPr>
        <p:spPr>
          <a:xfrm>
            <a:off x="8333491" y="2003738"/>
            <a:ext cx="3240000" cy="3559375"/>
          </a:xfrm>
          <a:prstGeom prst="roundRect">
            <a:avLst>
              <a:gd name="adj" fmla="val 6740"/>
            </a:avLst>
          </a:prstGeom>
          <a:solidFill>
            <a:srgbClr val="FFFFFF"/>
          </a:solidFill>
          <a:ln>
            <a:noFill/>
          </a:ln>
          <a:effectLst>
            <a:outerShdw blurRad="3175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8" name="TextBox 18"/>
          <p:cNvSpPr txBox="1"/>
          <p:nvPr/>
        </p:nvSpPr>
        <p:spPr>
          <a:xfrm>
            <a:off x="8693491" y="1514508"/>
            <a:ext cx="864000" cy="360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en-US" sz="2040" b="0" i="0" u="none" baseline="0">
                <a:solidFill>
                  <a:srgbClr val="FFFFFF"/>
                </a:solidFill>
                <a:latin typeface="Calibri" panose="020F0502020204030204"/>
                <a:ea typeface="Calibri" panose="020F0502020204030204"/>
              </a:rPr>
              <a:t>03.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8566770" y="3032089"/>
            <a:ext cx="2773442" cy="19928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在团员大会上接受团员的评议，认真听取团员的意见和建议，不断改进自己的不足之处。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566770" y="2429329"/>
            <a:ext cx="2773442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接受团员评议</a:t>
            </a:r>
            <a:endParaRPr lang="en-US" sz="1100"/>
          </a:p>
        </p:txBody>
      </p:sp>
      <p:pic>
        <p:nvPicPr>
          <p:cNvPr id="21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8682" y="2610070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成为一名合格的共青团员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598683" y="3242206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>
            <a:off x="5138057" y="508000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04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4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履行团员义务</a:t>
            </a: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rot="19635708">
            <a:off x="1719042" y="1735653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4" name="Freeform 4"/>
          <p:cNvSpPr/>
          <p:nvPr/>
        </p:nvSpPr>
        <p:spPr>
          <a:xfrm>
            <a:off x="2007005" y="1568839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5" name="Freeform 5"/>
          <p:cNvSpPr/>
          <p:nvPr/>
        </p:nvSpPr>
        <p:spPr>
          <a:xfrm>
            <a:off x="2037546" y="1485911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2"/>
            <a:srcRect/>
            <a:tile tx="0" ty="0" sx="100000" sy="100000" algn="ctr"/>
          </a:blip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6" name="AutoShape 6"/>
          <p:cNvSpPr/>
          <p:nvPr/>
        </p:nvSpPr>
        <p:spPr>
          <a:xfrm>
            <a:off x="1690295" y="4198105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遵守团的章程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1824155" y="4546836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8" name="Freeform 8"/>
          <p:cNvSpPr/>
          <p:nvPr/>
        </p:nvSpPr>
        <p:spPr>
          <a:xfrm rot="19635708">
            <a:off x="5004496" y="3849069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2">
              <a:alpha val="73000"/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Freeform 9"/>
          <p:cNvSpPr/>
          <p:nvPr/>
        </p:nvSpPr>
        <p:spPr>
          <a:xfrm>
            <a:off x="5292459" y="3682255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2">
              <a:alpha val="37000"/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0" name="Freeform 10"/>
          <p:cNvSpPr/>
          <p:nvPr/>
        </p:nvSpPr>
        <p:spPr>
          <a:xfrm>
            <a:off x="5374136" y="3598599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3"/>
            <a:srcRect/>
            <a:tile tx="0" ty="0" sx="100000" sy="100000" algn="ctr"/>
          </a:blipFill>
          <a:ln w="28575">
            <a:solidFill>
              <a:schemeClr val="accent2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1" name="AutoShape 11"/>
          <p:cNvSpPr/>
          <p:nvPr/>
        </p:nvSpPr>
        <p:spPr>
          <a:xfrm>
            <a:off x="4709160" y="2109278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坚决执行团的决议，积极完成团组织交给的任务，不折不扣地落实团的工作部署。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046708" y="16775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执行团的决议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5180568" y="2026303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14" name="AutoShape 14"/>
          <p:cNvSpPr/>
          <p:nvPr/>
        </p:nvSpPr>
        <p:spPr>
          <a:xfrm>
            <a:off x="8320622" y="419354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按期交纳团费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Connector 15"/>
          <p:cNvCxnSpPr/>
          <p:nvPr/>
        </p:nvCxnSpPr>
        <p:spPr>
          <a:xfrm>
            <a:off x="8454482" y="4542273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16" name="Freeform 16"/>
          <p:cNvSpPr/>
          <p:nvPr/>
        </p:nvSpPr>
        <p:spPr>
          <a:xfrm rot="19635708">
            <a:off x="10525506" y="1809318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3">
              <a:alpha val="73000"/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7" name="Freeform 17"/>
          <p:cNvSpPr/>
          <p:nvPr/>
        </p:nvSpPr>
        <p:spPr>
          <a:xfrm>
            <a:off x="10813468" y="1642503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3">
              <a:alpha val="37000"/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8" name="Freeform 18"/>
          <p:cNvSpPr/>
          <p:nvPr/>
        </p:nvSpPr>
        <p:spPr>
          <a:xfrm>
            <a:off x="8615486" y="1629594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4"/>
            <a:srcRect/>
            <a:tile tx="0" ty="0" sx="100000" sy="100000" algn="ctr"/>
          </a:blipFill>
          <a:ln w="28575">
            <a:solidFill>
              <a:schemeClr val="accent3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9" name="AutoShape 19"/>
          <p:cNvSpPr/>
          <p:nvPr/>
        </p:nvSpPr>
        <p:spPr>
          <a:xfrm>
            <a:off x="1332329" y="4614789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认真学习团的章程，自觉遵守团的各项规定，维护团的团结统一。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7938697" y="4644773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按时足额交纳团费，这是团员应尽的义务，也是对团组织的支持和贡献。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70cedf6554b94da9be90170746c927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3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6" dur="50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spd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sp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7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0" dur="500" sp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3" dur="500" sp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5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sp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spd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spd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74" dur="500" spd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77" dur="500" spd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80" dur="500" spd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83" dur="500" spd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 animBg="1"/>
      <p:bldP spid="10" grpId="0" animBg="1"/>
      <p:bldP spid="11" grpId="0"/>
      <p:bldP spid="12" grpId="0"/>
      <p:bldP spid="14" grpId="0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91534" y="3764243"/>
            <a:ext cx="2304492" cy="16004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刻苦学习科学文化知识，不断提高自身素质和能力，成为学习的榜样。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792301" y="4822624"/>
            <a:ext cx="2747879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在工作岗位上兢兢业业、认真负责，发挥模范带头作用，成为工作的标兵。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9115220" y="2005546"/>
            <a:ext cx="2304492" cy="18158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积极参与志愿服务活动，帮助他人、奉献社会，成为社会的好公民。</a:t>
            </a:r>
            <a:endParaRPr lang="en-US" sz="1100"/>
          </a:p>
        </p:txBody>
      </p:sp>
      <p:grpSp>
        <p:nvGrpSpPr>
          <p:cNvPr id="5" name="Group 5"/>
          <p:cNvGrpSpPr/>
          <p:nvPr/>
        </p:nvGrpSpPr>
        <p:grpSpPr>
          <a:xfrm>
            <a:off x="1597091" y="2364645"/>
            <a:ext cx="2592117" cy="3573938"/>
            <a:chOff x="681032" y="1902140"/>
            <a:chExt cx="1944688" cy="2681281"/>
          </a:xfrm>
          <a:solidFill>
            <a:srgbClr val="C00000"/>
          </a:solidFill>
        </p:grpSpPr>
        <p:sp>
          <p:nvSpPr>
            <p:cNvPr id="6" name="Freeform 6"/>
            <p:cNvSpPr/>
            <p:nvPr/>
          </p:nvSpPr>
          <p:spPr>
            <a:xfrm>
              <a:off x="681032" y="1902140"/>
              <a:ext cx="1944688" cy="2447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none" lIns="91440" tIns="45720" rIns="91440" bIns="45720" anchor="ctr"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</a:p>
          </p:txBody>
        </p:sp>
        <p:sp>
          <p:nvSpPr>
            <p:cNvPr id="7" name="AutoShape 7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pFill/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84328" y="2717979"/>
              <a:ext cx="1690760" cy="2770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spAutoFit/>
            </a:bodyPr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i="0" u="none" baseline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积极工作</a:t>
              </a:r>
              <a:endParaRPr lang="zh-CN" altLang="en-US" sz="1800" b="1" i="0" u="none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83260" y="1867382"/>
            <a:ext cx="1919224" cy="2594213"/>
            <a:chOff x="3146420" y="1529078"/>
            <a:chExt cx="1439862" cy="1946260"/>
          </a:xfrm>
          <a:solidFill>
            <a:srgbClr val="C00000"/>
          </a:solidFill>
        </p:grpSpPr>
        <p:sp>
          <p:nvSpPr>
            <p:cNvPr id="10" name="Freeform 10"/>
            <p:cNvSpPr/>
            <p:nvPr/>
          </p:nvSpPr>
          <p:spPr>
            <a:xfrm>
              <a:off x="3146420" y="1529078"/>
              <a:ext cx="1439862" cy="1812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none" lIns="91440" tIns="45720" rIns="91440" bIns="45720" anchor="ctr"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pFill/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189355" y="1986715"/>
              <a:ext cx="1325948" cy="4848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ctr">
              <a:spAutoFit/>
            </a:bodyPr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i="0" u="none" baseline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努力学习</a:t>
              </a:r>
              <a:endParaRPr lang="zh-CN" altLang="en-US" sz="1800" b="1" i="0" u="none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52102" y="1499196"/>
            <a:ext cx="1350017" cy="1809676"/>
            <a:chOff x="5073645" y="1252853"/>
            <a:chExt cx="1012825" cy="1357676"/>
          </a:xfrm>
          <a:solidFill>
            <a:srgbClr val="C00000"/>
          </a:solidFill>
        </p:grpSpPr>
        <p:sp>
          <p:nvSpPr>
            <p:cNvPr id="14" name="Freeform 14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none" lIns="91440" tIns="45720" rIns="91440" bIns="45720" anchor="ctr"/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pFill/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088045" y="1650091"/>
              <a:ext cx="979489" cy="2539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spAutoFit/>
            </a:bodyPr>
            <a:p>
              <a:pPr mar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i="0" u="none" baseline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服务社会</a:t>
              </a:r>
              <a:endParaRPr lang="zh-CN" altLang="en-US" sz="1600" b="1" i="0" u="none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发挥模范作用</a:t>
            </a:r>
            <a:endParaRPr lang="en-US" sz="1100"/>
          </a:p>
        </p:txBody>
      </p:sp>
      <p:pic>
        <p:nvPicPr>
          <p:cNvPr id="18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39" spd="1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15" spd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15" spd="100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7" sp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3" spd="100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362" sp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6" spd="1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" dur="104" decel="50000" spd="1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" dur="16" spd="10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" dur="104" decel="50000" spd="1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6" spd="100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" dur="104" decel="50000" spd="1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 spd="100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" dur="104" decel="50000" spd="1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139" spd="1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5" spd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5" spd="100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7" sp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3" spd="100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62" sp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6" spd="1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04" decel="50000" spd="1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6" spd="10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04" decel="50000" spd="1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 spd="100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04" decel="50000" spd="1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 spd="100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04" decel="50000" spd="1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139" spd="1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5" spd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5" spd="100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7" spd="10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3" spd="100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62" sp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6" spd="1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04" decel="50000" spd="1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 spd="10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04" decel="50000" spd="1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 spd="100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04" decel="50000" spd="1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 spd="100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04" decel="50000" spd="1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55" dur="25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58" dur="25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61" dur="25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4627" y="1946306"/>
            <a:ext cx="5082116" cy="7386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加强思想道德修养，树立正确的世界观、人生观、价值观，追求高尚的道德情操。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21959" y="1496202"/>
            <a:ext cx="5094783" cy="36933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加强思想道德建设</a:t>
            </a:r>
            <a:endParaRPr lang="zh-CN" altLang="en-US" sz="1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627" y="3485811"/>
            <a:ext cx="5082116" cy="7386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培养良好的学习习惯、工作习惯和生活习惯，不断提高自身素质和修养。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21959" y="3060588"/>
            <a:ext cx="5094783" cy="36933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培养良好的习惯</a:t>
            </a:r>
            <a:endParaRPr lang="zh-CN" altLang="en-US" sz="1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627" y="5163095"/>
            <a:ext cx="5082116" cy="7386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保持积极乐观的心态，勇于面对困难和挑战，不断进取、追求卓越。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28176" y="4697848"/>
            <a:ext cx="5094783" cy="36933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保持积极向上的精神状态</a:t>
            </a:r>
            <a:endParaRPr lang="zh-CN" altLang="en-US" sz="1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提升自身修养</a:t>
            </a:r>
            <a:endParaRPr lang="en-US" sz="1100"/>
          </a:p>
        </p:txBody>
      </p:sp>
      <p:pic>
        <p:nvPicPr>
          <p:cNvPr id="9" name="image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80" y="1748148"/>
            <a:ext cx="3414947" cy="3414947"/>
          </a:xfrm>
          <a:prstGeom prst="rect">
            <a:avLst/>
          </a:prstGeom>
        </p:spPr>
      </p:pic>
      <p:pic>
        <p:nvPicPr>
          <p:cNvPr id="10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10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8682" y="2610070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团员的权利与义务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598683" y="3242206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>
            <a:off x="5138057" y="508000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05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841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49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65" y="3607608"/>
            <a:ext cx="12203180" cy="3327400"/>
          </a:xfrm>
          <a:prstGeom prst="rect">
            <a:avLst/>
          </a:prstGeom>
        </p:spPr>
      </p:pic>
      <p:sp>
        <p:nvSpPr>
          <p:cNvPr id="3" name="TextBox 3">
            <a:hlinkClick r:id="" action="ppaction://hlinkshowjump?jump=nextslide"/>
          </p:cNvPr>
          <p:cNvSpPr txBox="1"/>
          <p:nvPr/>
        </p:nvSpPr>
        <p:spPr>
          <a:xfrm>
            <a:off x="1425908" y="231249"/>
            <a:ext cx="1814602" cy="609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336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2987445" y="815224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5">
            <a:hlinkClick r:id="" action="ppaction://hlinkshowjump?jump=nextslide"/>
          </p:cNvPr>
          <p:cNvSpPr txBox="1"/>
          <p:nvPr/>
        </p:nvSpPr>
        <p:spPr>
          <a:xfrm>
            <a:off x="3812311" y="812436"/>
            <a:ext cx="66823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认识中国共产主义青年团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009886" y="1603251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7">
            <a:hlinkClick r:id="" action="ppaction://hlinkshowjump?jump=nextslide"/>
          </p:cNvPr>
          <p:cNvSpPr txBox="1"/>
          <p:nvPr/>
        </p:nvSpPr>
        <p:spPr>
          <a:xfrm>
            <a:off x="3834752" y="1600463"/>
            <a:ext cx="66823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为什么要加入中国共产主义青年团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025122" y="2377156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9">
            <a:hlinkClick r:id="" action="ppaction://hlinkshowjump?jump=nextslide"/>
          </p:cNvPr>
          <p:cNvSpPr txBox="1"/>
          <p:nvPr/>
        </p:nvSpPr>
        <p:spPr>
          <a:xfrm>
            <a:off x="3849988" y="2374368"/>
            <a:ext cx="66823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如何申请加入中国共产主义青年团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025122" y="3129681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1">
            <a:hlinkClick r:id="" action="ppaction://hlinkshowjump?jump=nextslide"/>
          </p:cNvPr>
          <p:cNvSpPr txBox="1"/>
          <p:nvPr/>
        </p:nvSpPr>
        <p:spPr>
          <a:xfrm>
            <a:off x="3849988" y="3126893"/>
            <a:ext cx="66823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成为一名合格的共青团员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025122" y="3882206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3">
            <a:hlinkClick r:id="" action="ppaction://hlinkshowjump?jump=nextslide"/>
          </p:cNvPr>
          <p:cNvSpPr txBox="1"/>
          <p:nvPr/>
        </p:nvSpPr>
        <p:spPr>
          <a:xfrm>
            <a:off x="3849988" y="3879418"/>
            <a:ext cx="6667108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团员的权利与义务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3009886" y="4659293"/>
            <a:ext cx="481966" cy="483871"/>
          </a:xfrm>
          <a:prstGeom prst="roundRect">
            <a:avLst/>
          </a:prstGeom>
          <a:gradFill flip="none" rotWithShape="1">
            <a:gsLst>
              <a:gs pos="63000">
                <a:srgbClr val="FF0300"/>
              </a:gs>
              <a:gs pos="100000">
                <a:srgbClr val="C00000"/>
              </a:gs>
            </a:gsLst>
            <a:lin ang="54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2770" b="0" i="0" u="none" baseline="0">
                <a:gradFill flip="none" rotWithShape="1">
                  <a:gsLst>
                    <a:gs pos="0">
                      <a:srgbClr val="FFFF00">
                        <a:satMod val="160000"/>
                        <a:tint val="66000"/>
                      </a:srgbClr>
                    </a:gs>
                    <a:gs pos="50000">
                      <a:srgbClr val="FFFF00">
                        <a:satMod val="160000"/>
                        <a:tint val="44500"/>
                      </a:srgbClr>
                    </a:gs>
                    <a:gs pos="100000">
                      <a:srgbClr val="FFFF00">
                        <a:satMod val="160000"/>
                        <a:tint val="235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sz="2770" b="0" i="0" u="none" baseline="0">
              <a:gradFill flip="none" rotWithShape="1">
                <a:gsLst>
                  <a:gs pos="0">
                    <a:srgbClr val="FFFF00">
                      <a:satMod val="160000"/>
                      <a:tint val="66000"/>
                    </a:srgbClr>
                  </a:gs>
                  <a:gs pos="50000">
                    <a:srgbClr val="FFFF00">
                      <a:satMod val="160000"/>
                      <a:tint val="44500"/>
                    </a:srgbClr>
                  </a:gs>
                  <a:gs pos="100000">
                    <a:srgbClr val="FFFF00">
                      <a:satMod val="160000"/>
                      <a:tint val="23500"/>
                    </a:srgbClr>
                  </a:gs>
                </a:gsLst>
                <a:lin ang="16200000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5">
            <a:hlinkClick r:id="" action="ppaction://hlinkshowjump?jump=nextslide"/>
          </p:cNvPr>
          <p:cNvSpPr txBox="1"/>
          <p:nvPr/>
        </p:nvSpPr>
        <p:spPr>
          <a:xfrm>
            <a:off x="3834752" y="4656505"/>
            <a:ext cx="668234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zh-CN" altLang="en-US" sz="2400" b="1" i="0" u="none" baseline="0">
                <a:gradFill flip="none" rotWithShape="1">
                  <a:gsLst>
                    <a:gs pos="0">
                      <a:srgbClr val="FF0000">
                        <a:satMod val="115000"/>
                        <a:shade val="30000"/>
                      </a:srgbClr>
                    </a:gs>
                    <a:gs pos="50000">
                      <a:srgbClr val="FF0000">
                        <a:satMod val="115000"/>
                        <a:shade val="67500"/>
                      </a:srgbClr>
                    </a:gs>
                    <a:gs pos="100000">
                      <a:srgbClr val="FF0000">
                        <a:satMod val="115000"/>
                        <a:shade val="100000"/>
                      </a:srgbClr>
                    </a:gs>
                  </a:gsLst>
                  <a:lin ang="16200000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展望未来：与团共同成长</a:t>
            </a:r>
            <a:endParaRPr lang="en-US" sz="1100"/>
          </a:p>
        </p:txBody>
      </p:sp>
      <p:pic>
        <p:nvPicPr>
          <p:cNvPr id="16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01" y="146066"/>
            <a:ext cx="630358" cy="642304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100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12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spd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spd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spd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spd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spd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spd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团员的权利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848859" y="4556125"/>
            <a:ext cx="3627004" cy="1027397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p>
            <a:pPr marL="0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团员有权对团的工作提出建议和批评，帮助团组织改进工作、提高效率。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1458" y="3900004"/>
            <a:ext cx="3504000" cy="1027397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p>
            <a:pPr mar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团员有在团内参加选举和被选举的权利，这是团员参与团内事务、行使民主权利的重要体现。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394747" y="1397795"/>
            <a:ext cx="3627004" cy="1027397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p>
            <a:pPr marL="0"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团员有权在团的会议和团的报刊上参与关于重要问题的讨论，发表自己的意见和看法。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305412" y="1760540"/>
            <a:ext cx="909207" cy="1760537"/>
          </a:xfrm>
          <a:custGeom>
            <a:avLst/>
            <a:gdLst/>
            <a:ahLst/>
            <a:cxnLst/>
            <a:rect l="l" t="t" r="r" b="b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lIns="91440" tIns="45720" rIns="91440" bIns="45720" anchor="ctr"/>
          <a:p>
            <a:pPr marL="0" algn="just"/>
          </a:p>
        </p:txBody>
      </p:sp>
      <p:pic>
        <p:nvPicPr>
          <p:cNvPr id="7" name="image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3" y="1481139"/>
            <a:ext cx="6095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8"/>
          <p:cNvSpPr/>
          <p:nvPr/>
        </p:nvSpPr>
        <p:spPr>
          <a:xfrm>
            <a:off x="6208979" y="2366965"/>
            <a:ext cx="909207" cy="1760537"/>
          </a:xfrm>
          <a:custGeom>
            <a:avLst/>
            <a:gdLst/>
            <a:ahLst/>
            <a:cxnLst/>
            <a:rect l="l" t="t" r="r" b="b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lIns="91440" tIns="45720" rIns="91440" bIns="45720" anchor="ctr"/>
          <a:p>
            <a:pPr marL="0" algn="just"/>
          </a:p>
        </p:txBody>
      </p:sp>
      <p:pic>
        <p:nvPicPr>
          <p:cNvPr id="9" name="image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80" y="2087563"/>
            <a:ext cx="6095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10"/>
          <p:cNvSpPr/>
          <p:nvPr/>
        </p:nvSpPr>
        <p:spPr>
          <a:xfrm>
            <a:off x="5112545" y="2973389"/>
            <a:ext cx="909207" cy="1760537"/>
          </a:xfrm>
          <a:custGeom>
            <a:avLst/>
            <a:gdLst/>
            <a:ahLst/>
            <a:cxnLst/>
            <a:rect l="l" t="t" r="r" b="b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lIns="91440" tIns="45720" rIns="91440" bIns="45720" anchor="ctr"/>
          <a:p>
            <a:pPr marL="0" algn="just"/>
          </a:p>
        </p:txBody>
      </p:sp>
      <p:pic>
        <p:nvPicPr>
          <p:cNvPr id="11" name="image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47" y="2693988"/>
            <a:ext cx="6095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12"/>
          <p:cNvSpPr/>
          <p:nvPr/>
        </p:nvSpPr>
        <p:spPr>
          <a:xfrm>
            <a:off x="4018230" y="3579814"/>
            <a:ext cx="907569" cy="1760537"/>
          </a:xfrm>
          <a:custGeom>
            <a:avLst/>
            <a:gdLst/>
            <a:ahLst/>
            <a:cxnLst/>
            <a:rect l="l" t="t" r="r" b="b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lIns="91440" tIns="45720" rIns="91440" bIns="45720" anchor="ctr"/>
          <a:p>
            <a:pPr marL="0" algn="just"/>
          </a:p>
        </p:txBody>
      </p:sp>
      <p:pic>
        <p:nvPicPr>
          <p:cNvPr id="13" name="image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228" y="3300413"/>
            <a:ext cx="60959" cy="90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14"/>
          <p:cNvSpPr/>
          <p:nvPr/>
        </p:nvSpPr>
        <p:spPr>
          <a:xfrm>
            <a:off x="8246940" y="2077244"/>
            <a:ext cx="3504000" cy="1027397"/>
          </a:xfrm>
          <a:prstGeom prst="rect">
            <a:avLst/>
          </a:prstGeom>
        </p:spPr>
        <p:txBody>
          <a:bodyPr vert="horz" lIns="91440" tIns="45720" rIns="91440" bIns="45720" anchor="t">
            <a:spAutoFit/>
          </a:bodyPr>
          <a:p>
            <a:pPr marL="0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团员有权向团的组织反映情况，提出要求和建议，维护自己的合法权益。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167242" y="2852711"/>
            <a:ext cx="510076" cy="830997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 marL="0" algn="just"/>
            <a:r>
              <a:rPr lang="en-US" sz="4800" b="1" i="0" u="none" baseline="0">
                <a:solidFill>
                  <a:srgbClr val="C00000"/>
                </a:solidFill>
                <a:latin typeface="Calibri" panose="020F0502020204030204"/>
                <a:ea typeface="Calibri" panose="020F0502020204030204"/>
              </a:rPr>
              <a:t>C</a:t>
            </a:r>
            <a:endParaRPr lang="en-US" sz="4800" b="1" i="0" u="none" baseline="0">
              <a:solidFill>
                <a:srgbClr val="C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26672" y="2256963"/>
            <a:ext cx="572593" cy="830997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 marL="0" algn="just"/>
            <a:r>
              <a:rPr lang="en-US" sz="4800" b="1" i="0" u="none" baseline="0">
                <a:solidFill>
                  <a:srgbClr val="C00000"/>
                </a:solidFill>
                <a:latin typeface="Calibri" panose="020F0502020204030204"/>
                <a:ea typeface="Calibri" panose="020F0502020204030204"/>
              </a:rPr>
              <a:t>D</a:t>
            </a:r>
            <a:endParaRPr lang="en-US" sz="4800" b="1" i="0" u="none" baseline="0">
              <a:solidFill>
                <a:srgbClr val="C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041314" y="3428775"/>
            <a:ext cx="529312" cy="830997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 marL="0" algn="just"/>
            <a:r>
              <a:rPr lang="en-US" sz="4800" b="1" i="0" u="none" baseline="0">
                <a:solidFill>
                  <a:srgbClr val="C00000"/>
                </a:solidFill>
                <a:latin typeface="Calibri" panose="020F0502020204030204"/>
                <a:ea typeface="Calibri" panose="020F0502020204030204"/>
              </a:rPr>
              <a:t>B</a:t>
            </a:r>
            <a:endParaRPr lang="en-US" sz="4800" b="1" i="0" u="none" baseline="0">
              <a:solidFill>
                <a:srgbClr val="C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3876116" y="4002518"/>
            <a:ext cx="558166" cy="830997"/>
          </a:xfrm>
          <a:prstGeom prst="rect">
            <a:avLst/>
          </a:prstGeom>
        </p:spPr>
        <p:txBody>
          <a:bodyPr vert="horz" wrap="none" lIns="91440" tIns="45720" rIns="91440" bIns="45720" anchor="t">
            <a:spAutoFit/>
          </a:bodyPr>
          <a:p>
            <a:pPr marL="0" algn="just"/>
            <a:r>
              <a:rPr lang="en-US" sz="4800" b="1" i="0" u="none" baseline="0">
                <a:solidFill>
                  <a:srgbClr val="C00000"/>
                </a:solidFill>
                <a:latin typeface="Calibri" panose="020F0502020204030204"/>
                <a:ea typeface="Calibri" panose="020F0502020204030204"/>
              </a:rPr>
              <a:t>A</a:t>
            </a:r>
            <a:endParaRPr lang="en-US" sz="4800" b="1" i="0" u="none" baseline="0">
              <a:solidFill>
                <a:srgbClr val="C00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31459" y="3586836"/>
            <a:ext cx="3504000" cy="246221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团内选举权和被选举权</a:t>
            </a:r>
            <a:endParaRPr lang="zh-CN" altLang="en-US" sz="1600" b="1" i="0" u="none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2394747" y="1134552"/>
            <a:ext cx="3627005" cy="279400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在团的会议和团的报刊上参加关于重要问题的讨论的权利</a:t>
            </a:r>
            <a:endParaRPr lang="zh-CN" altLang="en-US" sz="1600" b="1" i="0" u="none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848859" y="4284223"/>
            <a:ext cx="3627005" cy="246221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对团的工作提出建议和批评的权利</a:t>
            </a:r>
            <a:endParaRPr lang="zh-CN" altLang="en-US" sz="1600" b="1" i="0" u="none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8246941" y="1791213"/>
            <a:ext cx="3504000" cy="279400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向团的组织反映情况，提出要求和建议的权利</a:t>
            </a:r>
            <a:endParaRPr lang="zh-CN" altLang="en-US" sz="1600" b="1" i="0" u="none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70cedf6554b94da9be90170746c927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 spd="1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spd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99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19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99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sp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99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29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32" dur="500" spd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99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spd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99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41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spd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9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left)">
                                      <p:cBhvr>
                                        <p:cTn id="51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4" dur="500" spd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99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9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63" dur="500" spd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 spd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spd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spd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99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right)">
                                      <p:cBhvr>
                                        <p:cTn id="73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76" dur="500" spd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left)">
                                      <p:cBhvr>
                                        <p:cTn id="79" dur="500" spd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82" dur="500" spd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spd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90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99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spd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 animBg="1"/>
      <p:bldP spid="10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4208" y="2084975"/>
            <a:ext cx="1350433" cy="1174231"/>
          </a:xfrm>
          <a:prstGeom prst="star8">
            <a:avLst>
              <a:gd name="adj" fmla="val 42115"/>
            </a:avLst>
          </a:prstGeom>
          <a:solidFill>
            <a:srgbClr val="C00000"/>
          </a:solidFill>
          <a:ln cap="flat" cmpd="sng">
            <a:noFill/>
            <a:prstDash val="solid"/>
          </a:ln>
          <a:effectLst/>
        </p:spPr>
        <p:txBody>
          <a:bodyPr vert="horz" lIns="91440" tIns="45720" rIns="91440" bIns="45720" anchor="ctr"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735" b="0" i="0" u="none" baseline="0">
                <a:ln w="12700"/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3735" b="0" i="0" u="none" baseline="0">
              <a:ln w="12700"/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4598" y="3277721"/>
            <a:ext cx="2308641" cy="738632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4" tIns="60952" rIns="121904" bIns="60952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努力学习马克思列宁主义、毛泽东思想、邓小平理论、“三个代表”重要思想、科学发展观、习近平新时代中国特色社会主义思想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754598" y="4171011"/>
            <a:ext cx="2308641" cy="7239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这是团员必须履行的首要义务，是提高思想觉悟、坚定理想信念的基础。</a:t>
            </a:r>
            <a:endParaRPr lang="en-US" sz="1100"/>
          </a:p>
        </p:txBody>
      </p:sp>
      <p:grpSp>
        <p:nvGrpSpPr>
          <p:cNvPr id="5" name="Group 5"/>
          <p:cNvGrpSpPr/>
          <p:nvPr/>
        </p:nvGrpSpPr>
        <p:grpSpPr>
          <a:xfrm>
            <a:off x="1811471" y="1378341"/>
            <a:ext cx="222249" cy="770548"/>
            <a:chOff x="2182814" y="1423987"/>
            <a:chExt cx="166687" cy="767954"/>
          </a:xfrm>
        </p:grpSpPr>
        <p:sp>
          <p:nvSpPr>
            <p:cNvPr id="6" name="Freeform 6"/>
            <p:cNvSpPr/>
            <p:nvPr/>
          </p:nvSpPr>
          <p:spPr>
            <a:xfrm flipH="1" flipV="1">
              <a:off x="2182814" y="1423987"/>
              <a:ext cx="166687" cy="758429"/>
            </a:xfrm>
            <a:custGeom>
              <a:avLst/>
              <a:gdLst/>
              <a:ahLst/>
              <a:cxnLst/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7" name="AutoShape 7"/>
            <p:cNvSpPr/>
            <p:nvPr/>
          </p:nvSpPr>
          <p:spPr>
            <a:xfrm>
              <a:off x="2187576" y="2063353"/>
              <a:ext cx="157163" cy="128588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8" name="AutoShape 8"/>
            <p:cNvSpPr/>
            <p:nvPr/>
          </p:nvSpPr>
          <p:spPr>
            <a:xfrm>
              <a:off x="2197101" y="2077641"/>
              <a:ext cx="138113" cy="101203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28253" y="3277721"/>
            <a:ext cx="2309598" cy="68070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4" tIns="60952" rIns="121904" bIns="60952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自觉遵守国家的法律、法规和团的纪律，执行国家的政策，遵守社会的公德</a:t>
            </a:r>
            <a:endParaRPr lang="en-US" sz="1100"/>
          </a:p>
        </p:txBody>
      </p:sp>
      <p:grpSp>
        <p:nvGrpSpPr>
          <p:cNvPr id="10" name="Group 10"/>
          <p:cNvGrpSpPr/>
          <p:nvPr/>
        </p:nvGrpSpPr>
        <p:grpSpPr>
          <a:xfrm>
            <a:off x="6717203" y="1378342"/>
            <a:ext cx="1352551" cy="1874293"/>
            <a:chOff x="4867276" y="1423987"/>
            <a:chExt cx="1014413" cy="1867982"/>
          </a:xfrm>
        </p:grpSpPr>
        <p:sp>
          <p:nvSpPr>
            <p:cNvPr id="11" name="Freeform 11"/>
            <p:cNvSpPr/>
            <p:nvPr/>
          </p:nvSpPr>
          <p:spPr>
            <a:xfrm flipV="1">
              <a:off x="5292725" y="1423987"/>
              <a:ext cx="165100" cy="758429"/>
            </a:xfrm>
            <a:custGeom>
              <a:avLst/>
              <a:gdLst/>
              <a:ahLst/>
              <a:cxnLst/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867276" y="2113360"/>
              <a:ext cx="1014413" cy="1178609"/>
            </a:xfrm>
            <a:prstGeom prst="star8">
              <a:avLst>
                <a:gd name="adj" fmla="val 42115"/>
              </a:avLst>
            </a:prstGeom>
            <a:solidFill>
              <a:srgbClr val="C00000"/>
            </a:solidFill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735" b="0" i="0" u="none" baseline="0">
                  <a:ln w="12700"/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sz="3735" b="0" i="0" u="none" baseline="0">
                <a:ln w="12700"/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291138" y="2082403"/>
              <a:ext cx="157162" cy="128588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305426" y="2096691"/>
              <a:ext cx="138113" cy="101203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484347" y="3277721"/>
            <a:ext cx="2309598" cy="680704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4" tIns="60952" rIns="121904" bIns="60952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遵守团的章程，执行团的决议，积极参加团的活动，完成团组织交给的任务</a:t>
            </a:r>
            <a:endParaRPr lang="en-US" sz="1100"/>
          </a:p>
        </p:txBody>
      </p:sp>
      <p:grpSp>
        <p:nvGrpSpPr>
          <p:cNvPr id="16" name="Group 16"/>
          <p:cNvGrpSpPr/>
          <p:nvPr/>
        </p:nvGrpSpPr>
        <p:grpSpPr>
          <a:xfrm>
            <a:off x="3982823" y="1378341"/>
            <a:ext cx="1350433" cy="1874294"/>
            <a:chOff x="3343276" y="1423987"/>
            <a:chExt cx="1012825" cy="1867983"/>
          </a:xfrm>
        </p:grpSpPr>
        <p:sp>
          <p:nvSpPr>
            <p:cNvPr id="17" name="Freeform 17"/>
            <p:cNvSpPr/>
            <p:nvPr/>
          </p:nvSpPr>
          <p:spPr>
            <a:xfrm flipV="1">
              <a:off x="3767138" y="1423987"/>
              <a:ext cx="165100" cy="758429"/>
            </a:xfrm>
            <a:custGeom>
              <a:avLst/>
              <a:gdLst/>
              <a:ahLst/>
              <a:cxnLst/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3343276" y="2121693"/>
              <a:ext cx="1012825" cy="1170277"/>
            </a:xfrm>
            <a:prstGeom prst="star8">
              <a:avLst>
                <a:gd name="adj" fmla="val 42115"/>
              </a:avLst>
            </a:prstGeom>
            <a:solidFill>
              <a:srgbClr val="C00000"/>
            </a:solidFill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735" b="0" i="0" u="none" baseline="0">
                  <a:ln w="12700"/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sz="3735" b="0" i="0" u="none" baseline="0">
                <a:ln w="12700"/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3763963" y="2082403"/>
              <a:ext cx="158750" cy="128588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779839" y="2096691"/>
              <a:ext cx="136525" cy="101203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63688" y="3277721"/>
            <a:ext cx="2309598" cy="738632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4" tIns="60952" rIns="121904" bIns="60952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维护团的团结统一，对党忠诚老实，坚决反对一切派别组织和小集团活动，反对阳奉阴违的两面派行为和一切阴谋诡计</a:t>
            </a:r>
            <a:endParaRPr lang="en-US" sz="1100"/>
          </a:p>
        </p:txBody>
      </p:sp>
      <p:grpSp>
        <p:nvGrpSpPr>
          <p:cNvPr id="22" name="Group 22"/>
          <p:cNvGrpSpPr/>
          <p:nvPr/>
        </p:nvGrpSpPr>
        <p:grpSpPr>
          <a:xfrm>
            <a:off x="9453701" y="1378341"/>
            <a:ext cx="1350433" cy="1857570"/>
            <a:chOff x="6392864" y="1423987"/>
            <a:chExt cx="1012825" cy="1851316"/>
          </a:xfrm>
        </p:grpSpPr>
        <p:sp>
          <p:nvSpPr>
            <p:cNvPr id="23" name="Freeform 23"/>
            <p:cNvSpPr/>
            <p:nvPr/>
          </p:nvSpPr>
          <p:spPr>
            <a:xfrm flipH="1" flipV="1">
              <a:off x="6811963" y="1423987"/>
              <a:ext cx="165100" cy="758429"/>
            </a:xfrm>
            <a:custGeom>
              <a:avLst/>
              <a:gdLst/>
              <a:ahLst/>
              <a:cxnLst/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392864" y="2121693"/>
              <a:ext cx="1012825" cy="1153610"/>
            </a:xfrm>
            <a:prstGeom prst="star8">
              <a:avLst>
                <a:gd name="adj" fmla="val 42115"/>
              </a:avLst>
            </a:prstGeom>
            <a:solidFill>
              <a:srgbClr val="C00000"/>
            </a:solidFill>
            <a:ln cap="flat" cmpd="sng">
              <a:noFill/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3735" b="0" i="0" u="none" baseline="0">
                  <a:ln w="12700"/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sz="3735" b="0" i="0" u="none" baseline="0">
                <a:ln w="12700"/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10376" y="2065735"/>
              <a:ext cx="157163" cy="127397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826251" y="2078831"/>
              <a:ext cx="136525" cy="1012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vert="horz" lIns="91440" tIns="45720" rIns="91440" bIns="45720" anchor="ctr"/>
            <a:p>
              <a:pPr marL="0" marR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416474" y="4171011"/>
            <a:ext cx="2308641" cy="1085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这是团员必须遵守的行为规范，是维护团的团结统一、保证团的工作顺利进行的重要保障。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6190080" y="4171011"/>
            <a:ext cx="2308641" cy="72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这是团员必须遵守的社会规范，是维护社会秩序、促进社会和谐稳定的重要保障。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8963687" y="4171011"/>
            <a:ext cx="2308641" cy="72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0" algn="ctr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这是团员必须维护的政治原则，是维护党的领导、保证团的正确方向的重要保障。</a:t>
            </a:r>
            <a:endParaRPr lang="en-US" sz="1100"/>
          </a:p>
        </p:txBody>
      </p:sp>
      <p:pic>
        <p:nvPicPr>
          <p:cNvPr id="30" name="image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38175" y="1346198"/>
            <a:ext cx="11657345" cy="599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1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团员的义务</a:t>
            </a:r>
            <a:endParaRPr lang="en-US" sz="1100"/>
          </a:p>
        </p:txBody>
      </p:sp>
      <p:pic>
        <p:nvPicPr>
          <p:cNvPr id="32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4598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 spd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12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spd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spd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spd="1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spd="1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22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25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29" dur="500" spd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spd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spd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spd="1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spd="1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39" dur="500" spd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42" dur="500" spd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46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spd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spd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spd="1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spd="1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56" dur="500" sp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60" dur="500" spd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up)">
                                      <p:cBhvr>
                                        <p:cTn id="64" dur="500" spd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spd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spd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spd="1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spd="1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74" dur="500" spd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randombar(horizontal)">
                                      <p:cBhvr>
                                        <p:cTn id="77" dur="500" spd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5" grpId="0"/>
      <p:bldP spid="21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8682" y="2610070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展望未来：与团共同成长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598683" y="3242206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>
            <a:off x="5138057" y="508000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06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2296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树立远大理想</a:t>
            </a: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rot="19635708">
            <a:off x="1719042" y="1735653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4" name="Freeform 4"/>
          <p:cNvSpPr/>
          <p:nvPr/>
        </p:nvSpPr>
        <p:spPr>
          <a:xfrm>
            <a:off x="2007005" y="1568839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5" name="Freeform 5"/>
          <p:cNvSpPr/>
          <p:nvPr/>
        </p:nvSpPr>
        <p:spPr>
          <a:xfrm>
            <a:off x="2037546" y="1485911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2"/>
            <a:srcRect/>
            <a:tile tx="0" ty="0" sx="100000" sy="100000" algn="ctr"/>
          </a:blipFill>
          <a:ln w="28575">
            <a:solidFill>
              <a:schemeClr val="accent1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6" name="AutoShape 6"/>
          <p:cNvSpPr/>
          <p:nvPr/>
        </p:nvSpPr>
        <p:spPr>
          <a:xfrm>
            <a:off x="1690295" y="4198105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坚定共产主义理想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1824155" y="4546836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8" name="Freeform 8"/>
          <p:cNvSpPr/>
          <p:nvPr/>
        </p:nvSpPr>
        <p:spPr>
          <a:xfrm rot="19635708">
            <a:off x="5004496" y="3849069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2">
              <a:alpha val="73000"/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Freeform 9"/>
          <p:cNvSpPr/>
          <p:nvPr/>
        </p:nvSpPr>
        <p:spPr>
          <a:xfrm>
            <a:off x="5292459" y="3682255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2">
              <a:alpha val="37000"/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0" name="Freeform 10"/>
          <p:cNvSpPr/>
          <p:nvPr/>
        </p:nvSpPr>
        <p:spPr>
          <a:xfrm>
            <a:off x="5374136" y="3598599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3"/>
            <a:srcRect/>
            <a:tile tx="0" ty="0" sx="100000" sy="100000" algn="ctr"/>
          </a:blipFill>
          <a:ln w="28575">
            <a:solidFill>
              <a:schemeClr val="accent2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1" name="AutoShape 11"/>
          <p:cNvSpPr/>
          <p:nvPr/>
        </p:nvSpPr>
        <p:spPr>
          <a:xfrm>
            <a:off x="4709160" y="2109278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结合自身实际，制定明确的个人发展目标，并将个人发展融入到国家发展的大局中。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5046708" y="167757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规划个人发展目标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5180568" y="2026303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14" name="AutoShape 14"/>
          <p:cNvSpPr/>
          <p:nvPr/>
        </p:nvSpPr>
        <p:spPr>
          <a:xfrm>
            <a:off x="8320622" y="4193542"/>
            <a:ext cx="266429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>
            <a:spAutoFit/>
          </a:bodyPr>
          <a:p>
            <a:pPr marL="0" algn="ctr"/>
            <a:r>
              <a:rPr lang="zh-CN" altLang="en-US" sz="1600" b="1" i="0" u="none" baseline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保持学习的热情</a:t>
            </a:r>
            <a:endParaRPr lang="zh-CN" altLang="en-US" sz="1600" b="1" i="0" u="none" baseline="0">
              <a:solidFill>
                <a:schemeClr val="tx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Connector 15"/>
          <p:cNvCxnSpPr/>
          <p:nvPr/>
        </p:nvCxnSpPr>
        <p:spPr>
          <a:xfrm>
            <a:off x="8454482" y="4542273"/>
            <a:ext cx="2444494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cxnSp>
      <p:sp>
        <p:nvSpPr>
          <p:cNvPr id="16" name="Freeform 16"/>
          <p:cNvSpPr/>
          <p:nvPr/>
        </p:nvSpPr>
        <p:spPr>
          <a:xfrm rot="19635708">
            <a:off x="10525506" y="1809318"/>
            <a:ext cx="575925" cy="625393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3">
              <a:alpha val="73000"/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7" name="Freeform 17"/>
          <p:cNvSpPr/>
          <p:nvPr/>
        </p:nvSpPr>
        <p:spPr>
          <a:xfrm>
            <a:off x="10813468" y="1642503"/>
            <a:ext cx="284744" cy="301355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solidFill>
            <a:schemeClr val="accent3">
              <a:alpha val="37000"/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8" name="Freeform 18"/>
          <p:cNvSpPr/>
          <p:nvPr/>
        </p:nvSpPr>
        <p:spPr>
          <a:xfrm>
            <a:off x="8615486" y="1629594"/>
            <a:ext cx="2018738" cy="2112688"/>
          </a:xfrm>
          <a:custGeom>
            <a:avLst/>
            <a:gdLst/>
            <a:ahLst/>
            <a:cxnLst/>
            <a:rect l="l" t="t" r="r" b="b"/>
            <a:pathLst>
              <a:path w="2114047" h="2376805">
                <a:moveTo>
                  <a:pt x="1050057" y="0"/>
                </a:moveTo>
                <a:cubicBezTo>
                  <a:pt x="1051651" y="0"/>
                  <a:pt x="1053245" y="12"/>
                  <a:pt x="1054830" y="304"/>
                </a:cubicBezTo>
                <a:cubicBezTo>
                  <a:pt x="1117118" y="-796"/>
                  <a:pt x="1179812" y="14588"/>
                  <a:pt x="1227350" y="46188"/>
                </a:cubicBezTo>
                <a:lnTo>
                  <a:pt x="2000596" y="560180"/>
                </a:lnTo>
                <a:lnTo>
                  <a:pt x="2007253" y="562963"/>
                </a:lnTo>
                <a:cubicBezTo>
                  <a:pt x="2036439" y="575164"/>
                  <a:pt x="2062808" y="599340"/>
                  <a:pt x="2081453" y="628396"/>
                </a:cubicBezTo>
                <a:cubicBezTo>
                  <a:pt x="2082075" y="629037"/>
                  <a:pt x="2082570" y="629768"/>
                  <a:pt x="2083060" y="630503"/>
                </a:cubicBezTo>
                <a:lnTo>
                  <a:pt x="2085012" y="634446"/>
                </a:lnTo>
                <a:lnTo>
                  <a:pt x="2087888" y="636815"/>
                </a:lnTo>
                <a:lnTo>
                  <a:pt x="2090638" y="645816"/>
                </a:lnTo>
                <a:lnTo>
                  <a:pt x="2105184" y="675213"/>
                </a:lnTo>
                <a:cubicBezTo>
                  <a:pt x="2110416" y="690746"/>
                  <a:pt x="2113320" y="706634"/>
                  <a:pt x="2113343" y="722046"/>
                </a:cubicBezTo>
                <a:lnTo>
                  <a:pt x="2114036" y="1184592"/>
                </a:lnTo>
                <a:lnTo>
                  <a:pt x="2114047" y="1184592"/>
                </a:lnTo>
                <a:lnTo>
                  <a:pt x="2114041" y="1188403"/>
                </a:lnTo>
                <a:lnTo>
                  <a:pt x="2114047" y="1192213"/>
                </a:lnTo>
                <a:lnTo>
                  <a:pt x="2114036" y="1192213"/>
                </a:lnTo>
                <a:lnTo>
                  <a:pt x="2113343" y="1654759"/>
                </a:lnTo>
                <a:cubicBezTo>
                  <a:pt x="2113320" y="1670171"/>
                  <a:pt x="2110416" y="1686059"/>
                  <a:pt x="2105184" y="1701592"/>
                </a:cubicBezTo>
                <a:lnTo>
                  <a:pt x="2090638" y="1730989"/>
                </a:lnTo>
                <a:lnTo>
                  <a:pt x="2087888" y="1739990"/>
                </a:lnTo>
                <a:lnTo>
                  <a:pt x="2085012" y="1742359"/>
                </a:lnTo>
                <a:lnTo>
                  <a:pt x="2083060" y="1746302"/>
                </a:lnTo>
                <a:cubicBezTo>
                  <a:pt x="2082570" y="1747037"/>
                  <a:pt x="2082075" y="1747768"/>
                  <a:pt x="2081453" y="1748409"/>
                </a:cubicBezTo>
                <a:cubicBezTo>
                  <a:pt x="2062808" y="1777465"/>
                  <a:pt x="2036439" y="1801641"/>
                  <a:pt x="2007253" y="1813842"/>
                </a:cubicBezTo>
                <a:lnTo>
                  <a:pt x="2000596" y="1816625"/>
                </a:lnTo>
                <a:lnTo>
                  <a:pt x="1227350" y="2330617"/>
                </a:lnTo>
                <a:cubicBezTo>
                  <a:pt x="1179812" y="2362217"/>
                  <a:pt x="1117118" y="2377601"/>
                  <a:pt x="1054830" y="2376501"/>
                </a:cubicBezTo>
                <a:cubicBezTo>
                  <a:pt x="1053245" y="2376793"/>
                  <a:pt x="1051651" y="2376805"/>
                  <a:pt x="1050057" y="2376805"/>
                </a:cubicBezTo>
                <a:cubicBezTo>
                  <a:pt x="989345" y="2376805"/>
                  <a:pt x="928629" y="2361408"/>
                  <a:pt x="882307" y="2330617"/>
                </a:cubicBezTo>
                <a:lnTo>
                  <a:pt x="100827" y="1811152"/>
                </a:lnTo>
                <a:lnTo>
                  <a:pt x="94114" y="1805689"/>
                </a:lnTo>
                <a:lnTo>
                  <a:pt x="65741" y="1787446"/>
                </a:lnTo>
                <a:lnTo>
                  <a:pt x="33999" y="1750063"/>
                </a:lnTo>
                <a:lnTo>
                  <a:pt x="21767" y="1739990"/>
                </a:lnTo>
                <a:lnTo>
                  <a:pt x="11934" y="1707798"/>
                </a:lnTo>
                <a:lnTo>
                  <a:pt x="8863" y="1701592"/>
                </a:lnTo>
                <a:cubicBezTo>
                  <a:pt x="3631" y="1686059"/>
                  <a:pt x="727" y="1670171"/>
                  <a:pt x="704" y="1654759"/>
                </a:cubicBezTo>
                <a:lnTo>
                  <a:pt x="12" y="1192213"/>
                </a:lnTo>
                <a:lnTo>
                  <a:pt x="0" y="1192213"/>
                </a:lnTo>
                <a:lnTo>
                  <a:pt x="6" y="1188403"/>
                </a:lnTo>
                <a:lnTo>
                  <a:pt x="0" y="1184592"/>
                </a:lnTo>
                <a:lnTo>
                  <a:pt x="12" y="1184592"/>
                </a:lnTo>
                <a:lnTo>
                  <a:pt x="704" y="722046"/>
                </a:lnTo>
                <a:cubicBezTo>
                  <a:pt x="727" y="706634"/>
                  <a:pt x="3631" y="690746"/>
                  <a:pt x="8863" y="675213"/>
                </a:cubicBezTo>
                <a:lnTo>
                  <a:pt x="11934" y="669007"/>
                </a:lnTo>
                <a:lnTo>
                  <a:pt x="21767" y="636815"/>
                </a:lnTo>
                <a:lnTo>
                  <a:pt x="33999" y="626742"/>
                </a:lnTo>
                <a:lnTo>
                  <a:pt x="65741" y="589359"/>
                </a:lnTo>
                <a:lnTo>
                  <a:pt x="94114" y="571116"/>
                </a:lnTo>
                <a:lnTo>
                  <a:pt x="100827" y="565653"/>
                </a:lnTo>
                <a:lnTo>
                  <a:pt x="882307" y="46188"/>
                </a:lnTo>
                <a:cubicBezTo>
                  <a:pt x="928629" y="15397"/>
                  <a:pt x="989345" y="0"/>
                  <a:pt x="1050057" y="0"/>
                </a:cubicBezTo>
                <a:close/>
              </a:path>
            </a:pathLst>
          </a:custGeom>
          <a:blipFill>
            <a:blip r:embed="rId4"/>
            <a:srcRect/>
            <a:tile tx="0" ty="0" sx="100000" sy="100000" algn="ctr"/>
          </a:blipFill>
          <a:ln w="28575">
            <a:solidFill>
              <a:schemeClr val="accent3"/>
            </a:solidFill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9" name="AutoShape 19"/>
          <p:cNvSpPr/>
          <p:nvPr/>
        </p:nvSpPr>
        <p:spPr>
          <a:xfrm>
            <a:off x="1332329" y="4614789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坚定共产主义理想，为实现中华民族伟大复兴的中国梦而努力奋斗。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7938697" y="4644773"/>
            <a:ext cx="3428146" cy="60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不断学习新知识、掌握新技能，适应时代发展的需要，成为有用之才。</a:t>
            </a:r>
            <a:endParaRPr lang="zh-CN" altLang="en-US" sz="1400" b="0" i="0" u="none" baseline="0">
              <a:solidFill>
                <a:srgbClr val="000000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70cedf6554b94da9be90170746c927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3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6" dur="50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spd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spd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spd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spd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sp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7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0" dur="500" sp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53" dur="500" sp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5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spd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 sp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spd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spd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spd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spd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74" dur="500" spd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77" dur="500" spd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80" dur="500" spd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83" dur="500" spd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 animBg="1"/>
      <p:bldP spid="9" grpId="0" animBg="1"/>
      <p:bldP spid="10" grpId="0" animBg="1"/>
      <p:bldP spid="11" grpId="0"/>
      <p:bldP spid="12" grpId="0"/>
      <p:bldP spid="14" grpId="0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积极贡献力量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955973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1">
              <a:lumMod val="60000"/>
              <a:lumOff val="40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4" name="AutoShape 4"/>
          <p:cNvSpPr/>
          <p:nvPr/>
        </p:nvSpPr>
        <p:spPr>
          <a:xfrm>
            <a:off x="4554836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5" name="AutoShape 5"/>
          <p:cNvSpPr/>
          <p:nvPr/>
        </p:nvSpPr>
        <p:spPr>
          <a:xfrm>
            <a:off x="8153699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2">
              <a:lumMod val="75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6" name="AutoShape 6"/>
          <p:cNvSpPr/>
          <p:nvPr/>
        </p:nvSpPr>
        <p:spPr>
          <a:xfrm rot="17100000">
            <a:off x="10372243" y="4964984"/>
            <a:ext cx="1076440" cy="1076440"/>
          </a:xfrm>
          <a:prstGeom prst="ellipse">
            <a:avLst/>
          </a:prstGeom>
          <a:gradFill>
            <a:gsLst>
              <a:gs pos="0">
                <a:schemeClr val="accent3">
                  <a:alpha val="0"/>
                  <a:lumMod val="20000"/>
                  <a:lumOff val="80000"/>
                </a:schemeClr>
              </a:gs>
              <a:gs pos="60000">
                <a:schemeClr val="accent3">
                  <a:alpha val="25000"/>
                  <a:lumMod val="60000"/>
                  <a:lumOff val="40000"/>
                </a:schemeClr>
              </a:gs>
              <a:gs pos="100000">
                <a:schemeClr val="accent3">
                  <a:alpha val="30000"/>
                </a:schemeClr>
              </a:gs>
            </a:gsLst>
            <a:lin ang="7200000"/>
          </a:gradFill>
          <a:ln>
            <a:noFill/>
          </a:ln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7" name="AutoShape 7"/>
          <p:cNvSpPr/>
          <p:nvPr/>
        </p:nvSpPr>
        <p:spPr>
          <a:xfrm>
            <a:off x="1326572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在自己的工作岗位上，努力工作、积极进取，为国家建设贡献力量。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6572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立足本职岗位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956098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积极参与社会实践活动，服务社会、奉献爱心，为构建和谐社会贡献力量。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6098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参与社会实践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539276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积极投身创新创业的时代潮流，为推动经济发展、社会进步贡献力量。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39276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勇于创新创业</a:t>
            </a:r>
            <a:endParaRPr lang="en-US" sz="1100"/>
          </a:p>
        </p:txBody>
      </p:sp>
      <p:pic>
        <p:nvPicPr>
          <p:cNvPr id="13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与团共同进步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flipH="1">
            <a:off x="660400" y="1494394"/>
            <a:ext cx="12171" cy="1335224"/>
          </a:xfrm>
          <a:prstGeom prst="line">
            <a:avLst/>
          </a:prstGeom>
          <a:noFill/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</p:cxnSp>
      <p:cxnSp>
        <p:nvCxnSpPr>
          <p:cNvPr id="4" name="Connector 4"/>
          <p:cNvCxnSpPr/>
          <p:nvPr/>
        </p:nvCxnSpPr>
        <p:spPr>
          <a:xfrm flipH="1">
            <a:off x="660400" y="3049765"/>
            <a:ext cx="12170" cy="124939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bevel/>
          </a:ln>
        </p:spPr>
      </p:cxnSp>
      <p:cxnSp>
        <p:nvCxnSpPr>
          <p:cNvPr id="5" name="Connector 5"/>
          <p:cNvCxnSpPr/>
          <p:nvPr/>
        </p:nvCxnSpPr>
        <p:spPr>
          <a:xfrm>
            <a:off x="684457" y="4818724"/>
            <a:ext cx="0" cy="1310614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</p:spPr>
      </p:cxnSp>
      <p:sp>
        <p:nvSpPr>
          <p:cNvPr id="6" name="AutoShape 6"/>
          <p:cNvSpPr/>
          <p:nvPr/>
        </p:nvSpPr>
        <p:spPr>
          <a:xfrm>
            <a:off x="6295101" y="1266777"/>
            <a:ext cx="5339446" cy="1605164"/>
          </a:xfrm>
          <a:prstGeom prst="rect">
            <a:avLst/>
          </a:prstGeom>
          <a:blipFill>
            <a:blip r:embed="rId2"/>
            <a:srcRect/>
            <a:stretch>
              <a:fillRect t="-48190" b="-4819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6295101" y="2966095"/>
            <a:ext cx="5339446" cy="1605164"/>
          </a:xfrm>
          <a:prstGeom prst="rect">
            <a:avLst/>
          </a:prstGeom>
          <a:blipFill>
            <a:blip r:embed="rId3"/>
            <a:srcRect/>
            <a:stretch>
              <a:fillRect t="-53540" b="-5354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>
            <a:off x="6295101" y="4665413"/>
            <a:ext cx="5339446" cy="1605164"/>
          </a:xfrm>
          <a:prstGeom prst="rect">
            <a:avLst/>
          </a:prstGeom>
          <a:blipFill>
            <a:blip r:embed="rId4"/>
            <a:srcRect/>
            <a:stretch>
              <a:fillRect t="-53540" b="-5354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820057" y="1859980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积极参与团组织开展的各项活动，与团员们共同学习、共同进步。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0057" y="1429719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积极参与团的活动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30033" y="3338661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关注团的发展动态，为团的建设献计献策，共同推动团的事业不断发展。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0033" y="3030522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spcBef>
                <a:spcPct val="0"/>
              </a:spcBef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关注团的发展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20057" y="5108562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传承团的光荣传统和优良作风，将团的精神发扬光大，激励更多青年为实现中华民族伟大复兴的中国梦而奋斗。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0057" y="4678301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传承团的精神</a:t>
            </a:r>
            <a:endParaRPr lang="en-US" sz="1100"/>
          </a:p>
        </p:txBody>
      </p:sp>
      <p:pic>
        <p:nvPicPr>
          <p:cNvPr id="15" name="70cedf6554b94da9be90170746c927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2295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常州市第五中学 校领导面对面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Connector 3"/>
          <p:cNvCxnSpPr/>
          <p:nvPr/>
        </p:nvCxnSpPr>
        <p:spPr>
          <a:xfrm flipH="1">
            <a:off x="660400" y="1494394"/>
            <a:ext cx="12171" cy="1335224"/>
          </a:xfrm>
          <a:prstGeom prst="line">
            <a:avLst/>
          </a:prstGeom>
          <a:noFill/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</p:cxnSp>
      <p:cxnSp>
        <p:nvCxnSpPr>
          <p:cNvPr id="4" name="Connector 4"/>
          <p:cNvCxnSpPr/>
          <p:nvPr/>
        </p:nvCxnSpPr>
        <p:spPr>
          <a:xfrm flipH="1">
            <a:off x="660400" y="3049765"/>
            <a:ext cx="12170" cy="124939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bevel/>
          </a:ln>
        </p:spPr>
      </p:cxnSp>
      <p:cxnSp>
        <p:nvCxnSpPr>
          <p:cNvPr id="5" name="Connector 5"/>
          <p:cNvCxnSpPr/>
          <p:nvPr/>
        </p:nvCxnSpPr>
        <p:spPr>
          <a:xfrm>
            <a:off x="684457" y="4818724"/>
            <a:ext cx="0" cy="1310614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</p:spPr>
      </p:cxnSp>
      <p:sp>
        <p:nvSpPr>
          <p:cNvPr id="6" name="AutoShape 6"/>
          <p:cNvSpPr/>
          <p:nvPr/>
        </p:nvSpPr>
        <p:spPr>
          <a:xfrm>
            <a:off x="6295101" y="1266777"/>
            <a:ext cx="5339446" cy="1605164"/>
          </a:xfrm>
          <a:prstGeom prst="rect">
            <a:avLst/>
          </a:prstGeom>
          <a:blipFill>
            <a:blip r:embed="rId2"/>
            <a:srcRect/>
            <a:stretch>
              <a:fillRect t="-48190" b="-4819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6295101" y="2966095"/>
            <a:ext cx="5339446" cy="1605164"/>
          </a:xfrm>
          <a:prstGeom prst="rect">
            <a:avLst/>
          </a:prstGeom>
          <a:blipFill>
            <a:blip r:embed="rId3"/>
            <a:srcRect/>
            <a:stretch>
              <a:fillRect t="-53540" b="-5354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>
            <a:off x="6295101" y="4665413"/>
            <a:ext cx="5339446" cy="1605164"/>
          </a:xfrm>
          <a:prstGeom prst="rect">
            <a:avLst/>
          </a:prstGeom>
          <a:blipFill>
            <a:blip r:embed="rId4"/>
            <a:srcRect/>
            <a:stretch>
              <a:fillRect t="-53540" b="-53540"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820057" y="1859980"/>
            <a:ext cx="5339445" cy="1384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学校可能会在学期初或学期中组织教师、学生代表座谈会，或通过年级组、班级会议等形式，收集师生对教学、管理、校园设施等方面的意见。例如，德育研讨会、教学工作会等会议中会涉及相关讨论。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0057" y="1429719"/>
            <a:ext cx="5339445" cy="33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定期会议与座谈会</a:t>
            </a:r>
            <a:endParaRPr lang="zh-CN" altLang="en-US" sz="1100"/>
          </a:p>
        </p:txBody>
      </p:sp>
      <p:sp>
        <p:nvSpPr>
          <p:cNvPr id="11" name="AutoShape 11"/>
          <p:cNvSpPr/>
          <p:nvPr/>
        </p:nvSpPr>
        <p:spPr>
          <a:xfrm>
            <a:off x="830033" y="3338661"/>
            <a:ext cx="5339445" cy="1061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师生可通过班主任、年级组长、学科教师等渠道反映问题，学校会通过行政办公会等形式进行讨论和处理。部分学校也会设置意见箱或线上反馈平台，方便师生随时提交建议。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0033" y="3106722"/>
            <a:ext cx="5339445" cy="33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日常沟通与反馈机制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20057" y="5108562"/>
            <a:ext cx="5339445" cy="73850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家长可通过家长会、家校联系群等渠道与学校沟通，学校也会定期收集家长对学校工作的意见和建议。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0057" y="4678301"/>
            <a:ext cx="5339445" cy="338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家校合作渠道</a:t>
            </a:r>
            <a:endParaRPr lang="zh-CN" altLang="en-US" sz="1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6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0"/>
            <a:ext cx="814705" cy="77089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0600"/>
            <a:ext cx="12203180" cy="3327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46599" y="3071214"/>
            <a:ext cx="7505923" cy="666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373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汇报完毕</a:t>
            </a:r>
            <a:r>
              <a:rPr lang="en-US" sz="373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73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  <a:r>
              <a:rPr lang="en-US" sz="373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707544" y="3985521"/>
            <a:ext cx="1417376" cy="37933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865" b="0" i="0" u="none" baseline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—高二（4）班 薛雅馨—</a:t>
            </a:r>
            <a:endParaRPr lang="en-US" sz="1100"/>
          </a:p>
        </p:txBody>
      </p:sp>
      <p:pic>
        <p:nvPicPr>
          <p:cNvPr id="5" name="imag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20" y="361332"/>
            <a:ext cx="2142748" cy="22677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0">
            <a:off x="5457372" y="1401376"/>
            <a:ext cx="1890261" cy="1471903"/>
            <a:chOff x="295" y="3475"/>
            <a:chExt cx="1407" cy="1407"/>
          </a:xfrm>
        </p:grpSpPr>
        <p:sp>
          <p:nvSpPr>
            <p:cNvPr id="7" name="AutoShape 7"/>
            <p:cNvSpPr/>
            <p:nvPr/>
          </p:nvSpPr>
          <p:spPr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12000"/>
                    <a:shade val="8196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vert="horz" wrap="none" lIns="91440" tIns="45720" rIns="91440" bIns="45720" anchor="ctr"/>
            <a:p>
              <a:pPr marL="0" algn="l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73" y="3657"/>
              <a:ext cx="1057" cy="1055"/>
              <a:chOff x="-6057" y="-2209"/>
              <a:chExt cx="2219" cy="2219"/>
            </a:xfrm>
          </p:grpSpPr>
          <p:sp>
            <p:nvSpPr>
              <p:cNvPr id="9" name="AutoShape 9"/>
              <p:cNvSpPr/>
              <p:nvPr/>
            </p:nvSpPr>
            <p:spPr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vert="horz" wrap="none" lIns="91440" tIns="45720" rIns="91440" bIns="45720" anchor="ctr"/>
              <a:p>
                <a:pPr marL="0" algn="l"/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-6057" y="-2209"/>
                <a:ext cx="2219" cy="2219"/>
                <a:chOff x="-4061" y="-880"/>
                <a:chExt cx="2219" cy="2219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-4061" y="-880"/>
                  <a:ext cx="2219" cy="2219"/>
                  <a:chOff x="-3925" y="-789"/>
                  <a:chExt cx="2219" cy="2219"/>
                </a:xfrm>
              </p:grpSpPr>
              <p:grpSp>
                <p:nvGrpSpPr>
                  <p:cNvPr id="12" name="Group 12"/>
                  <p:cNvGrpSpPr/>
                  <p:nvPr/>
                </p:nvGrpSpPr>
                <p:grpSpPr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3" name="Group 13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4" name="AutoShape 14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15" name="AutoShape 15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16" name="Group 16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7" name="AutoShape 17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18" name="AutoShape 18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  <p:grpSp>
                <p:nvGrpSpPr>
                  <p:cNvPr id="19" name="Group 19"/>
                  <p:cNvGrpSpPr/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0" name="Group 20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1" name="AutoShape 21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22" name="AutoShape 22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23" name="Group 23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4" name="AutoShape 24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25" name="AutoShape 25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</p:grpSp>
            <p:grpSp>
              <p:nvGrpSpPr>
                <p:cNvPr id="26" name="Group 26"/>
                <p:cNvGrpSpPr/>
                <p:nvPr/>
              </p:nvGrpSpPr>
              <p:grpSpPr>
                <a:xfrm rot="1320000">
                  <a:off x="-3746" y="-522"/>
                  <a:ext cx="1555" cy="1554"/>
                  <a:chOff x="-3925" y="-789"/>
                  <a:chExt cx="2219" cy="2219"/>
                </a:xfrm>
              </p:grpSpPr>
              <p:grpSp>
                <p:nvGrpSpPr>
                  <p:cNvPr id="27" name="Group 27"/>
                  <p:cNvGrpSpPr/>
                  <p:nvPr/>
                </p:nvGrpSpPr>
                <p:grpSpPr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8" name="Group 28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9" name="AutoShape 29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0" name="AutoShape 30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31" name="Group 31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2" name="AutoShape 32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3" name="AutoShape 33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  <p:grpSp>
                <p:nvGrpSpPr>
                  <p:cNvPr id="34" name="Group 34"/>
                  <p:cNvGrpSpPr/>
                  <p:nvPr/>
                </p:nvGrpSpPr>
                <p:grpSpPr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35" name="Group 35"/>
                    <p:cNvGrpSpPr/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6" name="AutoShape 36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eaVert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37" name="AutoShape 37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eaVert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  <p:grpSp>
                  <p:nvGrpSpPr>
                    <p:cNvPr id="38" name="Group 38"/>
                    <p:cNvGrpSpPr/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9" name="AutoShape 39"/>
                      <p:cNvSpPr/>
                      <p:nvPr/>
                    </p:nvSpPr>
                    <p:spPr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rot="10800000" vert="horz" wrap="none" lIns="91440" tIns="45720" rIns="91440" bIns="45720" anchor="ctr"/>
                      <a:p>
                        <a:pPr marL="0" algn="l"/>
                      </a:p>
                    </p:txBody>
                  </p:sp>
                  <p:sp>
                    <p:nvSpPr>
                      <p:cNvPr id="40" name="AutoShape 40"/>
                      <p:cNvSpPr/>
                      <p:nvPr/>
                    </p:nvSpPr>
                    <p:spPr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</p:spPr>
                    <p:txBody>
                      <a:bodyPr vert="horz" wrap="none" lIns="91440" tIns="45720" rIns="91440" bIns="45720" anchor="ctr"/>
                      <a:p>
                        <a:pPr marL="0" algn="l"/>
                      </a:p>
                    </p:txBody>
                  </p:sp>
                </p:grpSp>
              </p:grpSp>
            </p:grpSp>
          </p:grpSp>
        </p:grpSp>
      </p:grpSp>
      <p:pic>
        <p:nvPicPr>
          <p:cNvPr id="41" name="70cedf6554b94da9be90170746c927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1909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spd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spd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>
                                        <p:cTn id="22" dur="5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5" dur="1750" spd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spd="1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4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75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spd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spd="1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38258" y="2607486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认识中国共产主义青年团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638259" y="3239622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 rot="0">
            <a:off x="5177633" y="505416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01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8269" y="146066"/>
            <a:ext cx="630358" cy="642304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团的性质与地位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955973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1">
              <a:lumMod val="60000"/>
              <a:lumOff val="40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4" name="AutoShape 4"/>
          <p:cNvSpPr/>
          <p:nvPr/>
        </p:nvSpPr>
        <p:spPr>
          <a:xfrm>
            <a:off x="4554836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4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5" name="AutoShape 5"/>
          <p:cNvSpPr/>
          <p:nvPr/>
        </p:nvSpPr>
        <p:spPr>
          <a:xfrm>
            <a:off x="8153699" y="1633283"/>
            <a:ext cx="3206749" cy="3770564"/>
          </a:xfrm>
          <a:prstGeom prst="roundRect">
            <a:avLst>
              <a:gd name="adj" fmla="val 4500"/>
            </a:avLst>
          </a:prstGeom>
          <a:solidFill>
            <a:schemeClr val="accent2">
              <a:lumMod val="75000"/>
            </a:schemeClr>
          </a:solidFill>
          <a:ln cap="rnd">
            <a:noFill/>
            <a:prstDash val="solid"/>
          </a:ln>
          <a:effectLst>
            <a:outerShdw blurRad="254000" dist="127000" algn="ctr" rotWithShape="0">
              <a:schemeClr val="accent6">
                <a:alpha val="32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6" name="AutoShape 6"/>
          <p:cNvSpPr/>
          <p:nvPr/>
        </p:nvSpPr>
        <p:spPr>
          <a:xfrm rot="17100000">
            <a:off x="10372243" y="4964984"/>
            <a:ext cx="1076440" cy="1076440"/>
          </a:xfrm>
          <a:prstGeom prst="ellipse">
            <a:avLst/>
          </a:prstGeom>
          <a:gradFill>
            <a:gsLst>
              <a:gs pos="0">
                <a:schemeClr val="accent3">
                  <a:alpha val="0"/>
                  <a:lumMod val="20000"/>
                  <a:lumOff val="80000"/>
                </a:schemeClr>
              </a:gs>
              <a:gs pos="60000">
                <a:schemeClr val="accent3">
                  <a:alpha val="25000"/>
                  <a:lumMod val="60000"/>
                  <a:lumOff val="40000"/>
                </a:schemeClr>
              </a:gs>
              <a:gs pos="100000">
                <a:schemeClr val="accent3">
                  <a:alpha val="30000"/>
                </a:schemeClr>
              </a:gs>
            </a:gsLst>
            <a:lin ang="7200000"/>
          </a:gradFill>
          <a:ln>
            <a:noFill/>
          </a:ln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7" name="AutoShape 7"/>
          <p:cNvSpPr/>
          <p:nvPr/>
        </p:nvSpPr>
        <p:spPr>
          <a:xfrm>
            <a:off x="1326572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中国共产主义青年团是中国共产党领导的先进青年的群众组织，是广大青年在实践中学习中国特色社会主义和共产主义的学校，是中国共产党的助手和后备军。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6572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团的性质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956098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团是党联系青年的桥梁和纽带，是国家政权的重要社会支柱之一；在推进中国特色社会主义伟大事业中发挥着重要作用。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6098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团的地位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539276" y="2787782"/>
            <a:ext cx="2558047" cy="1671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团员有维护团的团结统一、遵守团的章程、执行团的决议等义务，享有在团内选举权、被选举权和对团的工作提出批评、建议的权利。</a:t>
            </a:r>
            <a:endParaRPr lang="zh-CN" altLang="en-US" sz="1400" b="0" i="0" u="none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39276" y="2357521"/>
            <a:ext cx="2558047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团员的义务与权利</a:t>
            </a:r>
            <a:endParaRPr lang="en-US" sz="1100"/>
          </a:p>
        </p:txBody>
      </p:sp>
      <p:pic>
        <p:nvPicPr>
          <p:cNvPr id="13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620" y="146066"/>
            <a:ext cx="630358" cy="642304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团的历史与发展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flipH="1">
            <a:off x="660400" y="1494394"/>
            <a:ext cx="12171" cy="1335224"/>
          </a:xfrm>
          <a:prstGeom prst="line">
            <a:avLst/>
          </a:prstGeom>
          <a:noFill/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</p:cxnSp>
      <p:cxnSp>
        <p:nvCxnSpPr>
          <p:cNvPr id="4" name="Connector 4"/>
          <p:cNvCxnSpPr/>
          <p:nvPr/>
        </p:nvCxnSpPr>
        <p:spPr>
          <a:xfrm flipH="1">
            <a:off x="660400" y="3049765"/>
            <a:ext cx="12170" cy="1249390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bevel/>
          </a:ln>
        </p:spPr>
      </p:cxnSp>
      <p:cxnSp>
        <p:nvCxnSpPr>
          <p:cNvPr id="5" name="Connector 5"/>
          <p:cNvCxnSpPr/>
          <p:nvPr/>
        </p:nvCxnSpPr>
        <p:spPr>
          <a:xfrm>
            <a:off x="684457" y="4818724"/>
            <a:ext cx="0" cy="1310614"/>
          </a:xfrm>
          <a:prstGeom prst="line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</p:spPr>
      </p:cxnSp>
      <p:sp>
        <p:nvSpPr>
          <p:cNvPr id="6" name="AutoShape 6"/>
          <p:cNvSpPr/>
          <p:nvPr/>
        </p:nvSpPr>
        <p:spPr>
          <a:xfrm>
            <a:off x="6295101" y="1266777"/>
            <a:ext cx="5339446" cy="1605164"/>
          </a:xfrm>
          <a:prstGeom prst="rect">
            <a:avLst/>
          </a:prstGeom>
          <a:blipFill>
            <a:blip r:embed="rId2"/>
            <a:srcRect t="4906" b="4906"/>
            <a:stretch>
              <a:fillRect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6295101" y="2966095"/>
            <a:ext cx="5339446" cy="1605164"/>
          </a:xfrm>
          <a:prstGeom prst="rect">
            <a:avLst/>
          </a:prstGeom>
          <a:blipFill>
            <a:blip r:embed="rId3"/>
            <a:srcRect t="13495" b="13495"/>
            <a:stretch>
              <a:fillRect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>
            <a:off x="6295101" y="4665413"/>
            <a:ext cx="5339446" cy="1605164"/>
          </a:xfrm>
          <a:prstGeom prst="rect">
            <a:avLst/>
          </a:prstGeom>
          <a:blipFill>
            <a:blip r:embed="rId4"/>
            <a:srcRect t="13495" b="13495"/>
            <a:stretch>
              <a:fillRect/>
            </a:stretch>
          </a:blipFill>
          <a:ln cap="flat" cmpd="sng">
            <a:noFill/>
            <a:prstDash val="solid"/>
            <a:miter lim="800000"/>
          </a:ln>
          <a:effectLst/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820057" y="1859980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中国共产主义青年团创建于1922年5月，前身为中国社会主义青年团；在中国共产党的领导下，团结带领广大青年为争取民族独立、人民解放进行了不懈的奋斗。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0057" y="1429719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团的创立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30033" y="3338661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新民主主义革命时期，团组织动员广大青年投身革命，为建立新中国做出了巨大贡献；社会主义建设时期，团组织带领青年积极参与国家建设，为改革开放和社会主义现代化建设贡献青春力量。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0033" y="3030522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spcBef>
                <a:spcPct val="0"/>
              </a:spcBef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团的光辉历程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20057" y="5108562"/>
            <a:ext cx="5339445" cy="1025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新时代，团组织要高举中国特色社会主义伟大旗帜，深入学习贯彻习近平新时代中国特色社会主义思想，团结带领广大青年为实现中华民族伟大复兴的中国梦而不懈奋斗。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0057" y="4678301"/>
            <a:ext cx="5339445" cy="340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rtlCol="0" anchor="t">
            <a:spAutoFit/>
          </a:bodyPr>
          <a:lstStyle/>
          <a:p>
            <a:pPr marL="0" algn="l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6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团的时代使命</a:t>
            </a:r>
            <a:endParaRPr lang="en-US" sz="1100"/>
          </a:p>
        </p:txBody>
      </p:sp>
      <p:pic>
        <p:nvPicPr>
          <p:cNvPr id="15" name="70cedf6554b94da9be90170746c927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团的组织机构</a:t>
            </a: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rot="16200000">
            <a:off x="1062786" y="1306240"/>
            <a:ext cx="2233365" cy="2232248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4" name="Freeform 4"/>
          <p:cNvSpPr/>
          <p:nvPr/>
        </p:nvSpPr>
        <p:spPr>
          <a:xfrm rot="16200000">
            <a:off x="1202680" y="1446065"/>
            <a:ext cx="1953576" cy="1952599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blipFill>
            <a:blip r:embed="rId2"/>
            <a:srcRect t="25" b="25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5" name="AutoShape 5"/>
          <p:cNvSpPr/>
          <p:nvPr/>
        </p:nvSpPr>
        <p:spPr>
          <a:xfrm>
            <a:off x="775312" y="3897969"/>
            <a:ext cx="2653861" cy="274562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团的全国代表大会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75312" y="4469912"/>
            <a:ext cx="2653861" cy="125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时尚中黑简体"/>
                <a:ea typeface="时尚中黑简体"/>
              </a:rPr>
              <a:t>是团的最高领导机关，每五年举行一次，负责修改团的章程、选举团的中央委员会。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时尚中黑简体"/>
              <a:ea typeface="时尚中黑简体"/>
            </a:endParaRPr>
          </a:p>
        </p:txBody>
      </p:sp>
      <p:sp>
        <p:nvSpPr>
          <p:cNvPr id="7" name="Freeform 7"/>
          <p:cNvSpPr/>
          <p:nvPr/>
        </p:nvSpPr>
        <p:spPr>
          <a:xfrm rot="16200000">
            <a:off x="5243442" y="1324145"/>
            <a:ext cx="2233365" cy="2232248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8" name="Freeform 8"/>
          <p:cNvSpPr/>
          <p:nvPr/>
        </p:nvSpPr>
        <p:spPr>
          <a:xfrm rot="16200000">
            <a:off x="5383335" y="1468254"/>
            <a:ext cx="1953576" cy="1952599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blipFill>
            <a:blip r:embed="rId3"/>
            <a:srcRect t="25" b="25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9" name="AutoShape 9"/>
          <p:cNvSpPr/>
          <p:nvPr/>
        </p:nvSpPr>
        <p:spPr>
          <a:xfrm>
            <a:off x="4955968" y="3915874"/>
            <a:ext cx="2653861" cy="274562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团的中央委员会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55968" y="4487817"/>
            <a:ext cx="2653861" cy="125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时尚中黑简体"/>
                <a:ea typeface="时尚中黑简体"/>
              </a:rPr>
              <a:t>在全国代表大会闭会期间，负责领导团的全部工作，选举团的中央书记处。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时尚中黑简体"/>
              <a:ea typeface="时尚中黑简体"/>
            </a:endParaRPr>
          </a:p>
        </p:txBody>
      </p:sp>
      <p:sp>
        <p:nvSpPr>
          <p:cNvPr id="11" name="Freeform 11"/>
          <p:cNvSpPr/>
          <p:nvPr/>
        </p:nvSpPr>
        <p:spPr>
          <a:xfrm rot="16200000">
            <a:off x="9417854" y="1275761"/>
            <a:ext cx="2233365" cy="2232248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12" name="Freeform 12"/>
          <p:cNvSpPr/>
          <p:nvPr/>
        </p:nvSpPr>
        <p:spPr>
          <a:xfrm rot="16200000">
            <a:off x="9557748" y="1415586"/>
            <a:ext cx="1953576" cy="1952599"/>
          </a:xfrm>
          <a:custGeom>
            <a:avLst/>
            <a:gdLst/>
            <a:ahLst/>
            <a:cxnLst/>
            <a:rect l="l" t="t" r="r" b="b"/>
            <a:pathLst>
              <a:path w="1999" h="1998">
                <a:moveTo>
                  <a:pt x="1957" y="1084"/>
                </a:moveTo>
                <a:lnTo>
                  <a:pt x="1999" y="1036"/>
                </a:lnTo>
                <a:lnTo>
                  <a:pt x="1961" y="983"/>
                </a:lnTo>
                <a:lnTo>
                  <a:pt x="1997" y="929"/>
                </a:lnTo>
                <a:lnTo>
                  <a:pt x="1954" y="881"/>
                </a:lnTo>
                <a:lnTo>
                  <a:pt x="1983" y="824"/>
                </a:lnTo>
                <a:lnTo>
                  <a:pt x="1937" y="781"/>
                </a:lnTo>
                <a:lnTo>
                  <a:pt x="1959" y="720"/>
                </a:lnTo>
                <a:lnTo>
                  <a:pt x="1907" y="682"/>
                </a:lnTo>
                <a:lnTo>
                  <a:pt x="1925" y="620"/>
                </a:lnTo>
                <a:lnTo>
                  <a:pt x="1869" y="587"/>
                </a:lnTo>
                <a:lnTo>
                  <a:pt x="1878" y="523"/>
                </a:lnTo>
                <a:lnTo>
                  <a:pt x="1819" y="497"/>
                </a:lnTo>
                <a:lnTo>
                  <a:pt x="1823" y="432"/>
                </a:lnTo>
                <a:lnTo>
                  <a:pt x="1762" y="413"/>
                </a:lnTo>
                <a:lnTo>
                  <a:pt x="1759" y="349"/>
                </a:lnTo>
                <a:lnTo>
                  <a:pt x="1695" y="335"/>
                </a:lnTo>
                <a:lnTo>
                  <a:pt x="1685" y="271"/>
                </a:lnTo>
                <a:lnTo>
                  <a:pt x="1621" y="264"/>
                </a:lnTo>
                <a:lnTo>
                  <a:pt x="1604" y="202"/>
                </a:lnTo>
                <a:lnTo>
                  <a:pt x="1540" y="202"/>
                </a:lnTo>
                <a:lnTo>
                  <a:pt x="1516" y="143"/>
                </a:lnTo>
                <a:lnTo>
                  <a:pt x="1452" y="150"/>
                </a:lnTo>
                <a:lnTo>
                  <a:pt x="1422" y="93"/>
                </a:lnTo>
                <a:lnTo>
                  <a:pt x="1359" y="107"/>
                </a:lnTo>
                <a:lnTo>
                  <a:pt x="1324" y="54"/>
                </a:lnTo>
                <a:lnTo>
                  <a:pt x="1262" y="73"/>
                </a:lnTo>
                <a:lnTo>
                  <a:pt x="1220" y="24"/>
                </a:lnTo>
                <a:lnTo>
                  <a:pt x="1162" y="50"/>
                </a:lnTo>
                <a:lnTo>
                  <a:pt x="1117" y="5"/>
                </a:lnTo>
                <a:lnTo>
                  <a:pt x="1060" y="38"/>
                </a:lnTo>
                <a:lnTo>
                  <a:pt x="1010" y="0"/>
                </a:lnTo>
                <a:lnTo>
                  <a:pt x="958" y="38"/>
                </a:lnTo>
                <a:lnTo>
                  <a:pt x="903" y="4"/>
                </a:lnTo>
                <a:lnTo>
                  <a:pt x="856" y="47"/>
                </a:lnTo>
                <a:lnTo>
                  <a:pt x="798" y="19"/>
                </a:lnTo>
                <a:lnTo>
                  <a:pt x="756" y="68"/>
                </a:lnTo>
                <a:lnTo>
                  <a:pt x="696" y="47"/>
                </a:lnTo>
                <a:lnTo>
                  <a:pt x="658" y="99"/>
                </a:lnTo>
                <a:lnTo>
                  <a:pt x="596" y="85"/>
                </a:lnTo>
                <a:lnTo>
                  <a:pt x="564" y="140"/>
                </a:lnTo>
                <a:lnTo>
                  <a:pt x="501" y="133"/>
                </a:lnTo>
                <a:lnTo>
                  <a:pt x="476" y="192"/>
                </a:lnTo>
                <a:lnTo>
                  <a:pt x="413" y="190"/>
                </a:lnTo>
                <a:lnTo>
                  <a:pt x="394" y="252"/>
                </a:lnTo>
                <a:lnTo>
                  <a:pt x="330" y="257"/>
                </a:lnTo>
                <a:lnTo>
                  <a:pt x="318" y="321"/>
                </a:lnTo>
                <a:lnTo>
                  <a:pt x="254" y="333"/>
                </a:lnTo>
                <a:lnTo>
                  <a:pt x="249" y="397"/>
                </a:lnTo>
                <a:lnTo>
                  <a:pt x="188" y="416"/>
                </a:lnTo>
                <a:lnTo>
                  <a:pt x="190" y="480"/>
                </a:lnTo>
                <a:lnTo>
                  <a:pt x="131" y="506"/>
                </a:lnTo>
                <a:lnTo>
                  <a:pt x="140" y="570"/>
                </a:lnTo>
                <a:lnTo>
                  <a:pt x="83" y="601"/>
                </a:lnTo>
                <a:lnTo>
                  <a:pt x="98" y="663"/>
                </a:lnTo>
                <a:lnTo>
                  <a:pt x="47" y="701"/>
                </a:lnTo>
                <a:lnTo>
                  <a:pt x="67" y="762"/>
                </a:lnTo>
                <a:lnTo>
                  <a:pt x="19" y="803"/>
                </a:lnTo>
                <a:lnTo>
                  <a:pt x="48" y="862"/>
                </a:lnTo>
                <a:lnTo>
                  <a:pt x="5" y="908"/>
                </a:lnTo>
                <a:lnTo>
                  <a:pt x="38" y="964"/>
                </a:lnTo>
                <a:lnTo>
                  <a:pt x="0" y="1015"/>
                </a:lnTo>
                <a:lnTo>
                  <a:pt x="40" y="1065"/>
                </a:lnTo>
                <a:lnTo>
                  <a:pt x="9" y="1121"/>
                </a:lnTo>
                <a:lnTo>
                  <a:pt x="54" y="1167"/>
                </a:lnTo>
                <a:lnTo>
                  <a:pt x="26" y="1226"/>
                </a:lnTo>
                <a:lnTo>
                  <a:pt x="76" y="1267"/>
                </a:lnTo>
                <a:lnTo>
                  <a:pt x="57" y="1328"/>
                </a:lnTo>
                <a:lnTo>
                  <a:pt x="111" y="1364"/>
                </a:lnTo>
                <a:lnTo>
                  <a:pt x="97" y="1426"/>
                </a:lnTo>
                <a:lnTo>
                  <a:pt x="154" y="1457"/>
                </a:lnTo>
                <a:lnTo>
                  <a:pt x="147" y="1521"/>
                </a:lnTo>
                <a:lnTo>
                  <a:pt x="207" y="1544"/>
                </a:lnTo>
                <a:lnTo>
                  <a:pt x="207" y="1608"/>
                </a:lnTo>
                <a:lnTo>
                  <a:pt x="269" y="1625"/>
                </a:lnTo>
                <a:lnTo>
                  <a:pt x="276" y="1689"/>
                </a:lnTo>
                <a:lnTo>
                  <a:pt x="340" y="1699"/>
                </a:lnTo>
                <a:lnTo>
                  <a:pt x="354" y="1761"/>
                </a:lnTo>
                <a:lnTo>
                  <a:pt x="418" y="1765"/>
                </a:lnTo>
                <a:lnTo>
                  <a:pt x="438" y="1827"/>
                </a:lnTo>
                <a:lnTo>
                  <a:pt x="502" y="1823"/>
                </a:lnTo>
                <a:lnTo>
                  <a:pt x="530" y="1880"/>
                </a:lnTo>
                <a:lnTo>
                  <a:pt x="594" y="1872"/>
                </a:lnTo>
                <a:lnTo>
                  <a:pt x="627" y="1925"/>
                </a:lnTo>
                <a:lnTo>
                  <a:pt x="689" y="1910"/>
                </a:lnTo>
                <a:lnTo>
                  <a:pt x="727" y="1960"/>
                </a:lnTo>
                <a:lnTo>
                  <a:pt x="787" y="1937"/>
                </a:lnTo>
                <a:lnTo>
                  <a:pt x="830" y="1984"/>
                </a:lnTo>
                <a:lnTo>
                  <a:pt x="887" y="1955"/>
                </a:lnTo>
                <a:lnTo>
                  <a:pt x="937" y="1996"/>
                </a:lnTo>
                <a:lnTo>
                  <a:pt x="991" y="1962"/>
                </a:lnTo>
                <a:lnTo>
                  <a:pt x="1043" y="1998"/>
                </a:lnTo>
                <a:lnTo>
                  <a:pt x="1093" y="1956"/>
                </a:lnTo>
                <a:lnTo>
                  <a:pt x="1148" y="1987"/>
                </a:lnTo>
                <a:lnTo>
                  <a:pt x="1193" y="1941"/>
                </a:lnTo>
                <a:lnTo>
                  <a:pt x="1253" y="1965"/>
                </a:lnTo>
                <a:lnTo>
                  <a:pt x="1293" y="1915"/>
                </a:lnTo>
                <a:lnTo>
                  <a:pt x="1355" y="1934"/>
                </a:lnTo>
                <a:lnTo>
                  <a:pt x="1388" y="1879"/>
                </a:lnTo>
                <a:lnTo>
                  <a:pt x="1452" y="1891"/>
                </a:lnTo>
                <a:lnTo>
                  <a:pt x="1479" y="1832"/>
                </a:lnTo>
                <a:lnTo>
                  <a:pt x="1543" y="1837"/>
                </a:lnTo>
                <a:lnTo>
                  <a:pt x="1566" y="1777"/>
                </a:lnTo>
                <a:lnTo>
                  <a:pt x="1630" y="1775"/>
                </a:lnTo>
                <a:lnTo>
                  <a:pt x="1645" y="1713"/>
                </a:lnTo>
                <a:lnTo>
                  <a:pt x="1709" y="1703"/>
                </a:lnTo>
                <a:lnTo>
                  <a:pt x="1718" y="1640"/>
                </a:lnTo>
                <a:lnTo>
                  <a:pt x="1780" y="1625"/>
                </a:lnTo>
                <a:lnTo>
                  <a:pt x="1781" y="1559"/>
                </a:lnTo>
                <a:lnTo>
                  <a:pt x="1842" y="1537"/>
                </a:lnTo>
                <a:lnTo>
                  <a:pt x="1837" y="1473"/>
                </a:lnTo>
                <a:lnTo>
                  <a:pt x="1894" y="1445"/>
                </a:lnTo>
                <a:lnTo>
                  <a:pt x="1882" y="1381"/>
                </a:lnTo>
                <a:lnTo>
                  <a:pt x="1937" y="1347"/>
                </a:lnTo>
                <a:lnTo>
                  <a:pt x="1918" y="1286"/>
                </a:lnTo>
                <a:lnTo>
                  <a:pt x="1968" y="1245"/>
                </a:lnTo>
                <a:lnTo>
                  <a:pt x="1944" y="1186"/>
                </a:lnTo>
                <a:lnTo>
                  <a:pt x="1989" y="1141"/>
                </a:lnTo>
                <a:lnTo>
                  <a:pt x="1957" y="1084"/>
                </a:lnTo>
                <a:close/>
              </a:path>
            </a:pathLst>
          </a:custGeom>
          <a:blipFill>
            <a:blip r:embed="rId4"/>
            <a:srcRect t="25" b="25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190500" dist="215900" dir="2700000" algn="tl" rotWithShape="0">
              <a:srgbClr val="000000">
                <a:alpha val="13000"/>
              </a:srgbClr>
            </a:outerShdw>
          </a:effectLst>
        </p:spPr>
        <p:txBody>
          <a:bodyPr vert="horz" wrap="square" lIns="91440" tIns="45720" rIns="91440" bIns="45720" anchor="t"/>
          <a:p>
            <a:pPr marL="0" algn="l"/>
          </a:p>
        </p:txBody>
      </p:sp>
      <p:sp>
        <p:nvSpPr>
          <p:cNvPr id="13" name="AutoShape 13"/>
          <p:cNvSpPr/>
          <p:nvPr/>
        </p:nvSpPr>
        <p:spPr>
          <a:xfrm>
            <a:off x="9130380" y="3867490"/>
            <a:ext cx="2653861" cy="274562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团的地方组织和基层组织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130380" y="4439433"/>
            <a:ext cx="2653861" cy="125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159981" tIns="0" rIns="159981" bIns="0" anchor="t">
            <a:spAutoFit/>
          </a:bodyPr>
          <a:p>
            <a:pPr marL="0" algn="ctr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>
                    <a:lumMod val="75000"/>
                    <a:lumOff val="25000"/>
                  </a:srgbClr>
                </a:solidFill>
                <a:latin typeface="时尚中黑简体"/>
                <a:ea typeface="时尚中黑简体"/>
              </a:rPr>
              <a:t>团的地方组织包括省、市、县各级团的委员会；团的基层组织包括企业、农村、机关、学校、科研单位、街道社区等基层单位的团支部、团总支、团委。</a:t>
            </a:r>
            <a:endParaRPr lang="zh-CN" altLang="en-US" sz="1400" b="0" i="0" u="none" baseline="0">
              <a:solidFill>
                <a:srgbClr val="000000">
                  <a:lumMod val="75000"/>
                  <a:lumOff val="25000"/>
                </a:srgbClr>
              </a:solidFill>
              <a:latin typeface="时尚中黑简体"/>
              <a:ea typeface="时尚中黑简体"/>
            </a:endParaRPr>
          </a:p>
        </p:txBody>
      </p:sp>
      <p:pic>
        <p:nvPicPr>
          <p:cNvPr id="15" name="70cedf6554b94da9be90170746c927c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11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6" dur="500" spd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10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14" dur="5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in" filter="barn(inVertical)">
                                      <p:cBhvr>
                                        <p:cTn id="18" dur="250" spd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2" dur="500" spd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26" dur="500" spd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30" dur="500" spd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in" filter="barn(inVertical)">
                                      <p:cBhvr>
                                        <p:cTn id="34" dur="250" spd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9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38" dur="500" sp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2" dur="500" spd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wipe(down)">
                                      <p:cBhvr>
                                        <p:cTn id="46" dur="500" spd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99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in" filter="barn(inVertical)">
                                      <p:cBhvr>
                                        <p:cTn id="50" dur="250" spd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7931" y="4216400"/>
            <a:ext cx="20541561" cy="276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98682" y="2610070"/>
            <a:ext cx="6909135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b">
            <a:spAutoFit/>
          </a:bodyPr>
          <a:lstStyle/>
          <a:p>
            <a:pPr marL="0" algn="ctr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为什么要加入中国共产主义青年团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>
            <a:off x="2598683" y="3242206"/>
            <a:ext cx="6909136" cy="0"/>
          </a:xfrm>
          <a:prstGeom prst="line">
            <a:avLst/>
          </a:prstGeom>
          <a:solidFill>
            <a:schemeClr val="accent1"/>
          </a:solidFill>
          <a:ln w="9525" cap="flat" cmpd="sng">
            <a:solidFill>
              <a:srgbClr val="C00000"/>
            </a:solidFill>
            <a:prstDash val="solid"/>
          </a:ln>
        </p:spPr>
      </p:cxnSp>
      <p:grpSp>
        <p:nvGrpSpPr>
          <p:cNvPr id="5" name="Group 5"/>
          <p:cNvGrpSpPr/>
          <p:nvPr/>
        </p:nvGrpSpPr>
        <p:grpSpPr>
          <a:xfrm>
            <a:off x="5138057" y="508000"/>
            <a:ext cx="2218686" cy="1828800"/>
            <a:chOff x="5138057" y="508000"/>
            <a:chExt cx="2218686" cy="1828800"/>
          </a:xfrm>
        </p:grpSpPr>
        <p:sp>
          <p:nvSpPr>
            <p:cNvPr id="6" name="AutoShape 6"/>
            <p:cNvSpPr/>
            <p:nvPr/>
          </p:nvSpPr>
          <p:spPr>
            <a:xfrm>
              <a:off x="5138057" y="508000"/>
              <a:ext cx="1828800" cy="1828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lIns="91440" tIns="45720" rIns="91440" bIns="45720" anchor="ctr"/>
            <a:p>
              <a:pPr marL="0" algn="c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353772" y="676424"/>
              <a:ext cx="2002971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algn="l">
                <a:defRPr/>
              </a:pPr>
              <a:r>
                <a:rPr lang="en-US" sz="8800" b="0" i="0" u="none" baseline="0">
                  <a:solidFill>
                    <a:schemeClr val="bg1"/>
                  </a:solidFill>
                  <a:latin typeface="DFPOP1W5-B5"/>
                  <a:ea typeface="DFPOP1W5-B5"/>
                </a:rPr>
                <a:t>02</a:t>
              </a:r>
              <a:endParaRPr lang="en-US" sz="1100"/>
            </a:p>
          </p:txBody>
        </p:sp>
      </p:grpSp>
      <p:pic>
        <p:nvPicPr>
          <p:cNvPr id="8" name="70cedf6554b94da9be90170746c927c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5618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0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720.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spd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 spd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spd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 fmla="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spd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barn(inVertical)">
                                      <p:cBhvr>
                                        <p:cTn id="21" dur="500" spd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sp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提升思想觉悟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606000" y="5673700"/>
            <a:ext cx="10980000" cy="0"/>
          </a:xfrm>
          <a:prstGeom prst="line">
            <a:avLst/>
          </a:prstGeom>
          <a:ln w="12700">
            <a:solidFill>
              <a:schemeClr val="tx2">
                <a:alpha val="40000"/>
              </a:schemeClr>
            </a:solidFill>
          </a:ln>
        </p:spPr>
      </p:cxnSp>
      <p:sp>
        <p:nvSpPr>
          <p:cNvPr id="4" name="AutoShape 4"/>
          <p:cNvSpPr/>
          <p:nvPr/>
        </p:nvSpPr>
        <p:spPr>
          <a:xfrm rot="5400000">
            <a:off x="3558987" y="3250232"/>
            <a:ext cx="360000" cy="360000"/>
          </a:xfrm>
          <a:prstGeom prst="rtTriangle">
            <a:avLst/>
          </a:prstGeom>
          <a:gradFill flip="none" rotWithShape="0"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36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5" name="AutoShape 5"/>
          <p:cNvSpPr/>
          <p:nvPr/>
        </p:nvSpPr>
        <p:spPr>
          <a:xfrm rot="5400000">
            <a:off x="7403835" y="2816431"/>
            <a:ext cx="360000" cy="360000"/>
          </a:xfrm>
          <a:prstGeom prst="rtTriangle">
            <a:avLst/>
          </a:prstGeom>
          <a:gradFill flip="none" rotWithShape="0"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36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6" name="AutoShape 6"/>
          <p:cNvSpPr/>
          <p:nvPr/>
        </p:nvSpPr>
        <p:spPr>
          <a:xfrm rot="5400000">
            <a:off x="11158964" y="2279460"/>
            <a:ext cx="360000" cy="360000"/>
          </a:xfrm>
          <a:prstGeom prst="rtTriangle">
            <a:avLst/>
          </a:prstGeom>
          <a:gradFill flip="none" rotWithShape="0"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3600000"/>
            <a:tileRect/>
          </a:gra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cxnSp>
        <p:nvCxnSpPr>
          <p:cNvPr id="7" name="Connector 7"/>
          <p:cNvCxnSpPr/>
          <p:nvPr/>
        </p:nvCxnSpPr>
        <p:spPr>
          <a:xfrm flipH="1">
            <a:off x="3540400" y="3247769"/>
            <a:ext cx="1979" cy="2385579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alpha val="20000"/>
                  </a:schemeClr>
                </a:gs>
              </a:gsLst>
              <a:lin ang="5400000"/>
            </a:gradFill>
          </a:ln>
        </p:spPr>
      </p:cxnSp>
      <p:sp>
        <p:nvSpPr>
          <p:cNvPr id="8" name="AutoShape 8"/>
          <p:cNvSpPr/>
          <p:nvPr/>
        </p:nvSpPr>
        <p:spPr>
          <a:xfrm>
            <a:off x="3499456" y="56197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678201" y="2660916"/>
            <a:ext cx="3240000" cy="5868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180000" tIns="45720" rIns="180000" bIns="45720" anchor="ctr">
            <a:normAutofit/>
          </a:bodyPr>
          <a:p>
            <a:pPr marL="0" algn="l"/>
            <a:r>
              <a:rPr lang="zh-CN" altLang="en-US" sz="1600" b="1" i="0" u="none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增强政治意识</a:t>
            </a:r>
            <a:endParaRPr lang="zh-CN" altLang="en-US" sz="1600" b="1" i="0" u="none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58201" y="3427768"/>
            <a:ext cx="2520000" cy="134652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增强政治意识、大局意识、核心意识、看齐意识，坚定中国特色社会主义道路自信、理论自信、制度自信、文化自信。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7369056" y="2816431"/>
            <a:ext cx="0" cy="2803269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alpha val="20000"/>
                  </a:schemeClr>
                </a:gs>
              </a:gsLst>
              <a:lin ang="5400000"/>
            </a:gradFill>
          </a:ln>
        </p:spPr>
      </p:cxnSp>
      <p:sp>
        <p:nvSpPr>
          <p:cNvPr id="12" name="AutoShape 12"/>
          <p:cNvSpPr/>
          <p:nvPr/>
        </p:nvSpPr>
        <p:spPr>
          <a:xfrm>
            <a:off x="7315056" y="56197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3" name="AutoShape 13"/>
          <p:cNvSpPr/>
          <p:nvPr/>
        </p:nvSpPr>
        <p:spPr>
          <a:xfrm>
            <a:off x="4511600" y="2210685"/>
            <a:ext cx="3240000" cy="5868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180000" tIns="45720" rIns="180000" bIns="45720" anchor="ctr">
            <a:normAutofit/>
          </a:bodyPr>
          <a:p>
            <a:pPr marL="0" algn="l"/>
            <a:r>
              <a:rPr lang="zh-CN" altLang="en-US" sz="1600" b="1" i="0" u="none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树立正确价值观</a:t>
            </a:r>
            <a:endParaRPr lang="zh-CN" altLang="en-US" sz="1600" b="1" i="0" u="none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691600" y="2977537"/>
            <a:ext cx="2520000" cy="134504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在团组织的引导下，树立正确的世界观、人生观、价值观，培养爱国主义、集体主义和社会主义道德风尚。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Connector 15"/>
          <p:cNvCxnSpPr/>
          <p:nvPr/>
        </p:nvCxnSpPr>
        <p:spPr>
          <a:xfrm>
            <a:off x="11130656" y="2298292"/>
            <a:ext cx="54000" cy="3321408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9000">
                  <a:schemeClr val="accent1">
                    <a:alpha val="20000"/>
                  </a:schemeClr>
                </a:gs>
              </a:gsLst>
              <a:lin ang="5400000"/>
            </a:gradFill>
          </a:ln>
        </p:spPr>
      </p:cxnSp>
      <p:sp>
        <p:nvSpPr>
          <p:cNvPr id="16" name="AutoShape 16"/>
          <p:cNvSpPr/>
          <p:nvPr/>
        </p:nvSpPr>
        <p:spPr>
          <a:xfrm>
            <a:off x="11130656" y="56197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</a:p>
        </p:txBody>
      </p:sp>
      <p:sp>
        <p:nvSpPr>
          <p:cNvPr id="17" name="AutoShape 17"/>
          <p:cNvSpPr/>
          <p:nvPr/>
        </p:nvSpPr>
        <p:spPr>
          <a:xfrm>
            <a:off x="8291600" y="1657439"/>
            <a:ext cx="3240000" cy="58685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180000" tIns="45720" rIns="180000" bIns="45720" anchor="ctr">
            <a:normAutofit/>
          </a:bodyPr>
          <a:p>
            <a:pPr marL="0" algn="l"/>
            <a:r>
              <a:rPr lang="zh-CN" altLang="en-US" sz="1600" b="1" i="0" u="none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学习先进思想</a:t>
            </a:r>
            <a:endParaRPr lang="zh-CN" altLang="en-US" sz="1600" b="1" i="0" u="none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471600" y="2424291"/>
            <a:ext cx="2520000" cy="190119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通过参加团的组织生活和学习活动，可以学习马克思列宁主义、毛泽东思想、邓小平理论、“三个代表”重要思想、科学发展观、习近平新时代中国特色社会主义思想，不断提升思想觉悟。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93790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7494" y="175680"/>
            <a:ext cx="7035367" cy="584733"/>
          </a:xfrm>
          <a:prstGeom prst="rect">
            <a:avLst/>
          </a:prstGeom>
          <a:noFill/>
        </p:spPr>
        <p:txBody>
          <a:bodyPr vert="horz" wrap="square" lIns="91400" tIns="45699" rIns="91400" bIns="45699" rtlCol="0" anchor="t">
            <a:spAutoFit/>
          </a:bodyPr>
          <a:lstStyle/>
          <a:p>
            <a:pPr marL="0" algn="l">
              <a:defRPr/>
            </a:pPr>
            <a:r>
              <a:rPr lang="zh-CN" altLang="en-US" sz="3200" b="1" i="0" u="none" baseline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锻炼实践能力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1069560" y="2916072"/>
            <a:ext cx="0" cy="36720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/>
            </a:gradFill>
            <a:headEnd type="oval"/>
            <a:tailEnd type="oval"/>
          </a:ln>
        </p:spPr>
      </p:cxnSp>
      <p:cxnSp>
        <p:nvCxnSpPr>
          <p:cNvPr id="4" name="Connector 4"/>
          <p:cNvCxnSpPr/>
          <p:nvPr/>
        </p:nvCxnSpPr>
        <p:spPr>
          <a:xfrm>
            <a:off x="4934275" y="3125840"/>
            <a:ext cx="0" cy="36720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/>
            </a:gradFill>
            <a:headEnd type="oval"/>
            <a:tailEnd type="oval"/>
          </a:ln>
        </p:spPr>
      </p:cxnSp>
      <p:cxnSp>
        <p:nvCxnSpPr>
          <p:cNvPr id="5" name="Connector 5"/>
          <p:cNvCxnSpPr/>
          <p:nvPr/>
        </p:nvCxnSpPr>
        <p:spPr>
          <a:xfrm>
            <a:off x="8798991" y="2777488"/>
            <a:ext cx="0" cy="36720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/>
                </a:gs>
              </a:gsLst>
              <a:lin ang="5400000"/>
            </a:gradFill>
            <a:headEnd type="oval"/>
            <a:tailEnd type="oval"/>
          </a:ln>
        </p:spPr>
      </p:cxnSp>
      <p:sp>
        <p:nvSpPr>
          <p:cNvPr id="6" name="Freeform 6"/>
          <p:cNvSpPr/>
          <p:nvPr/>
        </p:nvSpPr>
        <p:spPr>
          <a:xfrm>
            <a:off x="0" y="5636525"/>
            <a:ext cx="12194073" cy="1221475"/>
          </a:xfrm>
          <a:custGeom>
            <a:avLst/>
            <a:gdLst/>
            <a:ahLst/>
            <a:cxnLst/>
            <a:rect l="l" t="t" r="r" b="b"/>
            <a:pathLst>
              <a:path w="12194073" h="1265012">
                <a:moveTo>
                  <a:pt x="12194074" y="203646"/>
                </a:moveTo>
                <a:lnTo>
                  <a:pt x="12194074" y="1265012"/>
                </a:lnTo>
                <a:lnTo>
                  <a:pt x="0" y="1265012"/>
                </a:lnTo>
                <a:lnTo>
                  <a:pt x="0" y="0"/>
                </a:lnTo>
                <a:cubicBezTo>
                  <a:pt x="1131321" y="72430"/>
                  <a:pt x="2438801" y="535030"/>
                  <a:pt x="3749625" y="535030"/>
                </a:cubicBezTo>
                <a:cubicBezTo>
                  <a:pt x="5434970" y="535030"/>
                  <a:pt x="7367767" y="6688"/>
                  <a:pt x="9053112" y="6688"/>
                </a:cubicBezTo>
                <a:cubicBezTo>
                  <a:pt x="10514413" y="6688"/>
                  <a:pt x="11561066" y="407961"/>
                  <a:pt x="12194074" y="2036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18900000"/>
            <a:tileRect/>
          </a:gradFill>
          <a:ln cap="rnd">
            <a:noFill/>
            <a:prstDash val="solid"/>
          </a:ln>
          <a:effectLst>
            <a:outerShdw blurRad="254000" dist="1270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Autofit/>
          </a:bodyPr>
          <a:p>
            <a:pPr marL="342900" indent="-342900" algn="ctr"/>
          </a:p>
        </p:txBody>
      </p:sp>
      <p:sp>
        <p:nvSpPr>
          <p:cNvPr id="7" name="AutoShape 7"/>
          <p:cNvSpPr/>
          <p:nvPr/>
        </p:nvSpPr>
        <p:spPr>
          <a:xfrm>
            <a:off x="1334497" y="5438525"/>
            <a:ext cx="1872000" cy="396000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1800" b="1" i="1" u="none" baseline="0">
                <a:solidFill>
                  <a:schemeClr val="lt1"/>
                </a:solidFill>
                <a:latin typeface="Calibri" panose="020F0502020204030204"/>
                <a:ea typeface="Calibri" panose="020F0502020204030204"/>
              </a:rPr>
              <a:t>01</a:t>
            </a:r>
            <a:endParaRPr lang="en-US" sz="1800" b="1" i="1" u="none" baseline="0">
              <a:solidFill>
                <a:schemeClr val="lt1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69472" y="3366613"/>
            <a:ext cx="3255623" cy="10233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积极参与团组织开展的社会实践活动，了解社会、服务社会，在实践中增长才干、提升能力。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69472" y="2901077"/>
            <a:ext cx="2520000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参与社会实践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60400" y="1942482"/>
            <a:ext cx="818320" cy="81832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>
              <a:lnSpc>
                <a:spcPct val="80000"/>
              </a:lnSpc>
            </a:pPr>
          </a:p>
        </p:txBody>
      </p:sp>
      <p:sp>
        <p:nvSpPr>
          <p:cNvPr id="11" name="AutoShape 11"/>
          <p:cNvSpPr/>
          <p:nvPr/>
        </p:nvSpPr>
        <p:spPr>
          <a:xfrm>
            <a:off x="4525114" y="2160201"/>
            <a:ext cx="818320" cy="81832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>
              <a:lnSpc>
                <a:spcPct val="80000"/>
              </a:lnSpc>
            </a:pPr>
          </a:p>
        </p:txBody>
      </p:sp>
      <p:sp>
        <p:nvSpPr>
          <p:cNvPr id="12" name="AutoShape 12"/>
          <p:cNvSpPr/>
          <p:nvPr/>
        </p:nvSpPr>
        <p:spPr>
          <a:xfrm>
            <a:off x="5229722" y="5357310"/>
            <a:ext cx="1872000" cy="396000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1800" b="1" i="1" u="none" baseline="0">
                <a:solidFill>
                  <a:schemeClr val="lt1"/>
                </a:solidFill>
                <a:latin typeface="Calibri" panose="020F0502020204030204"/>
                <a:ea typeface="Calibri" panose="020F0502020204030204"/>
              </a:rPr>
              <a:t>02</a:t>
            </a:r>
            <a:endParaRPr lang="en-US" sz="1800" b="1" i="1" u="none" baseline="0">
              <a:solidFill>
                <a:schemeClr val="lt1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34185" y="3636285"/>
            <a:ext cx="3255613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在团的活动中，积极承担任务、参与组织管理，提升组织协调能力、沟通表达能力和团队合作能力；例如，组织一次主题团日活动。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134185" y="3170749"/>
            <a:ext cx="2520000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提升组织协调能力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389831" y="1811849"/>
            <a:ext cx="818320" cy="81832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54000" algn="ctr" rotWithShape="0">
              <a:schemeClr val="accent1">
                <a:alpha val="20000"/>
              </a:schemeClr>
            </a:outerShdw>
          </a:effectLst>
        </p:spPr>
        <p:txBody>
          <a:bodyPr vert="horz" lIns="91440" tIns="45720" rIns="91440" bIns="45720" anchor="ctr"/>
          <a:p>
            <a:pPr marL="0" algn="ctr">
              <a:lnSpc>
                <a:spcPct val="80000"/>
              </a:lnSpc>
            </a:pPr>
          </a:p>
        </p:txBody>
      </p:sp>
      <p:sp>
        <p:nvSpPr>
          <p:cNvPr id="16" name="AutoShape 16"/>
          <p:cNvSpPr/>
          <p:nvPr/>
        </p:nvSpPr>
        <p:spPr>
          <a:xfrm>
            <a:off x="9094437" y="5240525"/>
            <a:ext cx="1872000" cy="396000"/>
          </a:xfrm>
          <a:prstGeom prst="roundRect">
            <a:avLst>
              <a:gd name="adj" fmla="val 20277"/>
            </a:avLst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anchor="ctr"/>
          <a:p>
            <a:pPr marL="0" algn="ctr"/>
            <a:r>
              <a:rPr lang="en-US" sz="1800" b="1" i="1" u="none" baseline="0">
                <a:solidFill>
                  <a:schemeClr val="lt1"/>
                </a:solidFill>
                <a:latin typeface="Calibri" panose="020F0502020204030204"/>
                <a:ea typeface="Calibri" panose="020F0502020204030204"/>
              </a:rPr>
              <a:t>03</a:t>
            </a:r>
            <a:endParaRPr lang="en-US" sz="1800" b="1" i="1" u="none" baseline="0">
              <a:solidFill>
                <a:schemeClr val="lt1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998899" y="3287933"/>
            <a:ext cx="2974019" cy="11772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在团组织的鼓励和支持下，积极开展创新创业活动，培养创新精神和实践能力，为实现个人价值和社会发展贡献力量。</a:t>
            </a:r>
            <a:endParaRPr lang="zh-CN" altLang="en-US" sz="1400" b="0" i="0" u="none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998899" y="2822397"/>
            <a:ext cx="2520000" cy="3385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培养创新精神</a:t>
            </a:r>
            <a:endParaRPr lang="zh-CN" altLang="en-US" sz="1600" b="1" i="0" u="none" baseline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0604" y="2160201"/>
            <a:ext cx="50911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4679716" y="2351600"/>
            <a:ext cx="50911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558257" y="2024414"/>
            <a:ext cx="50911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1100"/>
          </a:p>
        </p:txBody>
      </p:sp>
      <p:pic>
        <p:nvPicPr>
          <p:cNvPr id="22" name="70cedf6554b94da9be90170746c927c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40" y="123202"/>
            <a:ext cx="675604" cy="68803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EB554"/>
      </a:dk2>
      <a:lt2>
        <a:srgbClr val="18497E"/>
      </a:lt2>
      <a:accent1>
        <a:srgbClr val="C00000"/>
      </a:accent1>
      <a:accent2>
        <a:srgbClr val="FF0000"/>
      </a:accent2>
      <a:accent3>
        <a:srgbClr val="FFC0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002060"/>
      </a:folHlink>
    </a:clrScheme>
    <a:fontScheme name="Office">
      <a:majorFont>
        <a:latin typeface="Constantia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FEB554"/>
      </a:dk2>
      <a:lt2>
        <a:srgbClr val="18497E"/>
      </a:lt2>
      <a:accent1>
        <a:srgbClr val="C00000"/>
      </a:accent1>
      <a:accent2>
        <a:srgbClr val="FF0000"/>
      </a:accent2>
      <a:accent3>
        <a:srgbClr val="FFC000"/>
      </a:accent3>
      <a:accent4>
        <a:srgbClr val="92D050"/>
      </a:accent4>
      <a:accent5>
        <a:srgbClr val="00B050"/>
      </a:accent5>
      <a:accent6>
        <a:srgbClr val="00B0F0"/>
      </a:accent6>
      <a:hlink>
        <a:srgbClr val="0070C0"/>
      </a:hlink>
      <a:folHlink>
        <a:srgbClr val="002060"/>
      </a:folHlink>
    </a:clrScheme>
    <a:fontScheme name="Office">
      <a:majorFont>
        <a:latin typeface="Constantia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3498</Words>
  <Application>WPS 演示</Application>
  <PresentationFormat>全屏显示(4:3)</PresentationFormat>
  <Paragraphs>365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DFPOP1W5-B5</vt:lpstr>
      <vt:lpstr>ksdb</vt:lpstr>
      <vt:lpstr>时尚中黑简体</vt:lpstr>
      <vt:lpstr>黑体</vt:lpstr>
      <vt:lpstr>方正兰亭黑_GBK</vt:lpstr>
      <vt:lpstr>Arial Unicode MS</vt:lpstr>
      <vt:lpstr>Impact</vt:lpstr>
      <vt:lpstr>汉仪尚巍手书W</vt:lpstr>
      <vt:lpstr>汉仪雅酷黑简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有你们真好</cp:lastModifiedBy>
  <cp:revision>3</cp:revision>
  <dcterms:created xsi:type="dcterms:W3CDTF">2025-09-17T13:11:00Z</dcterms:created>
  <dcterms:modified xsi:type="dcterms:W3CDTF">2025-09-17T19:29:21Z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https://docmee.cn</vt:lpwstr>
  </property>
  <property fmtid="{D5CDD505-2E9C-101B-9397-08002B2CF9AE}" pid="3" name="developer">
    <vt:lpwstr>https://github.com/veasion</vt:lpwstr>
  </property>
  <property fmtid="{D5CDD505-2E9C-101B-9397-08002B2CF9AE}" pid="4" name="AIGC">
    <vt:lpwstr>{"ContentPropagator":"文多多","Label":"1","ReservedCode1":"1758114716659","ProduceID":"wenduoduo-pptx-1758114716659","ReservedCode2":"1758114716659","PropagateID":"wenduoduo-pptx1758114716659","ContentProducer":"文多多"}</vt:lpwstr>
  </property>
  <property fmtid="{D5CDD505-2E9C-101B-9397-08002B2CF9AE}" pid="5" name="ICV">
    <vt:lpwstr>68B632BA7EEA408697B9327E81EE83DE_12</vt:lpwstr>
  </property>
  <property fmtid="{D5CDD505-2E9C-101B-9397-08002B2CF9AE}" pid="6" name="KSOProductBuildVer">
    <vt:lpwstr>2052-12.1.0.22529</vt:lpwstr>
  </property>
</Properties>
</file>