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87" r:id="rId4"/>
    <p:sldId id="258" r:id="rId5"/>
    <p:sldId id="264" r:id="rId6"/>
    <p:sldId id="266" r:id="rId7"/>
    <p:sldId id="267" r:id="rId8"/>
    <p:sldId id="268" r:id="rId9"/>
    <p:sldId id="323" r:id="rId10"/>
    <p:sldId id="330" r:id="rId11"/>
    <p:sldId id="278" r:id="rId12"/>
    <p:sldId id="331" r:id="rId13"/>
    <p:sldId id="283" r:id="rId14"/>
    <p:sldId id="272" r:id="rId15"/>
    <p:sldId id="271" r:id="rId16"/>
    <p:sldId id="276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Administrator" initials="A" lastIdx="0" clrIdx="0"/>
  <p:cmAuthor id="1" name="as" initials="a" lastIdx="0" clrIdx="0"/>
  <p:cmAuthor id="2" name="Pueschner, Franziska {FA~Shanghai}" initials="P" lastIdx="0" clrIdx="0"/>
  <p:cmAuthor id="3" name="作者" initials="A" lastIdx="0" clrIdx="2"/>
  <p:cmAuthor id="4" name="微软用户" initials="微" lastIdx="0" clrIdx="0"/>
  <p:cmAuthor id="5" name="新课标第一网" initials="新" lastIdx="0" clrIdx="0"/>
  <p:cmAuthor id="6" name="Sky123.Org" initials="S" lastIdx="0" clrIdx="2"/>
  <p:cmAuthor id="7" name="lenovo" initials="l" lastIdx="0" clrIdx="0"/>
  <p:cmAuthor id="8" name="xiaoxuan Zeng" initials="x" lastIdx="0" clrIdx="0"/>
  <p:cmAuthor id="9" name="lixinru" initials="l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80" y="-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23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2023/10/12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B3FC-732C-4667-834C-57BE0EC093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FFE041-A08A-412F-B82E-0907989951CC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ea typeface="+mn-ea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file:///D:\qq&#25991;&#20214;\712321467\Image\C2C\Image2\%7b75232B38-A165-1FB7-499C-2E1C792CACB5%7d.png" TargetMode="External" /><Relationship Id="rId5" Type="http://schemas.openxmlformats.org/officeDocument/2006/relationships/image" Target="../media/image3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90" y="0"/>
            <a:ext cx="12209145" cy="6864351"/>
          </a:xfrm>
          <a:prstGeom prst="rect">
            <a:avLst/>
          </a:prstGeom>
        </p:spPr>
      </p:pic>
      <p:grpSp>
        <p:nvGrpSpPr>
          <p:cNvPr id="5" name="组合 8"/>
          <p:cNvGrpSpPr/>
          <p:nvPr userDrawn="1"/>
        </p:nvGrpSpPr>
        <p:grpSpPr>
          <a:xfrm>
            <a:off x="236855" y="224790"/>
            <a:ext cx="11717655" cy="6407785"/>
            <a:chOff x="236538" y="220000"/>
            <a:chExt cx="11718926" cy="6389489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236538" y="220000"/>
              <a:ext cx="11718926" cy="6389489"/>
            </a:xfrm>
            <a:prstGeom prst="roundRect">
              <a:avLst>
                <a:gd name="adj" fmla="val 1474"/>
              </a:avLst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buFont typeface="Arial" panose="020b0604020202020204" pitchFamily="34" charset="0"/>
                <a:buNone/>
                <a:defRPr/>
              </a:pPr>
              <a:endParaRPr lang="zh-CN" altLang="en-US" sz="204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 userDrawn="1"/>
          </p:nvSpPr>
          <p:spPr>
            <a:xfrm>
              <a:off x="385763" y="375108"/>
              <a:ext cx="11423651" cy="6079273"/>
            </a:xfrm>
            <a:prstGeom prst="roundRect">
              <a:avLst>
                <a:gd name="adj" fmla="val 1474"/>
              </a:avLst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buFont typeface="Arial" panose="020b0604020202020204" pitchFamily="34" charset="0"/>
                <a:buNone/>
                <a:defRPr/>
              </a:pPr>
              <a:endParaRPr lang="zh-CN" altLang="en-US" sz="204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1073743875" descr="学科网 zxxk.com" title="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890905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0905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02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379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6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469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046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623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137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714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090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667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244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758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335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1848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425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tags" Target="../tags/tag1.xml" /><Relationship Id="rId8" Type="http://schemas.openxmlformats.org/officeDocument/2006/relationships/tags" Target="../tags/tag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tags" Target="../tags/tag16.xml" /><Relationship Id="rId6" Type="http://schemas.openxmlformats.org/officeDocument/2006/relationships/tags" Target="../tags/tag17.xml" /><Relationship Id="rId7" Type="http://schemas.openxmlformats.org/officeDocument/2006/relationships/tags" Target="../tags/tag18.xml" /><Relationship Id="rId8" Type="http://schemas.openxmlformats.org/officeDocument/2006/relationships/tags" Target="../tags/tag19.xml" /><Relationship Id="rId9" Type="http://schemas.openxmlformats.org/officeDocument/2006/relationships/tags" Target="../tags/tag2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.xml" /><Relationship Id="rId4" Type="http://schemas.openxmlformats.org/officeDocument/2006/relationships/image" Target="../media/image8.jpeg" /><Relationship Id="rId5" Type="http://schemas.openxmlformats.org/officeDocument/2006/relationships/tags" Target="../tags/tag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image" Target="../media/image9.jpeg" /><Relationship Id="rId6" Type="http://schemas.openxmlformats.org/officeDocument/2006/relationships/tags" Target="../tags/tag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0.xml" /><Relationship Id="rId4" Type="http://schemas.openxmlformats.org/officeDocument/2006/relationships/image" Target="../media/image11.jpeg" /><Relationship Id="rId5" Type="http://schemas.openxmlformats.org/officeDocument/2006/relationships/tags" Target="../tags/tag11.xml" /><Relationship Id="rId6" Type="http://schemas.openxmlformats.org/officeDocument/2006/relationships/image" Target="../media/image12.jpeg" /><Relationship Id="rId7" Type="http://schemas.openxmlformats.org/officeDocument/2006/relationships/tags" Target="../tags/tag12.xml" /><Relationship Id="rId8" Type="http://schemas.openxmlformats.org/officeDocument/2006/relationships/image" Target="../media/image13.jpeg" /><Relationship Id="rId9" Type="http://schemas.openxmlformats.org/officeDocument/2006/relationships/tags" Target="../tags/tag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94" y="87511"/>
            <a:ext cx="11882089" cy="6674316"/>
          </a:xfrm>
          <a:prstGeom prst="rect">
            <a:avLst/>
          </a:prstGeom>
        </p:spPr>
      </p:pic>
      <p:sp>
        <p:nvSpPr>
          <p:cNvPr id="4" name="圆角矩形 3" title=""/>
          <p:cNvSpPr/>
          <p:nvPr/>
        </p:nvSpPr>
        <p:spPr>
          <a:xfrm>
            <a:off x="1707515" y="1326515"/>
            <a:ext cx="9047480" cy="3733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55"/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37" y="3837404"/>
            <a:ext cx="11882089" cy="293308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94" y="87511"/>
            <a:ext cx="2543245" cy="218682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423" y="304708"/>
            <a:ext cx="2071723" cy="1742525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-615951" y="2436495"/>
            <a:ext cx="11520511" cy="219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</a:t>
            </a:r>
            <a:endParaRPr lang="en-US" altLang="zh-CN" sz="39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39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</a:t>
            </a:r>
            <a:r>
              <a:rPr lang="en-US" sz="39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</a:t>
            </a:r>
            <a:r>
              <a:rPr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第</a:t>
            </a:r>
            <a:r>
              <a:rPr lang="en-US" altLang="zh-CN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课时 </a:t>
            </a:r>
            <a:r>
              <a:rPr 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协调推进“四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个全面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战略布局</a:t>
            </a:r>
          </a:p>
        </p:txBody>
      </p:sp>
      <p:sp>
        <p:nvSpPr>
          <p:cNvPr id="9" name="文本框 8" title=""/>
          <p:cNvSpPr txBox="1"/>
          <p:nvPr/>
        </p:nvSpPr>
        <p:spPr>
          <a:xfrm>
            <a:off x="2365868" y="419659"/>
            <a:ext cx="6719570" cy="4108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sz="19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习近平新时代中国特色社会主义思想学生读本（初中）</a:t>
            </a:r>
            <a:r>
              <a:rPr lang="zh-CN" sz="208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1310640" y="1829435"/>
            <a:ext cx="9444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0" noProof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en-US" altLang="zh-CN" sz="3200" kern="0" noProof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sz="3200" kern="0" noProof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第三讲</a:t>
            </a:r>
            <a:r>
              <a:rPr lang="en-US" altLang="zh-CN" sz="3200" kern="0" noProof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3200" kern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中国</a:t>
            </a:r>
            <a:r>
              <a:rPr lang="zh-CN" altLang="en-US" sz="3200" kern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特色社会主义的总体布局和战略布局</a:t>
            </a:r>
            <a:endParaRPr lang="zh-CN" altLang="en-US" sz="3200" kern="100">
              <a:solidFill>
                <a:schemeClr val="tx1"/>
              </a:solidFill>
              <a:effectLst/>
              <a:latin typeface="汉仪超粗宋简" panose="02010600000101010101" charset="-122"/>
              <a:ea typeface="汉仪超粗宋简" panose="02010600000101010101" charset="-122"/>
              <a:cs typeface="汉仪超粗宋简" panose="02010600000101010101" charset="-122"/>
              <a:sym typeface="+mn-ea"/>
            </a:endParaRPr>
          </a:p>
          <a:p>
            <a:r>
              <a:rPr lang="en-US" altLang="zh-CN" sz="3200">
                <a:solidFill>
                  <a:srgbClr val="C7000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10982" y="31009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析案明理</a:t>
            </a:r>
          </a:p>
        </p:txBody>
      </p:sp>
      <p:sp>
        <p:nvSpPr>
          <p:cNvPr id="2" name="文本框 1" title=""/>
          <p:cNvSpPr txBox="1"/>
          <p:nvPr/>
        </p:nvSpPr>
        <p:spPr>
          <a:xfrm>
            <a:off x="584835" y="1299845"/>
            <a:ext cx="1113790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（二）归纳总结：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1.“四个全面”战略布局的内容是 全面建成小康社会，全面深化改革，全面依法治国，全面从严治党。党的十九届五中全会根据历史条件的变化，对“四个全面”进行了新表述：把全面建成小康社会，变成全面建设社会主义现代化国家。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“四个全面”战略布局是新时代治理国家的治国理政的牛鼻子。具体来说，“四个全面”战略布局，是我们党站在新的历史起点上，把握我国发展新特征确定的治国理政新方略，是新的时代条件下推进改革开放和社会主义现代化建设、坚持和发展中国特色社会主义的战略抉择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全面深化改革，全面依法治国，全面从严治党这三大战略举措，对实现全面建设社会主义现代化战略目标一个都不能缺，只有全面深化改革，发展才能有动力，社会才能有活力，只有全面依法治国，国家生活和社会生活才能有序运行，才能实现社会和谐稳定，只有全面从严治党，党才能做到“打铁必须自身硬”，也才能发挥好领导核心作用 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4.“四个自信”道路自信、理论自信、制度自信、文化自信，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5.归结起来就是开辟了中国特色社会主义道路，形成了中国特色社会主义理论体系，确立了中国特色社会主义制度，发展了中国社会主义文化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 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97977" y="40026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我说我知</a:t>
            </a:r>
          </a:p>
        </p:txBody>
      </p:sp>
      <p:sp>
        <p:nvSpPr>
          <p:cNvPr id="7" name="左大括号 6" title=""/>
          <p:cNvSpPr/>
          <p:nvPr>
            <p:custDataLst>
              <p:tags r:id="rId3"/>
            </p:custDataLst>
          </p:nvPr>
        </p:nvSpPr>
        <p:spPr>
          <a:xfrm>
            <a:off x="3983355" y="2390140"/>
            <a:ext cx="351790" cy="304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401955" y="3155315"/>
            <a:ext cx="3692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协调推进</a:t>
            </a:r>
            <a:r>
              <a:rPr lang="en-US" altLang="zh-CN" sz="3200"/>
              <a:t>“</a:t>
            </a:r>
            <a:r>
              <a:rPr lang="zh-CN" altLang="en-US" sz="3200"/>
              <a:t>四个全面</a:t>
            </a:r>
            <a:r>
              <a:rPr lang="en-US" altLang="zh-CN" sz="3200"/>
              <a:t>”</a:t>
            </a:r>
          </a:p>
          <a:p>
            <a:r>
              <a:rPr lang="zh-CN" altLang="en-US" sz="3200"/>
              <a:t>战略布局</a:t>
            </a:r>
            <a:endParaRPr lang="en-US" altLang="zh-CN" sz="3200"/>
          </a:p>
        </p:txBody>
      </p:sp>
      <p:sp>
        <p:nvSpPr>
          <p:cNvPr id="9" name="文本框 8" title=""/>
          <p:cNvSpPr txBox="1"/>
          <p:nvPr>
            <p:custDataLst>
              <p:tags r:id="rId5"/>
            </p:custDataLst>
          </p:nvPr>
        </p:nvSpPr>
        <p:spPr>
          <a:xfrm>
            <a:off x="4191635" y="2254885"/>
            <a:ext cx="5283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是新时代治国理政的“牛鼻子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9785985" y="2254250"/>
            <a:ext cx="2768600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内容和联系</a:t>
            </a:r>
          </a:p>
        </p:txBody>
      </p:sp>
      <p:sp>
        <p:nvSpPr>
          <p:cNvPr id="11" name="文本框 10" title=""/>
          <p:cNvSpPr txBox="1"/>
          <p:nvPr>
            <p:custDataLst>
              <p:tags r:id="rId7"/>
            </p:custDataLst>
          </p:nvPr>
        </p:nvSpPr>
        <p:spPr>
          <a:xfrm>
            <a:off x="4191635" y="4854575"/>
            <a:ext cx="5452110" cy="595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坚定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四个自信</a:t>
            </a:r>
          </a:p>
        </p:txBody>
      </p:sp>
      <p:sp>
        <p:nvSpPr>
          <p:cNvPr id="12" name="文本框 11" title=""/>
          <p:cNvSpPr txBox="1"/>
          <p:nvPr>
            <p:custDataLst>
              <p:tags r:id="rId8"/>
            </p:custDataLst>
          </p:nvPr>
        </p:nvSpPr>
        <p:spPr>
          <a:xfrm>
            <a:off x="9701530" y="4854575"/>
            <a:ext cx="3476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内容和意义</a:t>
            </a:r>
          </a:p>
        </p:txBody>
      </p:sp>
      <p:cxnSp>
        <p:nvCxnSpPr>
          <p:cNvPr id="13" name="直接箭头连接符 12" title=""/>
          <p:cNvCxnSpPr/>
          <p:nvPr>
            <p:custDataLst>
              <p:tags r:id="rId9"/>
            </p:custDataLst>
          </p:nvPr>
        </p:nvCxnSpPr>
        <p:spPr>
          <a:xfrm>
            <a:off x="8863330" y="2515870"/>
            <a:ext cx="922655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直接箭头连接符 13" title=""/>
          <p:cNvCxnSpPr/>
          <p:nvPr>
            <p:custDataLst>
              <p:tags r:id="rId10"/>
            </p:custDataLst>
          </p:nvPr>
        </p:nvCxnSpPr>
        <p:spPr>
          <a:xfrm>
            <a:off x="7025005" y="5156200"/>
            <a:ext cx="2676525" cy="114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641157" y="452966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践行你我</a:t>
            </a:r>
          </a:p>
        </p:txBody>
      </p:sp>
      <p:sp>
        <p:nvSpPr>
          <p:cNvPr id="100" name="文本框 99" title=""/>
          <p:cNvSpPr txBox="1"/>
          <p:nvPr/>
        </p:nvSpPr>
        <p:spPr>
          <a:xfrm>
            <a:off x="641350" y="1287145"/>
            <a:ext cx="1080262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solidFill>
                  <a:srgbClr val="191919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我们青少年为协调“四个全面”战略布局做些什么？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生1：树立远大的理想，立志报效祖国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生2：坚持党的领导，热爱党，热爱祖国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生3：努力学习，掌握过硬本领，为将来报效祖国打下坚实基础，做一个为民办事的好官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生4：坚定“四个自信”，做一个自信的中国人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生5：以实际行动培育和践行社会主义核心价值观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生6：努力学习科学文化知识，掌握先进科学技术，为国家贡献自己的力量</a:t>
            </a:r>
          </a:p>
          <a:p>
            <a:pPr indent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54797" y="496146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阅读收获</a:t>
            </a:r>
          </a:p>
        </p:txBody>
      </p:sp>
      <p:sp>
        <p:nvSpPr>
          <p:cNvPr id="100" name="文本框 99" title=""/>
          <p:cNvSpPr txBox="1"/>
          <p:nvPr/>
        </p:nvSpPr>
        <p:spPr>
          <a:xfrm>
            <a:off x="491490" y="1085215"/>
            <a:ext cx="1110551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/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 </a:t>
            </a:r>
            <a:r>
              <a:rPr lang="zh-CN" sz="3200" b="1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习语金句</a:t>
            </a:r>
            <a:endParaRPr lang="zh-CN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06070"/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四个全面”的战略部布是从我国发展现实需要中得出来的，从人民群众的热切期待中得出来的，也是为推动解决我们面临的突出矛盾和问题提出 来的 。                 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06070"/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             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——习近平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0607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文化自信是一个国家、一个民族发展中更基本、更深层、更持久的力量。    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——习近平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06070"/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06070"/>
            <a:endParaRPr lang="zh-CN" altLang="en-US" sz="3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99720" y="4467860"/>
            <a:ext cx="11449685" cy="1692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2.金句摘抄</a:t>
            </a:r>
          </a:p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我们必须坚持“四个自信”，抓住机遇，迎接挑战，统筹推进“五位一体的总体布局”，协调推进“四个全面”战略布局，为实现中华民族伟大复兴而不懈奋斗。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/>
        </p:nvSpPr>
        <p:spPr>
          <a:xfrm>
            <a:off x="3479800" y="2395220"/>
            <a:ext cx="50158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8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谢谢聆听！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49580" y="1322070"/>
            <a:ext cx="1092517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政治认同：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      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升学生对“四个全面”战略布局的认知，能够结合社会生活，理解“四个全面”战略布局的内容、内在关系、重要性，认识到“四个全面”战略布局是新形势下治国理政的战略重点，感悟“两点论”与“重点论”统一的思维方式，梳理改革开放以来我国取得一切成绩和进步的根本原因，坚定四个自信</a:t>
            </a:r>
            <a:r>
              <a:rPr lang="en-US" altLang="zh-CN" sz="2800" b="1" smtClean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800" b="1" smtClean="0">
                <a:solidFill>
                  <a:schemeClr val="tx1"/>
                </a:solidFill>
                <a:sym typeface="+mn-ea"/>
              </a:rPr>
              <a:t>。</a:t>
            </a:r>
          </a:p>
          <a:p>
            <a:r>
              <a:rPr lang="zh-CN" altLang="en-US" sz="2800" b="1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 b="1" smtClean="0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运用哲学上“两点论”和“重点论”统一的方法，引领学生认识 “四个全面”战略布局是新时代治国理政的战略重点（“牛鼻子”的比喻），提升学生思维的辩证性。理解“四个自信”的内涵及其价值，为坚定四个自信提供认知框架。</a:t>
            </a:r>
            <a:endParaRPr lang="zh-CN" altLang="en-US" sz="2800" b="1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掌握“四个全面”的内涵，理解“四个全面”的重要性及整体性。 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670367" y="55393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导读目标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63550" y="1715135"/>
            <a:ext cx="113423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重点：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理解“四个全面”战略目标的内涵、重要性。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难点：</a:t>
            </a:r>
            <a:r>
              <a:rPr lang="en-US" altLang="zh-CN" sz="32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正确理解“四个全面”战略布局的整体性即缺一不可。帮助学生感悟认识到新时代“四个自信”的内涵、重要意义。</a:t>
            </a:r>
            <a:endParaRPr lang="en-US" altLang="zh-CN" sz="320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3200" b="1">
              <a:solidFill>
                <a:schemeClr val="tx2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633095" y="713105"/>
            <a:ext cx="5358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教学重点、教学难点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40192" y="43836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故事分享</a:t>
            </a:r>
          </a:p>
        </p:txBody>
      </p:sp>
      <p:sp>
        <p:nvSpPr>
          <p:cNvPr id="7" name="文本框 6" title=""/>
          <p:cNvSpPr txBox="1"/>
          <p:nvPr>
            <p:custDataLst>
              <p:tags r:id="rId3"/>
            </p:custDataLst>
          </p:nvPr>
        </p:nvSpPr>
        <p:spPr>
          <a:xfrm>
            <a:off x="540385" y="1206500"/>
            <a:ext cx="74015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（一）老师分享故事：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尼玛扎西选育良种带动农牧民脱贫致富——高原留下青稞香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同学们带着以下四个问题，仔细听老师讲故事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1.故事的主题体现什么的？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2.故事里的主人公有着怎样的品质？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这个故事告诉了我们什么？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38745" y="1381760"/>
            <a:ext cx="3877310" cy="42938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40192" y="43836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故事分享</a:t>
            </a:r>
          </a:p>
        </p:txBody>
      </p:sp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540385" y="1107440"/>
            <a:ext cx="7401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（二）学生分享故事：</a:t>
            </a:r>
          </a:p>
          <a:p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领导班子集体决策发“腐利”</a:t>
            </a: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245745" y="2496820"/>
            <a:ext cx="732218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同学们带着以下三个问题，仔细听同学讲故事。</a:t>
            </a:r>
            <a:endParaRPr 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1.故事的主题体现什么的？</a:t>
            </a:r>
          </a:p>
          <a:p>
            <a:pPr indent="457200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.故事里讲的是一个什么故事？</a:t>
            </a:r>
          </a:p>
          <a:p>
            <a:pPr indent="457200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这个故事告诉了我们什么？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40650" y="1402715"/>
            <a:ext cx="3765550" cy="45065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40192" y="43836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故事分享</a:t>
            </a:r>
          </a:p>
        </p:txBody>
      </p:sp>
      <p:sp>
        <p:nvSpPr>
          <p:cNvPr id="7" name="文本框 6" title=""/>
          <p:cNvSpPr txBox="1"/>
          <p:nvPr>
            <p:custDataLst>
              <p:tags r:id="rId3"/>
            </p:custDataLst>
          </p:nvPr>
        </p:nvSpPr>
        <p:spPr>
          <a:xfrm>
            <a:off x="815975" y="1031240"/>
            <a:ext cx="7401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（二）学生分享故事：</a:t>
            </a:r>
          </a:p>
          <a:p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领导班子集体决策发“腐利”</a:t>
            </a:r>
          </a:p>
        </p:txBody>
      </p: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540385" y="2107565"/>
            <a:ext cx="112261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2017年4月，山东省聊城市东昌府区委第三巡察组对区重点办进行巡察时，发现该办存在以多种形式违规发放补贴、福利等问题，相关问题线索随即被移交至东昌府区纪委，从而揭开了这起借集体决策名义集体违规的典型事例。</a:t>
            </a: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情得从2013年说起，当时德商高速公路项目东昌府区段开工建设。在时间紧、任务重的情况下，该区重点办加班加点工作。领导班子会上，办党组书记、主任刘某建议给单位员工发放加班补贴。会议商定在上级拨划的工作经费中拿出一部分，以800元/人的标准发放。参与决策的每名领导班子成员也“理所当然”得到自己应得的那份“辛苦费”。尝到“利益均沾”的甜头后，拿着集体决策这个“挡箭牌”，该区重点办领导班子变本加厉，发放补贴、福利的名目也更加花样繁多。2013年至2016年，经领导班子共同研究决定，以各种形式违规发放补贴、福利达35万余元。“集体决策”让一些违纪违规的做法戴上“民主决议”的面具，变成一种集体腐败、单位腐败。2017年12月，东昌府区纪委给予该区重点办党组成员、副主任朱某党内严重警告处分；分别给予该办公室党组成员、副主任闫某，党组成员、工会主席孙某党内警告处分。刘某因涉及其他违纪问题另案处理。该案涉及的违规补贴、福利依纪予以收缴。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887200" y="1145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10982" y="31009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析案明理</a:t>
            </a:r>
          </a:p>
        </p:txBody>
      </p:sp>
      <p:sp>
        <p:nvSpPr>
          <p:cNvPr id="2" name="文本框 1" title=""/>
          <p:cNvSpPr txBox="1"/>
          <p:nvPr/>
        </p:nvSpPr>
        <p:spPr>
          <a:xfrm>
            <a:off x="584835" y="1078230"/>
            <a:ext cx="11411585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altLang="zh-CN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851535" y="899160"/>
            <a:ext cx="98717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（一）小组交流，合作探究：</a:t>
            </a:r>
          </a:p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1.“四位全面”战略布局的内容是什么？发生了怎样变化？</a:t>
            </a:r>
          </a:p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2.“四位全面”战略布局有着怎样的意义？</a:t>
            </a:r>
          </a:p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3.“四位全面”战略布局，它们之间有着怎样的关系？</a:t>
            </a:r>
          </a:p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4.“四个自信”的内容是什么？</a:t>
            </a:r>
          </a:p>
          <a:p>
            <a:pPr algn="l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5.改革开放以来，我们取得一切成绩和进步的根本原因是什么？ </a:t>
            </a:r>
          </a:p>
          <a:p>
            <a:pPr algn="l"/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835" y="3643630"/>
            <a:ext cx="3792855" cy="269684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10455" y="3642995"/>
            <a:ext cx="3147695" cy="269684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26755" y="3524250"/>
            <a:ext cx="3390900" cy="28149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UNIT_PLACING_PICTURE_USER_VIEWPORT" val="{&quot;height&quot;:2412,&quot;width&quot;:14246.885039370078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MyMjllYTA0OWNkNjQyMTg0MDkzNDk3YzkyYTU3ZjgifQ=="/>
  <p:tag name="KSO_WPP_MARK_KEY" val="8d4824b6-b808-40b2-ad19-464eaefb19f0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第一PPT模板网-WWW.1PPT.COM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tz4riwc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72</Paragraphs>
  <Slides>14</Slides>
  <Notes>12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5">
      <vt:lpstr>Arial</vt:lpstr>
      <vt:lpstr>宋体</vt:lpstr>
      <vt:lpstr>Calibri Light</vt:lpstr>
      <vt:lpstr>Calibri</vt:lpstr>
      <vt:lpstr>微软雅黑</vt:lpstr>
      <vt:lpstr>华文新魏</vt:lpstr>
      <vt:lpstr>汉仪超粗宋简</vt:lpstr>
      <vt:lpstr>汉仪菱心体简</vt:lpstr>
      <vt:lpstr>黑体</vt:lpstr>
      <vt:lpstr>仿宋</vt:lpstr>
      <vt:lpstr>第一PPT模板网-WWW.1PPT.COM​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2023-10-17T14:44:14.681</cp:lastPrinted>
  <dcterms:created xsi:type="dcterms:W3CDTF">2023-10-17T14:44:14Z</dcterms:created>
  <dcterms:modified xsi:type="dcterms:W3CDTF">2023-10-17T06:44:14Z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