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87" r:id="rId2"/>
    <p:sldId id="258" r:id="rId3"/>
    <p:sldId id="264" r:id="rId4"/>
    <p:sldId id="266" r:id="rId5"/>
    <p:sldId id="267" r:id="rId6"/>
    <p:sldId id="268" r:id="rId7"/>
    <p:sldId id="323" r:id="rId8"/>
    <p:sldId id="269" r:id="rId9"/>
    <p:sldId id="278" r:id="rId10"/>
    <p:sldId id="283" r:id="rId11"/>
    <p:sldId id="272" r:id="rId12"/>
    <p:sldId id="271" r:id="rId13"/>
    <p:sldId id="276" r:id="rId14"/>
  </p:sldIdLst>
  <p:sldSz cx="12192000" cy="6858000"/>
  <p:notesSz cx="6858000" cy="9144000"/>
  <p:custDataLst>
    <p:tags r:id="rId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A" lastIdx="0" clrIdx="0"/>
  <p:cmAuthor id="7" name="lenovo" initials="l" lastIdx="0" clrIdx="0"/>
  <p:cmAuthor id="1" name="as" initials="a" lastIdx="0" clrIdx="0"/>
  <p:cmAuthor id="8" name="xiaoxuan Zeng" initials="x" lastIdx="0" clrIdx="0"/>
  <p:cmAuthor id="2" name="Pueschner, Franziska {FA~Shanghai}" initials="P" lastIdx="0" clrIdx="0"/>
  <p:cmAuthor id="9" name="lixinru" initials="l" lastIdx="0" clrIdx="0"/>
  <p:cmAuthor id="3" name="作者" initials="A" lastIdx="0" clrIdx="2"/>
  <p:cmAuthor id="4" name="微软用户" initials="微" lastIdx="0" clrIdx="0"/>
  <p:cmAuthor id="5" name="新课标第一网" initials="新" lastIdx="0" clrIdx="0"/>
  <p:cmAuthor id="6" name="Sky123.Org" initials="S"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116" d="100"/>
          <a:sy n="116" d="100"/>
        </p:scale>
        <p:origin x="558" y="108"/>
      </p:cViewPr>
      <p:guideLst>
        <p:guide orient="horz" pos="2159"/>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2025/8/25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2751072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267B3FC-732C-4667-834C-57BE0EC0936C}" type="slidenum">
              <a:rPr lang="zh-CN" altLang="en-US" smtClean="0"/>
              <a:t>1</a:t>
            </a:fld>
            <a:endParaRPr lang="zh-CN" altLang="en-US"/>
          </a:p>
        </p:txBody>
      </p:sp>
    </p:spTree>
    <p:extLst>
      <p:ext uri="{BB962C8B-B14F-4D97-AF65-F5344CB8AC3E}">
        <p14:creationId xmlns:p14="http://schemas.microsoft.com/office/powerpoint/2010/main" val="2039541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A17451-9F98-46FF-B4BB-5EE8B7E7B2F9}" type="slidenum">
              <a:rPr lang="zh-CN" altLang="en-US" smtClean="0"/>
              <a:t>11</a:t>
            </a:fld>
            <a:endParaRPr lang="zh-CN" altLang="en-US"/>
          </a:p>
        </p:txBody>
      </p:sp>
    </p:spTree>
    <p:extLst>
      <p:ext uri="{BB962C8B-B14F-4D97-AF65-F5344CB8AC3E}">
        <p14:creationId xmlns:p14="http://schemas.microsoft.com/office/powerpoint/2010/main" val="21406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A17451-9F98-46FF-B4BB-5EE8B7E7B2F9}" type="slidenum">
              <a:rPr lang="zh-CN" altLang="en-US" smtClean="0"/>
              <a:t>12</a:t>
            </a:fld>
            <a:endParaRPr lang="zh-CN" altLang="en-US"/>
          </a:p>
        </p:txBody>
      </p:sp>
    </p:spTree>
    <p:extLst>
      <p:ext uri="{BB962C8B-B14F-4D97-AF65-F5344CB8AC3E}">
        <p14:creationId xmlns:p14="http://schemas.microsoft.com/office/powerpoint/2010/main" val="685475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A17451-9F98-46FF-B4BB-5EE8B7E7B2F9}" type="slidenum">
              <a:rPr lang="zh-CN" altLang="en-US" smtClean="0"/>
              <a:t>13</a:t>
            </a:fld>
            <a:endParaRPr lang="zh-CN" altLang="en-US"/>
          </a:p>
        </p:txBody>
      </p:sp>
    </p:spTree>
    <p:extLst>
      <p:ext uri="{BB962C8B-B14F-4D97-AF65-F5344CB8AC3E}">
        <p14:creationId xmlns:p14="http://schemas.microsoft.com/office/powerpoint/2010/main" val="1438265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A17451-9F98-46FF-B4BB-5EE8B7E7B2F9}" type="slidenum">
              <a:rPr lang="zh-CN" altLang="en-US" smtClean="0"/>
              <a:t>2</a:t>
            </a:fld>
            <a:endParaRPr lang="zh-CN" altLang="en-US"/>
          </a:p>
        </p:txBody>
      </p:sp>
    </p:spTree>
    <p:extLst>
      <p:ext uri="{BB962C8B-B14F-4D97-AF65-F5344CB8AC3E}">
        <p14:creationId xmlns:p14="http://schemas.microsoft.com/office/powerpoint/2010/main" val="1682258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A17451-9F98-46FF-B4BB-5EE8B7E7B2F9}" type="slidenum">
              <a:rPr lang="zh-CN" altLang="en-US" smtClean="0"/>
              <a:t>3</a:t>
            </a:fld>
            <a:endParaRPr lang="zh-CN" altLang="en-US"/>
          </a:p>
        </p:txBody>
      </p:sp>
    </p:spTree>
    <p:extLst>
      <p:ext uri="{BB962C8B-B14F-4D97-AF65-F5344CB8AC3E}">
        <p14:creationId xmlns:p14="http://schemas.microsoft.com/office/powerpoint/2010/main" val="3142748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A17451-9F98-46FF-B4BB-5EE8B7E7B2F9}" type="slidenum">
              <a:rPr lang="zh-CN" altLang="en-US" smtClean="0"/>
              <a:t>4</a:t>
            </a:fld>
            <a:endParaRPr lang="zh-CN" altLang="en-US"/>
          </a:p>
        </p:txBody>
      </p:sp>
    </p:spTree>
    <p:extLst>
      <p:ext uri="{BB962C8B-B14F-4D97-AF65-F5344CB8AC3E}">
        <p14:creationId xmlns:p14="http://schemas.microsoft.com/office/powerpoint/2010/main" val="1880285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A17451-9F98-46FF-B4BB-5EE8B7E7B2F9}" type="slidenum">
              <a:rPr lang="zh-CN" altLang="en-US" smtClean="0"/>
              <a:t>6</a:t>
            </a:fld>
            <a:endParaRPr lang="zh-CN" altLang="en-US"/>
          </a:p>
        </p:txBody>
      </p:sp>
    </p:spTree>
    <p:extLst>
      <p:ext uri="{BB962C8B-B14F-4D97-AF65-F5344CB8AC3E}">
        <p14:creationId xmlns:p14="http://schemas.microsoft.com/office/powerpoint/2010/main" val="2717256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A17451-9F98-46FF-B4BB-5EE8B7E7B2F9}" type="slidenum">
              <a:rPr lang="zh-CN" altLang="en-US" smtClean="0"/>
              <a:t>7</a:t>
            </a:fld>
            <a:endParaRPr lang="zh-CN" altLang="en-US"/>
          </a:p>
        </p:txBody>
      </p:sp>
    </p:spTree>
    <p:extLst>
      <p:ext uri="{BB962C8B-B14F-4D97-AF65-F5344CB8AC3E}">
        <p14:creationId xmlns:p14="http://schemas.microsoft.com/office/powerpoint/2010/main" val="3541258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A17451-9F98-46FF-B4BB-5EE8B7E7B2F9}" type="slidenum">
              <a:rPr lang="zh-CN" altLang="en-US" smtClean="0"/>
              <a:t>8</a:t>
            </a:fld>
            <a:endParaRPr lang="zh-CN" altLang="en-US"/>
          </a:p>
        </p:txBody>
      </p:sp>
    </p:spTree>
    <p:extLst>
      <p:ext uri="{BB962C8B-B14F-4D97-AF65-F5344CB8AC3E}">
        <p14:creationId xmlns:p14="http://schemas.microsoft.com/office/powerpoint/2010/main" val="1221439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A17451-9F98-46FF-B4BB-5EE8B7E7B2F9}" type="slidenum">
              <a:rPr lang="zh-CN" altLang="en-US" smtClean="0"/>
              <a:t>9</a:t>
            </a:fld>
            <a:endParaRPr lang="zh-CN" altLang="en-US"/>
          </a:p>
        </p:txBody>
      </p:sp>
    </p:spTree>
    <p:extLst>
      <p:ext uri="{BB962C8B-B14F-4D97-AF65-F5344CB8AC3E}">
        <p14:creationId xmlns:p14="http://schemas.microsoft.com/office/powerpoint/2010/main" val="2224908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A17451-9F98-46FF-B4BB-5EE8B7E7B2F9}" type="slidenum">
              <a:rPr lang="zh-CN" altLang="en-US" smtClean="0"/>
              <a:t>10</a:t>
            </a:fld>
            <a:endParaRPr lang="zh-CN" altLang="en-US"/>
          </a:p>
        </p:txBody>
      </p:sp>
    </p:spTree>
    <p:extLst>
      <p:ext uri="{BB962C8B-B14F-4D97-AF65-F5344CB8AC3E}">
        <p14:creationId xmlns:p14="http://schemas.microsoft.com/office/powerpoint/2010/main" val="3991802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a:defRPr/>
            </a:pPr>
            <a:endParaRPr lang="zh-CN" alt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a:defRPr/>
            </a:pPr>
            <a:endParaRPr lang="zh-CN" alt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a:defRPr/>
            </a:pPr>
            <a:fld id="{0FFFE041-A08A-412F-B82E-0907989951CC}" type="slidenum">
              <a:rPr lang="zh-CN" altLang="en-US" smtClean="0"/>
              <a:pPr>
                <a:defRPr/>
              </a:pPr>
              <a:t>‹#›</a:t>
            </a:fld>
            <a:endParaRPr lang="zh-CN" altLang="en-US">
              <a:ea typeface="+mn-ea"/>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file:///D:\qq&#25991;&#20214;\712321467\Image\C2C\Image2\%7b75232B38-A165-1FB7-499C-2E1C792CACB5%7d.png" TargetMode="Externa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descr="2"/>
          <p:cNvPicPr>
            <a:picLocks noChangeAspect="1"/>
          </p:cNvPicPr>
          <p:nvPr userDrawn="1"/>
        </p:nvPicPr>
        <p:blipFill>
          <a:blip r:embed="rId3"/>
          <a:stretch>
            <a:fillRect/>
          </a:stretch>
        </p:blipFill>
        <p:spPr>
          <a:xfrm>
            <a:off x="-8890" y="0"/>
            <a:ext cx="12209145" cy="6864351"/>
          </a:xfrm>
          <a:prstGeom prst="rect">
            <a:avLst/>
          </a:prstGeom>
        </p:spPr>
      </p:pic>
      <p:grpSp>
        <p:nvGrpSpPr>
          <p:cNvPr id="5" name="组合 8"/>
          <p:cNvGrpSpPr/>
          <p:nvPr userDrawn="1"/>
        </p:nvGrpSpPr>
        <p:grpSpPr>
          <a:xfrm>
            <a:off x="236855" y="224790"/>
            <a:ext cx="11717655" cy="6407785"/>
            <a:chOff x="236538" y="220000"/>
            <a:chExt cx="11718926" cy="6389489"/>
          </a:xfrm>
        </p:grpSpPr>
        <p:sp>
          <p:nvSpPr>
            <p:cNvPr id="7" name="圆角矩形 6"/>
            <p:cNvSpPr/>
            <p:nvPr userDrawn="1"/>
          </p:nvSpPr>
          <p:spPr>
            <a:xfrm>
              <a:off x="236538" y="220000"/>
              <a:ext cx="11718926" cy="6389489"/>
            </a:xfrm>
            <a:prstGeom prst="roundRect">
              <a:avLst>
                <a:gd name="adj" fmla="val 1474"/>
              </a:avLst>
            </a:prstGeom>
            <a:blipFill dpi="0"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buFont typeface="Arial" panose="020B0604020202020204" pitchFamily="34" charset="0"/>
                <a:buNone/>
                <a:defRPr/>
              </a:pPr>
              <a:endParaRPr lang="zh-CN" altLang="en-US" sz="2040" noProof="1">
                <a:solidFill>
                  <a:srgbClr val="000000"/>
                </a:solidFill>
                <a:latin typeface="Arial" panose="020B0604020202020204" pitchFamily="34" charset="0"/>
                <a:ea typeface="宋体" panose="02010600030101010101" pitchFamily="2" charset="-122"/>
                <a:cs typeface="+mn-ea"/>
                <a:sym typeface="Arial" panose="020B0604020202020204" pitchFamily="34" charset="0"/>
              </a:endParaRPr>
            </a:p>
          </p:txBody>
        </p:sp>
        <p:sp>
          <p:nvSpPr>
            <p:cNvPr id="8" name="圆角矩形 7"/>
            <p:cNvSpPr/>
            <p:nvPr userDrawn="1"/>
          </p:nvSpPr>
          <p:spPr>
            <a:xfrm>
              <a:off x="385763" y="375108"/>
              <a:ext cx="11423651" cy="6079273"/>
            </a:xfrm>
            <a:prstGeom prst="roundRect">
              <a:avLst>
                <a:gd name="adj" fmla="val 1474"/>
              </a:avLst>
            </a:prstGeom>
            <a:noFill/>
            <a:ln>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buFont typeface="Arial" panose="020B0604020202020204" pitchFamily="34" charset="0"/>
                <a:buNone/>
                <a:defRPr/>
              </a:pPr>
              <a:endParaRPr lang="zh-CN" altLang="en-US" sz="2040" noProof="1">
                <a:solidFill>
                  <a:srgbClr val="000000"/>
                </a:solidFill>
                <a:latin typeface="Arial" panose="020B0604020202020204" pitchFamily="34" charset="0"/>
                <a:ea typeface="宋体" panose="02010600030101010101" pitchFamily="2" charset="-122"/>
                <a:cs typeface="+mn-ea"/>
                <a:sym typeface="Arial" panose="020B0604020202020204" pitchFamily="34" charset="0"/>
              </a:endParaRPr>
            </a:p>
          </p:txBody>
        </p:sp>
      </p:grpSp>
      <p:pic>
        <p:nvPicPr>
          <p:cNvPr id="9" name="图片 1073743875" descr="学科网 zxxk.com"/>
          <p:cNvPicPr>
            <a:picLocks noChangeAspect="1"/>
          </p:cNvPicPr>
          <p:nvPr/>
        </p:nvPicPr>
        <p:blipFill>
          <a:blip r:embed="rId5" r:link="rId6"/>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49" r:id="rId1"/>
  </p:sldLayoutIdLst>
  <p:transition/>
  <p:txStyles>
    <p:titleStyle>
      <a:lvl1pPr algn="l" defTabSz="890905" rtl="0" eaLnBrk="1" latinLnBrk="0" hangingPunct="1">
        <a:lnSpc>
          <a:spcPct val="90000"/>
        </a:lnSpc>
        <a:spcBef>
          <a:spcPct val="0"/>
        </a:spcBef>
        <a:buNone/>
        <a:defRPr sz="4290" kern="1200">
          <a:solidFill>
            <a:schemeClr val="tx1"/>
          </a:solidFill>
          <a:latin typeface="+mj-lt"/>
          <a:ea typeface="+mj-ea"/>
          <a:cs typeface="+mj-cs"/>
        </a:defRPr>
      </a:lvl1pPr>
    </p:titleStyle>
    <p:bodyStyle>
      <a:lvl1pPr marL="222885" indent="-222885" algn="l" defTabSz="890905" rtl="0" eaLnBrk="1" latinLnBrk="0" hangingPunct="1">
        <a:lnSpc>
          <a:spcPct val="90000"/>
        </a:lnSpc>
        <a:spcBef>
          <a:spcPts val="975"/>
        </a:spcBef>
        <a:buFont typeface="Arial" panose="020B0604020202020204" pitchFamily="34" charset="0"/>
        <a:buChar char="•"/>
        <a:defRPr sz="2730" kern="1200">
          <a:solidFill>
            <a:schemeClr val="tx1"/>
          </a:solidFill>
          <a:latin typeface="+mn-lt"/>
          <a:ea typeface="+mn-ea"/>
          <a:cs typeface="+mn-cs"/>
        </a:defRPr>
      </a:lvl1pPr>
      <a:lvl2pPr marL="668020" indent="-222885" algn="l" defTabSz="890905" rtl="0" eaLnBrk="1" latinLnBrk="0" hangingPunct="1">
        <a:lnSpc>
          <a:spcPct val="90000"/>
        </a:lnSpc>
        <a:spcBef>
          <a:spcPct val="98000"/>
        </a:spcBef>
        <a:buFont typeface="Arial" panose="020B0604020202020204" pitchFamily="34" charset="0"/>
        <a:buChar char="•"/>
        <a:defRPr sz="2340" kern="1200">
          <a:solidFill>
            <a:schemeClr val="tx1"/>
          </a:solidFill>
          <a:latin typeface="+mn-lt"/>
          <a:ea typeface="+mn-ea"/>
          <a:cs typeface="+mn-cs"/>
        </a:defRPr>
      </a:lvl2pPr>
      <a:lvl3pPr marL="1113790" indent="-222885" algn="l" defTabSz="890905" rtl="0" eaLnBrk="1" latinLnBrk="0" hangingPunct="1">
        <a:lnSpc>
          <a:spcPct val="90000"/>
        </a:lnSpc>
        <a:spcBef>
          <a:spcPct val="98000"/>
        </a:spcBef>
        <a:buFont typeface="Arial" panose="020B0604020202020204" pitchFamily="34" charset="0"/>
        <a:buChar char="•"/>
        <a:defRPr sz="1950" kern="1200">
          <a:solidFill>
            <a:schemeClr val="tx1"/>
          </a:solidFill>
          <a:latin typeface="+mn-lt"/>
          <a:ea typeface="+mn-ea"/>
          <a:cs typeface="+mn-cs"/>
        </a:defRPr>
      </a:lvl3pPr>
      <a:lvl4pPr marL="1559560" indent="-222885" algn="l" defTabSz="890905" rtl="0" eaLnBrk="1" latinLnBrk="0" hangingPunct="1">
        <a:lnSpc>
          <a:spcPct val="90000"/>
        </a:lnSpc>
        <a:spcBef>
          <a:spcPct val="98000"/>
        </a:spcBef>
        <a:buFont typeface="Arial" panose="020B0604020202020204" pitchFamily="34" charset="0"/>
        <a:buChar char="•"/>
        <a:defRPr sz="1755" kern="1200">
          <a:solidFill>
            <a:schemeClr val="tx1"/>
          </a:solidFill>
          <a:latin typeface="+mn-lt"/>
          <a:ea typeface="+mn-ea"/>
          <a:cs typeface="+mn-cs"/>
        </a:defRPr>
      </a:lvl4pPr>
      <a:lvl5pPr marL="2004695" indent="-222885" algn="l" defTabSz="890905" rtl="0" eaLnBrk="1" latinLnBrk="0" hangingPunct="1">
        <a:lnSpc>
          <a:spcPct val="90000"/>
        </a:lnSpc>
        <a:spcBef>
          <a:spcPct val="98000"/>
        </a:spcBef>
        <a:buFont typeface="Arial" panose="020B0604020202020204" pitchFamily="34" charset="0"/>
        <a:buChar char="•"/>
        <a:defRPr sz="1755" kern="1200">
          <a:solidFill>
            <a:schemeClr val="tx1"/>
          </a:solidFill>
          <a:latin typeface="+mn-lt"/>
          <a:ea typeface="+mn-ea"/>
          <a:cs typeface="+mn-cs"/>
        </a:defRPr>
      </a:lvl5pPr>
      <a:lvl6pPr marL="2450465" indent="-222885" algn="l" defTabSz="890905" rtl="0" eaLnBrk="1" latinLnBrk="0" hangingPunct="1">
        <a:lnSpc>
          <a:spcPct val="90000"/>
        </a:lnSpc>
        <a:spcBef>
          <a:spcPct val="98000"/>
        </a:spcBef>
        <a:buFont typeface="Arial" panose="020B0604020202020204" pitchFamily="34" charset="0"/>
        <a:buChar char="•"/>
        <a:defRPr sz="1755" kern="1200">
          <a:solidFill>
            <a:schemeClr val="tx1"/>
          </a:solidFill>
          <a:latin typeface="+mn-lt"/>
          <a:ea typeface="+mn-ea"/>
          <a:cs typeface="+mn-cs"/>
        </a:defRPr>
      </a:lvl6pPr>
      <a:lvl7pPr marL="2896235" indent="-222885" algn="l" defTabSz="890905" rtl="0" eaLnBrk="1" latinLnBrk="0" hangingPunct="1">
        <a:lnSpc>
          <a:spcPct val="90000"/>
        </a:lnSpc>
        <a:spcBef>
          <a:spcPct val="98000"/>
        </a:spcBef>
        <a:buFont typeface="Arial" panose="020B0604020202020204" pitchFamily="34" charset="0"/>
        <a:buChar char="•"/>
        <a:defRPr sz="1755" kern="1200">
          <a:solidFill>
            <a:schemeClr val="tx1"/>
          </a:solidFill>
          <a:latin typeface="+mn-lt"/>
          <a:ea typeface="+mn-ea"/>
          <a:cs typeface="+mn-cs"/>
        </a:defRPr>
      </a:lvl7pPr>
      <a:lvl8pPr marL="3341370" indent="-222885" algn="l" defTabSz="890905" rtl="0" eaLnBrk="1" latinLnBrk="0" hangingPunct="1">
        <a:lnSpc>
          <a:spcPct val="90000"/>
        </a:lnSpc>
        <a:spcBef>
          <a:spcPct val="98000"/>
        </a:spcBef>
        <a:buFont typeface="Arial" panose="020B0604020202020204" pitchFamily="34" charset="0"/>
        <a:buChar char="•"/>
        <a:defRPr sz="1755" kern="1200">
          <a:solidFill>
            <a:schemeClr val="tx1"/>
          </a:solidFill>
          <a:latin typeface="+mn-lt"/>
          <a:ea typeface="+mn-ea"/>
          <a:cs typeface="+mn-cs"/>
        </a:defRPr>
      </a:lvl8pPr>
      <a:lvl9pPr marL="3787140" indent="-222885" algn="l" defTabSz="890905" rtl="0" eaLnBrk="1" latinLnBrk="0" hangingPunct="1">
        <a:lnSpc>
          <a:spcPct val="90000"/>
        </a:lnSpc>
        <a:spcBef>
          <a:spcPct val="98000"/>
        </a:spcBef>
        <a:buFont typeface="Arial" panose="020B0604020202020204" pitchFamily="34" charset="0"/>
        <a:buChar char="•"/>
        <a:defRPr sz="1755" kern="1200">
          <a:solidFill>
            <a:schemeClr val="tx1"/>
          </a:solidFill>
          <a:latin typeface="+mn-lt"/>
          <a:ea typeface="+mn-ea"/>
          <a:cs typeface="+mn-cs"/>
        </a:defRPr>
      </a:lvl9pPr>
    </p:bodyStyle>
    <p:otherStyle>
      <a:defPPr>
        <a:defRPr lang="en-US"/>
      </a:defPPr>
      <a:lvl1pPr marL="0" algn="l" defTabSz="890905" rtl="0" eaLnBrk="1" latinLnBrk="0" hangingPunct="1">
        <a:defRPr sz="1755" kern="1200">
          <a:solidFill>
            <a:schemeClr val="tx1"/>
          </a:solidFill>
          <a:latin typeface="+mn-lt"/>
          <a:ea typeface="+mn-ea"/>
          <a:cs typeface="+mn-cs"/>
        </a:defRPr>
      </a:lvl1pPr>
      <a:lvl2pPr marL="445770" algn="l" defTabSz="890905" rtl="0" eaLnBrk="1" latinLnBrk="0" hangingPunct="1">
        <a:defRPr sz="1755" kern="1200">
          <a:solidFill>
            <a:schemeClr val="tx1"/>
          </a:solidFill>
          <a:latin typeface="+mn-lt"/>
          <a:ea typeface="+mn-ea"/>
          <a:cs typeface="+mn-cs"/>
        </a:defRPr>
      </a:lvl2pPr>
      <a:lvl3pPr marL="890905" algn="l" defTabSz="890905" rtl="0" eaLnBrk="1" latinLnBrk="0" hangingPunct="1">
        <a:defRPr sz="1755" kern="1200">
          <a:solidFill>
            <a:schemeClr val="tx1"/>
          </a:solidFill>
          <a:latin typeface="+mn-lt"/>
          <a:ea typeface="+mn-ea"/>
          <a:cs typeface="+mn-cs"/>
        </a:defRPr>
      </a:lvl3pPr>
      <a:lvl4pPr marL="1336675" algn="l" defTabSz="890905" rtl="0" eaLnBrk="1" latinLnBrk="0" hangingPunct="1">
        <a:defRPr sz="1755" kern="1200">
          <a:solidFill>
            <a:schemeClr val="tx1"/>
          </a:solidFill>
          <a:latin typeface="+mn-lt"/>
          <a:ea typeface="+mn-ea"/>
          <a:cs typeface="+mn-cs"/>
        </a:defRPr>
      </a:lvl4pPr>
      <a:lvl5pPr marL="1782445" algn="l" defTabSz="890905" rtl="0" eaLnBrk="1" latinLnBrk="0" hangingPunct="1">
        <a:defRPr sz="1755" kern="1200">
          <a:solidFill>
            <a:schemeClr val="tx1"/>
          </a:solidFill>
          <a:latin typeface="+mn-lt"/>
          <a:ea typeface="+mn-ea"/>
          <a:cs typeface="+mn-cs"/>
        </a:defRPr>
      </a:lvl5pPr>
      <a:lvl6pPr marL="2227580" algn="l" defTabSz="890905" rtl="0" eaLnBrk="1" latinLnBrk="0" hangingPunct="1">
        <a:defRPr sz="1755" kern="1200">
          <a:solidFill>
            <a:schemeClr val="tx1"/>
          </a:solidFill>
          <a:latin typeface="+mn-lt"/>
          <a:ea typeface="+mn-ea"/>
          <a:cs typeface="+mn-cs"/>
        </a:defRPr>
      </a:lvl6pPr>
      <a:lvl7pPr marL="2673350" algn="l" defTabSz="890905" rtl="0" eaLnBrk="1" latinLnBrk="0" hangingPunct="1">
        <a:defRPr sz="1755" kern="1200">
          <a:solidFill>
            <a:schemeClr val="tx1"/>
          </a:solidFill>
          <a:latin typeface="+mn-lt"/>
          <a:ea typeface="+mn-ea"/>
          <a:cs typeface="+mn-cs"/>
        </a:defRPr>
      </a:lvl7pPr>
      <a:lvl8pPr marL="3118485" algn="l" defTabSz="890905" rtl="0" eaLnBrk="1" latinLnBrk="0" hangingPunct="1">
        <a:defRPr sz="1755" kern="1200">
          <a:solidFill>
            <a:schemeClr val="tx1"/>
          </a:solidFill>
          <a:latin typeface="+mn-lt"/>
          <a:ea typeface="+mn-ea"/>
          <a:cs typeface="+mn-cs"/>
        </a:defRPr>
      </a:lvl8pPr>
      <a:lvl9pPr marL="3564255" algn="l" defTabSz="890905" rtl="0" eaLnBrk="1" latinLnBrk="0" hangingPunct="1">
        <a:defRPr sz="175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xml"/><Relationship Id="rId7" Type="http://schemas.openxmlformats.org/officeDocument/2006/relationships/image" Target="../media/image6.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notesSlide" Target="../notesSlides/notesSlide9.xml"/><Relationship Id="rId5" Type="http://schemas.openxmlformats.org/officeDocument/2006/relationships/slideLayout" Target="../slideLayouts/slideLayout1.xml"/><Relationship Id="rId4" Type="http://schemas.openxmlformats.org/officeDocument/2006/relationships/tags" Target="../tags/tag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6.xml"/><Relationship Id="rId7" Type="http://schemas.openxmlformats.org/officeDocument/2006/relationships/notesSlide" Target="../notesSlides/notesSlide4.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Layout" Target="../slideLayouts/slideLayout1.xml"/><Relationship Id="rId11" Type="http://schemas.openxmlformats.org/officeDocument/2006/relationships/image" Target="../media/image12.jpeg"/><Relationship Id="rId5" Type="http://schemas.openxmlformats.org/officeDocument/2006/relationships/tags" Target="../tags/tag8.xml"/><Relationship Id="rId10" Type="http://schemas.openxmlformats.org/officeDocument/2006/relationships/image" Target="../media/image11.jpeg"/><Relationship Id="rId4" Type="http://schemas.openxmlformats.org/officeDocument/2006/relationships/tags" Target="../tags/tag7.xml"/><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13.jpe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4.jpeg"/><Relationship Id="rId5" Type="http://schemas.openxmlformats.org/officeDocument/2006/relationships/notesSlide" Target="../notesSlides/notesSlide6.xml"/><Relationship Id="rId4"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tags" Target="../tags/tag16.xml"/><Relationship Id="rId7" Type="http://schemas.openxmlformats.org/officeDocument/2006/relationships/image" Target="../media/image15.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notesSlide" Target="../notesSlides/notesSlide7.xml"/><Relationship Id="rId5" Type="http://schemas.openxmlformats.org/officeDocument/2006/relationships/slideLayout" Target="../slideLayouts/slideLayout1.xml"/><Relationship Id="rId4" Type="http://schemas.openxmlformats.org/officeDocument/2006/relationships/tags" Target="../tags/tag17.xml"/><Relationship Id="rId9"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5"/>
          <a:stretch>
            <a:fillRect/>
          </a:stretch>
        </p:blipFill>
        <p:spPr>
          <a:xfrm>
            <a:off x="156194" y="87511"/>
            <a:ext cx="11882089" cy="6674316"/>
          </a:xfrm>
          <a:prstGeom prst="rect">
            <a:avLst/>
          </a:prstGeom>
        </p:spPr>
      </p:pic>
      <p:sp>
        <p:nvSpPr>
          <p:cNvPr id="4" name="圆角矩形 3"/>
          <p:cNvSpPr/>
          <p:nvPr/>
        </p:nvSpPr>
        <p:spPr>
          <a:xfrm>
            <a:off x="1707515" y="1326515"/>
            <a:ext cx="9047480" cy="373316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55"/>
          </a:p>
        </p:txBody>
      </p:sp>
      <p:pic>
        <p:nvPicPr>
          <p:cNvPr id="5" name="图片 4"/>
          <p:cNvPicPr>
            <a:picLocks noChangeAspect="1"/>
          </p:cNvPicPr>
          <p:nvPr/>
        </p:nvPicPr>
        <p:blipFill>
          <a:blip r:embed="rId6"/>
          <a:stretch>
            <a:fillRect/>
          </a:stretch>
        </p:blipFill>
        <p:spPr>
          <a:xfrm>
            <a:off x="154337" y="3837404"/>
            <a:ext cx="11882089" cy="2933085"/>
          </a:xfrm>
          <a:prstGeom prst="rect">
            <a:avLst/>
          </a:prstGeom>
        </p:spPr>
      </p:pic>
      <p:pic>
        <p:nvPicPr>
          <p:cNvPr id="6" name="图片 5"/>
          <p:cNvPicPr>
            <a:picLocks noChangeAspect="1"/>
          </p:cNvPicPr>
          <p:nvPr/>
        </p:nvPicPr>
        <p:blipFill>
          <a:blip r:embed="rId7"/>
          <a:stretch>
            <a:fillRect/>
          </a:stretch>
        </p:blipFill>
        <p:spPr>
          <a:xfrm>
            <a:off x="156194" y="87511"/>
            <a:ext cx="2543245" cy="2186820"/>
          </a:xfrm>
          <a:prstGeom prst="rect">
            <a:avLst/>
          </a:prstGeom>
        </p:spPr>
      </p:pic>
      <p:pic>
        <p:nvPicPr>
          <p:cNvPr id="8" name="图片 7"/>
          <p:cNvPicPr>
            <a:picLocks noChangeAspect="1"/>
          </p:cNvPicPr>
          <p:nvPr/>
        </p:nvPicPr>
        <p:blipFill>
          <a:blip r:embed="rId8"/>
          <a:stretch>
            <a:fillRect/>
          </a:stretch>
        </p:blipFill>
        <p:spPr>
          <a:xfrm>
            <a:off x="9718423" y="304708"/>
            <a:ext cx="2071723" cy="1742525"/>
          </a:xfrm>
          <a:prstGeom prst="rect">
            <a:avLst/>
          </a:prstGeom>
        </p:spPr>
      </p:pic>
      <p:sp>
        <p:nvSpPr>
          <p:cNvPr id="3" name="文本框 2"/>
          <p:cNvSpPr txBox="1"/>
          <p:nvPr>
            <p:custDataLst>
              <p:tags r:id="rId1"/>
            </p:custDataLst>
          </p:nvPr>
        </p:nvSpPr>
        <p:spPr>
          <a:xfrm>
            <a:off x="-615950" y="2436495"/>
            <a:ext cx="10334625" cy="2190750"/>
          </a:xfrm>
          <a:prstGeom prst="rect">
            <a:avLst/>
          </a:prstGeom>
          <a:noFill/>
          <a:ln w="9525">
            <a:noFill/>
          </a:ln>
        </p:spPr>
        <p:txBody>
          <a:bodyPr wrap="square" anchor="t">
            <a:noAutofit/>
          </a:bodyPr>
          <a:lstStyle/>
          <a:p>
            <a:pPr algn="ctr">
              <a:lnSpc>
                <a:spcPct val="120000"/>
              </a:lnSpc>
            </a:pPr>
            <a:r>
              <a:rPr lang="en-US" sz="3200" b="1" dirty="0">
                <a:latin typeface="微软雅黑" panose="020B0503020204020204" pitchFamily="34" charset="-122"/>
                <a:ea typeface="微软雅黑" panose="020B0503020204020204" pitchFamily="34" charset="-122"/>
                <a:cs typeface="+mn-ea"/>
                <a:sym typeface="+mn-lt"/>
              </a:rPr>
              <a:t>             </a:t>
            </a:r>
            <a:endParaRPr lang="en-US" altLang="zh-CN" sz="3900" b="1" dirty="0">
              <a:latin typeface="微软雅黑" panose="020B0503020204020204" pitchFamily="34" charset="-122"/>
              <a:ea typeface="微软雅黑" panose="020B0503020204020204" pitchFamily="34" charset="-122"/>
              <a:cs typeface="+mn-ea"/>
              <a:sym typeface="+mn-lt"/>
            </a:endParaRPr>
          </a:p>
          <a:p>
            <a:pPr algn="ctr">
              <a:lnSpc>
                <a:spcPct val="120000"/>
              </a:lnSpc>
            </a:pPr>
            <a:r>
              <a:rPr lang="en-US" sz="3900" b="1">
                <a:solidFill>
                  <a:schemeClr val="tx1"/>
                </a:solidFill>
                <a:latin typeface="微软雅黑" panose="020B0503020204020204" pitchFamily="34" charset="-122"/>
                <a:ea typeface="微软雅黑" panose="020B0503020204020204" pitchFamily="34" charset="-122"/>
                <a:cs typeface="+mn-ea"/>
                <a:sym typeface="+mn-lt"/>
              </a:rPr>
              <a:t>              </a:t>
            </a:r>
            <a:r>
              <a:rPr sz="3200" b="1" smtClean="0">
                <a:solidFill>
                  <a:schemeClr val="tx1"/>
                </a:solidFill>
                <a:latin typeface="微软雅黑" panose="020B0503020204020204" pitchFamily="34" charset="-122"/>
                <a:ea typeface="微软雅黑" panose="020B0503020204020204" pitchFamily="34" charset="-122"/>
                <a:cs typeface="+mn-ea"/>
                <a:sym typeface="+mn-lt"/>
              </a:rPr>
              <a:t>第</a:t>
            </a:r>
            <a:r>
              <a:rPr lang="en-US" altLang="zh-CN" sz="3200" b="1" smtClean="0">
                <a:solidFill>
                  <a:schemeClr val="tx1"/>
                </a:solidFill>
                <a:latin typeface="微软雅黑" panose="020B0503020204020204" pitchFamily="34" charset="-122"/>
                <a:ea typeface="微软雅黑" panose="020B0503020204020204" pitchFamily="34" charset="-122"/>
                <a:cs typeface="+mn-ea"/>
                <a:sym typeface="+mn-lt"/>
              </a:rPr>
              <a:t>1</a:t>
            </a:r>
            <a:r>
              <a:rPr sz="3200" b="1" smtClean="0">
                <a:latin typeface="微软雅黑" panose="020B0503020204020204" pitchFamily="34" charset="-122"/>
                <a:ea typeface="微软雅黑" panose="020B0503020204020204" pitchFamily="34" charset="-122"/>
                <a:cs typeface="+mn-ea"/>
                <a:sym typeface="+mn-lt"/>
              </a:rPr>
              <a:t>课时 </a:t>
            </a:r>
            <a:r>
              <a:rPr lang="en-US" sz="3900" b="1" smtClean="0">
                <a:latin typeface="微软雅黑" panose="020B0503020204020204" pitchFamily="34" charset="-122"/>
                <a:ea typeface="微软雅黑" panose="020B0503020204020204" pitchFamily="34" charset="-122"/>
                <a:cs typeface="+mn-ea"/>
                <a:sym typeface="+mn-lt"/>
              </a:rPr>
              <a:t> </a:t>
            </a:r>
            <a:r>
              <a:rPr lang="zh-CN" altLang="en-US" sz="3200" b="1" smtClean="0">
                <a:latin typeface="微软雅黑" panose="020B0503020204020204" pitchFamily="34" charset="-122"/>
                <a:ea typeface="微软雅黑" panose="020B0503020204020204" pitchFamily="34" charset="-122"/>
                <a:cs typeface="+mn-ea"/>
                <a:sym typeface="+mn-lt"/>
              </a:rPr>
              <a:t>统筹</a:t>
            </a:r>
            <a:r>
              <a:rPr lang="zh-CN" altLang="en-US" sz="3200" b="1">
                <a:latin typeface="微软雅黑" panose="020B0503020204020204" pitchFamily="34" charset="-122"/>
                <a:ea typeface="微软雅黑" panose="020B0503020204020204" pitchFamily="34" charset="-122"/>
                <a:cs typeface="+mn-ea"/>
                <a:sym typeface="+mn-lt"/>
              </a:rPr>
              <a:t>推进</a:t>
            </a:r>
            <a:r>
              <a:rPr lang="en-US" altLang="zh-CN" sz="3200" b="1" dirty="0">
                <a:latin typeface="微软雅黑" panose="020B0503020204020204" pitchFamily="34" charset="-122"/>
                <a:ea typeface="微软雅黑" panose="020B0503020204020204" pitchFamily="34" charset="-122"/>
                <a:cs typeface="+mn-ea"/>
                <a:sym typeface="+mn-lt"/>
              </a:rPr>
              <a:t>“</a:t>
            </a:r>
            <a:r>
              <a:rPr lang="zh-CN" altLang="en-US" sz="3200" b="1" dirty="0">
                <a:latin typeface="微软雅黑" panose="020B0503020204020204" pitchFamily="34" charset="-122"/>
                <a:ea typeface="微软雅黑" panose="020B0503020204020204" pitchFamily="34" charset="-122"/>
                <a:cs typeface="+mn-ea"/>
                <a:sym typeface="+mn-lt"/>
              </a:rPr>
              <a:t>五位一体</a:t>
            </a:r>
            <a:r>
              <a:rPr lang="en-US" altLang="zh-CN" sz="3200" b="1" dirty="0">
                <a:latin typeface="微软雅黑" panose="020B0503020204020204" pitchFamily="34" charset="-122"/>
                <a:ea typeface="微软雅黑" panose="020B0503020204020204" pitchFamily="34" charset="-122"/>
                <a:cs typeface="+mn-ea"/>
                <a:sym typeface="+mn-lt"/>
              </a:rPr>
              <a:t>”</a:t>
            </a:r>
            <a:r>
              <a:rPr lang="zh-CN" altLang="en-US" sz="3200" b="1" dirty="0">
                <a:latin typeface="微软雅黑" panose="020B0503020204020204" pitchFamily="34" charset="-122"/>
                <a:ea typeface="微软雅黑" panose="020B0503020204020204" pitchFamily="34" charset="-122"/>
                <a:cs typeface="+mn-ea"/>
                <a:sym typeface="+mn-lt"/>
              </a:rPr>
              <a:t>总体布局</a:t>
            </a:r>
          </a:p>
        </p:txBody>
      </p:sp>
      <p:sp>
        <p:nvSpPr>
          <p:cNvPr id="9" name="文本框 8"/>
          <p:cNvSpPr txBox="1"/>
          <p:nvPr/>
        </p:nvSpPr>
        <p:spPr>
          <a:xfrm>
            <a:off x="2365868" y="419659"/>
            <a:ext cx="6719570" cy="410845"/>
          </a:xfrm>
          <a:prstGeom prst="rect">
            <a:avLst/>
          </a:prstGeom>
          <a:noFill/>
          <a:ln>
            <a:noFill/>
          </a:ln>
          <a:effectLst>
            <a:outerShdw blurRad="63500" sx="102000" sy="102000" algn="ctr" rotWithShape="0">
              <a:prstClr val="black">
                <a:alpha val="40000"/>
              </a:prstClr>
            </a:outerShdw>
          </a:effectLst>
        </p:spPr>
        <p:txBody>
          <a:bodyPr wrap="square" rtlCol="0">
            <a:spAutoFit/>
          </a:bodyPr>
          <a:lstStyle/>
          <a:p>
            <a:pPr algn="dist"/>
            <a:r>
              <a:rPr lang="zh-CN" sz="195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习近平新时代中国特色社会主义思想学生读本（初中）</a:t>
            </a:r>
            <a:r>
              <a:rPr lang="zh-CN" sz="208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p>
        </p:txBody>
      </p:sp>
      <p:sp>
        <p:nvSpPr>
          <p:cNvPr id="7" name="文本框 6"/>
          <p:cNvSpPr txBox="1"/>
          <p:nvPr>
            <p:custDataLst>
              <p:tags r:id="rId2"/>
            </p:custDataLst>
          </p:nvPr>
        </p:nvSpPr>
        <p:spPr>
          <a:xfrm>
            <a:off x="1310640" y="1829435"/>
            <a:ext cx="9444355" cy="1076325"/>
          </a:xfrm>
          <a:prstGeom prst="rect">
            <a:avLst/>
          </a:prstGeom>
          <a:noFill/>
        </p:spPr>
        <p:txBody>
          <a:bodyPr wrap="square" rtlCol="0">
            <a:spAutoFit/>
          </a:bodyPr>
          <a:lstStyle/>
          <a:p>
            <a:r>
              <a:rPr lang="en-US" altLang="zh-CN" sz="3200" kern="0" noProof="0">
                <a:gradFill>
                  <a:gsLst>
                    <a:gs pos="0">
                      <a:srgbClr val="FE4444"/>
                    </a:gs>
                    <a:gs pos="100000">
                      <a:srgbClr val="832B2B"/>
                    </a:gs>
                  </a:gsLst>
                  <a:lin scaled="0"/>
                </a:gradFill>
                <a:effectLst>
                  <a:outerShdw blurRad="38100" dist="19050" dir="2700000" algn="tl" rotWithShape="0">
                    <a:schemeClr val="dk1">
                      <a:alpha val="40000"/>
                    </a:schemeClr>
                  </a:outerShdw>
                </a:effectLst>
                <a:uLnTx/>
                <a:uFillTx/>
                <a:latin typeface="华文新魏" panose="02010800040101010101" charset="-122"/>
                <a:ea typeface="华文新魏" panose="02010800040101010101" charset="-122"/>
                <a:cs typeface="华文新魏" panose="02010800040101010101" charset="-122"/>
              </a:rPr>
              <a:t>  </a:t>
            </a:r>
            <a:r>
              <a:rPr lang="zh-CN" sz="3200" kern="0" noProof="0">
                <a:gradFill>
                  <a:gsLst>
                    <a:gs pos="0">
                      <a:srgbClr val="FE4444"/>
                    </a:gs>
                    <a:gs pos="100000">
                      <a:srgbClr val="832B2B"/>
                    </a:gs>
                  </a:gsLst>
                  <a:lin scaled="0"/>
                </a:gradFill>
                <a:effectLst>
                  <a:outerShdw blurRad="38100" dist="19050" dir="2700000" algn="tl" rotWithShape="0">
                    <a:schemeClr val="dk1">
                      <a:alpha val="40000"/>
                    </a:schemeClr>
                  </a:outerShdw>
                </a:effectLst>
                <a:uLnTx/>
                <a:uFillTx/>
                <a:latin typeface="华文新魏" panose="02010800040101010101" charset="-122"/>
                <a:ea typeface="华文新魏" panose="02010800040101010101" charset="-122"/>
                <a:cs typeface="华文新魏" panose="02010800040101010101" charset="-122"/>
              </a:rPr>
              <a:t>第三讲</a:t>
            </a:r>
            <a:r>
              <a:rPr lang="en-US" altLang="zh-CN" sz="3200" kern="0" noProof="0">
                <a:gradFill>
                  <a:gsLst>
                    <a:gs pos="0">
                      <a:srgbClr val="FE4444"/>
                    </a:gs>
                    <a:gs pos="100000">
                      <a:srgbClr val="832B2B"/>
                    </a:gs>
                  </a:gsLst>
                  <a:lin scaled="0"/>
                </a:gradFill>
                <a:effectLst>
                  <a:outerShdw blurRad="38100" dist="19050" dir="2700000" algn="tl" rotWithShape="0">
                    <a:schemeClr val="dk1">
                      <a:alpha val="40000"/>
                    </a:schemeClr>
                  </a:outerShdw>
                </a:effectLst>
                <a:uLnTx/>
                <a:uFillTx/>
                <a:latin typeface="华文新魏" panose="02010800040101010101" charset="-122"/>
                <a:ea typeface="华文新魏" panose="02010800040101010101" charset="-122"/>
                <a:cs typeface="华文新魏" panose="02010800040101010101" charset="-122"/>
              </a:rPr>
              <a:t> </a:t>
            </a:r>
            <a:r>
              <a:rPr lang="zh-CN" altLang="en-US" sz="3200" kern="0" noProof="0" smtClean="0">
                <a:gradFill>
                  <a:gsLst>
                    <a:gs pos="0">
                      <a:srgbClr val="FE4444"/>
                    </a:gs>
                    <a:gs pos="100000">
                      <a:srgbClr val="832B2B"/>
                    </a:gs>
                  </a:gsLst>
                  <a:lin scaled="0"/>
                </a:gradFill>
                <a:effectLst>
                  <a:outerShdw blurRad="38100" dist="19050" dir="2700000" algn="tl" rotWithShape="0">
                    <a:schemeClr val="dk1">
                      <a:alpha val="40000"/>
                    </a:schemeClr>
                  </a:outerShdw>
                </a:effectLst>
                <a:uLnTx/>
                <a:uFillTx/>
                <a:latin typeface="华文新魏" panose="02010800040101010101" charset="-122"/>
                <a:ea typeface="华文新魏" panose="02010800040101010101" charset="-122"/>
                <a:cs typeface="华文新魏" panose="02010800040101010101" charset="-122"/>
              </a:rPr>
              <a:t>中国特色社会主义的总体布局和战略布局</a:t>
            </a:r>
            <a:endParaRPr lang="zh-CN" altLang="en-US" sz="3200" kern="100">
              <a:solidFill>
                <a:schemeClr val="tx1"/>
              </a:solidFill>
              <a:effectLst/>
              <a:latin typeface="汉仪超粗宋简" panose="02010600000101010101" charset="-122"/>
              <a:ea typeface="汉仪超粗宋简" panose="02010600000101010101" charset="-122"/>
              <a:cs typeface="汉仪超粗宋简" panose="02010600000101010101" charset="-122"/>
              <a:sym typeface="+mn-ea"/>
            </a:endParaRPr>
          </a:p>
          <a:p>
            <a:r>
              <a:rPr lang="en-US" altLang="zh-CN" sz="3200">
                <a:solidFill>
                  <a:srgbClr val="C7000B"/>
                </a:solidFill>
                <a:latin typeface="汉仪菱心体简" panose="02010609000101010101" pitchFamily="49" charset="-122"/>
                <a:ea typeface="汉仪菱心体简" panose="02010609000101010101" pitchFamily="49" charset="-122"/>
              </a:rPr>
              <a:t> </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97977" y="400261"/>
            <a:ext cx="3737003" cy="768350"/>
          </a:xfrm>
          <a:prstGeom prst="rect">
            <a:avLst/>
          </a:prstGeom>
          <a:noFill/>
        </p:spPr>
        <p:txBody>
          <a:bodyPr wrap="square" rtlCol="0">
            <a:spAutoFit/>
          </a:bodyPr>
          <a:lstStyle/>
          <a:p>
            <a:r>
              <a:rPr lang="zh-CN" altLang="en-US" sz="4400" b="1">
                <a:solidFill>
                  <a:schemeClr val="tx1"/>
                </a:solidFill>
                <a:latin typeface="华文新魏" panose="02010800040101010101" charset="-122"/>
                <a:ea typeface="华文新魏" panose="02010800040101010101" charset="-122"/>
              </a:rPr>
              <a:t>我说我知</a:t>
            </a:r>
          </a:p>
        </p:txBody>
      </p:sp>
      <p:sp>
        <p:nvSpPr>
          <p:cNvPr id="3" name="文本框 2"/>
          <p:cNvSpPr txBox="1"/>
          <p:nvPr>
            <p:custDataLst>
              <p:tags r:id="rId1"/>
            </p:custDataLst>
          </p:nvPr>
        </p:nvSpPr>
        <p:spPr>
          <a:xfrm>
            <a:off x="401955" y="3155315"/>
            <a:ext cx="3692525" cy="1076325"/>
          </a:xfrm>
          <a:prstGeom prst="rect">
            <a:avLst/>
          </a:prstGeom>
          <a:noFill/>
        </p:spPr>
        <p:txBody>
          <a:bodyPr wrap="square" rtlCol="0">
            <a:spAutoFit/>
          </a:bodyPr>
          <a:lstStyle/>
          <a:p>
            <a:r>
              <a:rPr lang="zh-CN" altLang="en-US" sz="3200"/>
              <a:t>统筹推进</a:t>
            </a:r>
            <a:r>
              <a:rPr lang="en-US" altLang="zh-CN" sz="3200"/>
              <a:t>“</a:t>
            </a:r>
            <a:r>
              <a:rPr lang="zh-CN" altLang="en-US" sz="3200"/>
              <a:t>五位一体</a:t>
            </a:r>
            <a:r>
              <a:rPr lang="en-US" altLang="zh-CN" sz="3200"/>
              <a:t>”</a:t>
            </a:r>
          </a:p>
          <a:p>
            <a:r>
              <a:rPr lang="zh-CN" altLang="en-US" sz="3200"/>
              <a:t>总体布局</a:t>
            </a:r>
            <a:endParaRPr lang="en-US" altLang="zh-CN" sz="3200"/>
          </a:p>
        </p:txBody>
      </p:sp>
      <p:sp>
        <p:nvSpPr>
          <p:cNvPr id="7" name="左大括号 6"/>
          <p:cNvSpPr/>
          <p:nvPr>
            <p:custDataLst>
              <p:tags r:id="rId2"/>
            </p:custDataLst>
          </p:nvPr>
        </p:nvSpPr>
        <p:spPr>
          <a:xfrm>
            <a:off x="3851910" y="2390140"/>
            <a:ext cx="351790" cy="3048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文本框 1"/>
          <p:cNvSpPr txBox="1"/>
          <p:nvPr>
            <p:custDataLst>
              <p:tags r:id="rId3"/>
            </p:custDataLst>
          </p:nvPr>
        </p:nvSpPr>
        <p:spPr>
          <a:xfrm>
            <a:off x="4191635" y="2254885"/>
            <a:ext cx="5066665" cy="583565"/>
          </a:xfrm>
          <a:prstGeom prst="rect">
            <a:avLst/>
          </a:prstGeom>
          <a:noFill/>
        </p:spPr>
        <p:txBody>
          <a:bodyPr wrap="square" rtlCol="0">
            <a:spAutoFit/>
          </a:bodyPr>
          <a:lstStyle/>
          <a:p>
            <a:r>
              <a:rPr lang="zh-CN" altLang="en-US" sz="3200">
                <a:latin typeface="黑体" panose="02010609060101010101" charset="-122"/>
                <a:ea typeface="黑体" panose="02010609060101010101" charset="-122"/>
                <a:cs typeface="黑体" panose="02010609060101010101" charset="-122"/>
              </a:rPr>
              <a:t>决定中国发展的“大棋局</a:t>
            </a:r>
            <a:r>
              <a:rPr lang="zh-CN" altLang="en-US" sz="3200">
                <a:solidFill>
                  <a:schemeClr val="tx1"/>
                </a:solidFill>
                <a:latin typeface="黑体" panose="02010609060101010101" charset="-122"/>
                <a:ea typeface="黑体" panose="02010609060101010101" charset="-122"/>
                <a:cs typeface="黑体" panose="02010609060101010101" charset="-122"/>
              </a:rPr>
              <a:t>”</a:t>
            </a:r>
          </a:p>
        </p:txBody>
      </p:sp>
      <p:sp>
        <p:nvSpPr>
          <p:cNvPr id="6" name="文本框 5"/>
          <p:cNvSpPr txBox="1"/>
          <p:nvPr>
            <p:custDataLst>
              <p:tags r:id="rId4"/>
            </p:custDataLst>
          </p:nvPr>
        </p:nvSpPr>
        <p:spPr>
          <a:xfrm>
            <a:off x="4219575" y="4782185"/>
            <a:ext cx="6346825" cy="583565"/>
          </a:xfrm>
          <a:prstGeom prst="rect">
            <a:avLst/>
          </a:prstGeom>
          <a:noFill/>
        </p:spPr>
        <p:txBody>
          <a:bodyPr wrap="square" rtlCol="0">
            <a:spAutoFit/>
          </a:bodyPr>
          <a:lstStyle/>
          <a:p>
            <a:r>
              <a:rPr lang="zh-CN" altLang="en-US" sz="3200">
                <a:latin typeface="黑体" panose="02010609060101010101" charset="-122"/>
                <a:ea typeface="黑体" panose="02010609060101010101" charset="-122"/>
              </a:rPr>
              <a:t>是建设富强民主文明和谐美丽中国</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41157" y="452966"/>
            <a:ext cx="3737003" cy="768350"/>
          </a:xfrm>
          <a:prstGeom prst="rect">
            <a:avLst/>
          </a:prstGeom>
          <a:noFill/>
        </p:spPr>
        <p:txBody>
          <a:bodyPr wrap="square" rtlCol="0">
            <a:spAutoFit/>
          </a:bodyPr>
          <a:lstStyle/>
          <a:p>
            <a:r>
              <a:rPr lang="zh-CN" altLang="en-US" sz="4400" b="1">
                <a:solidFill>
                  <a:schemeClr val="tx1"/>
                </a:solidFill>
                <a:latin typeface="华文新魏" panose="02010800040101010101" charset="-122"/>
                <a:ea typeface="华文新魏" panose="02010800040101010101" charset="-122"/>
              </a:rPr>
              <a:t>践行你我</a:t>
            </a:r>
          </a:p>
        </p:txBody>
      </p:sp>
      <p:sp>
        <p:nvSpPr>
          <p:cNvPr id="100" name="文本框 99"/>
          <p:cNvSpPr txBox="1"/>
          <p:nvPr/>
        </p:nvSpPr>
        <p:spPr>
          <a:xfrm>
            <a:off x="641350" y="1287145"/>
            <a:ext cx="10802620" cy="3969385"/>
          </a:xfrm>
          <a:prstGeom prst="rect">
            <a:avLst/>
          </a:prstGeom>
          <a:noFill/>
          <a:ln w="9525">
            <a:noFill/>
          </a:ln>
        </p:spPr>
        <p:txBody>
          <a:bodyPr wrap="square">
            <a:spAutoFit/>
          </a:bodyPr>
          <a:lstStyle/>
          <a:p>
            <a:pPr indent="0"/>
            <a:r>
              <a:rPr lang="en-US" altLang="zh-CN" sz="3200" b="0">
                <a:solidFill>
                  <a:srgbClr val="191919"/>
                </a:solidFill>
                <a:latin typeface="仿宋" panose="02010609060101010101" charset="-122"/>
                <a:ea typeface="仿宋" panose="02010609060101010101" charset="-122"/>
                <a:cs typeface="仿宋" panose="02010609060101010101" charset="-122"/>
              </a:rPr>
              <a:t>    </a:t>
            </a:r>
            <a:r>
              <a:rPr lang="zh-CN" sz="3600">
                <a:solidFill>
                  <a:srgbClr val="000000"/>
                </a:solidFill>
                <a:latin typeface="仿宋" panose="02010609060101010101" charset="-122"/>
                <a:ea typeface="仿宋" panose="02010609060101010101" charset="-122"/>
                <a:cs typeface="仿宋" panose="02010609060101010101" charset="-122"/>
                <a:sym typeface="+mn-ea"/>
              </a:rPr>
              <a:t>新闻链接：习近平强军思想，明确了新时代国防和军队建设一系列根本性方向性全局性的重大问题，是习近平新时代中国特色社会主义思想的“军事篇”，是马克思主义军事理论中国化时代化的新飞跃，是党的军事指导理论的重大突破、重大创新、重大发展，为实现党在新时代的强军目标、把人民军队全面建成世界一流军队提供了科学指南和行动纲领。</a:t>
            </a:r>
            <a:endParaRPr lang="zh-CN" altLang="en-US" sz="3600">
              <a:latin typeface="仿宋" panose="02010609060101010101" charset="-122"/>
              <a:ea typeface="仿宋" panose="02010609060101010101" charset="-122"/>
              <a:cs typeface="仿宋" panose="02010609060101010101" charset="-122"/>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54797" y="496146"/>
            <a:ext cx="3737003" cy="768350"/>
          </a:xfrm>
          <a:prstGeom prst="rect">
            <a:avLst/>
          </a:prstGeom>
          <a:noFill/>
        </p:spPr>
        <p:txBody>
          <a:bodyPr wrap="square" rtlCol="0">
            <a:spAutoFit/>
          </a:bodyPr>
          <a:lstStyle/>
          <a:p>
            <a:r>
              <a:rPr lang="zh-CN" altLang="en-US" sz="4400" b="1">
                <a:solidFill>
                  <a:schemeClr val="tx1"/>
                </a:solidFill>
                <a:latin typeface="华文新魏" panose="02010800040101010101" charset="-122"/>
                <a:ea typeface="华文新魏" panose="02010800040101010101" charset="-122"/>
              </a:rPr>
              <a:t>阅读收获</a:t>
            </a:r>
          </a:p>
        </p:txBody>
      </p:sp>
      <p:sp>
        <p:nvSpPr>
          <p:cNvPr id="100" name="文本框 99"/>
          <p:cNvSpPr txBox="1"/>
          <p:nvPr/>
        </p:nvSpPr>
        <p:spPr>
          <a:xfrm>
            <a:off x="554990" y="1264285"/>
            <a:ext cx="11105515" cy="3046095"/>
          </a:xfrm>
          <a:prstGeom prst="rect">
            <a:avLst/>
          </a:prstGeom>
          <a:noFill/>
          <a:ln w="9525">
            <a:noFill/>
          </a:ln>
        </p:spPr>
        <p:txBody>
          <a:bodyPr wrap="square">
            <a:spAutoFit/>
          </a:bodyPr>
          <a:lstStyle/>
          <a:p>
            <a:pPr indent="306070"/>
            <a:r>
              <a:rPr lang="en-US" sz="3200">
                <a:solidFill>
                  <a:schemeClr val="accent5">
                    <a:lumMod val="75000"/>
                  </a:schemeClr>
                </a:solidFill>
                <a:latin typeface="黑体" panose="02010609060101010101" charset="-122"/>
                <a:ea typeface="黑体" panose="02010609060101010101" charset="-122"/>
                <a:cs typeface="黑体" panose="02010609060101010101" charset="-122"/>
                <a:sym typeface="+mn-ea"/>
              </a:rPr>
              <a:t>1.</a:t>
            </a:r>
            <a:r>
              <a:rPr lang="zh-CN" sz="3200" b="1">
                <a:solidFill>
                  <a:schemeClr val="accent5">
                    <a:lumMod val="75000"/>
                  </a:schemeClr>
                </a:solidFill>
                <a:latin typeface="黑体" panose="02010609060101010101" charset="-122"/>
                <a:ea typeface="黑体" panose="02010609060101010101" charset="-122"/>
                <a:cs typeface="黑体" panose="02010609060101010101" charset="-122"/>
                <a:sym typeface="+mn-ea"/>
              </a:rPr>
              <a:t>习语金句</a:t>
            </a:r>
            <a:endParaRPr lang="zh-CN" sz="3200" b="0">
              <a:solidFill>
                <a:srgbClr val="000000"/>
              </a:solidFill>
              <a:latin typeface="黑体" panose="02010609060101010101" charset="-122"/>
              <a:ea typeface="黑体" panose="02010609060101010101" charset="-122"/>
              <a:cs typeface="黑体" panose="02010609060101010101" charset="-122"/>
            </a:endParaRPr>
          </a:p>
          <a:p>
            <a:pPr indent="306070"/>
            <a:r>
              <a:rPr lang="en-US" altLang="zh-CN" sz="3200">
                <a:solidFill>
                  <a:srgbClr val="000000"/>
                </a:solidFill>
                <a:latin typeface="黑体" panose="02010609060101010101" charset="-122"/>
                <a:ea typeface="黑体" panose="02010609060101010101" charset="-122"/>
                <a:cs typeface="黑体" panose="02010609060101010101" charset="-122"/>
                <a:sym typeface="+mn-ea"/>
              </a:rPr>
              <a:t>  </a:t>
            </a:r>
            <a:r>
              <a:rPr lang="zh-CN" sz="3200">
                <a:solidFill>
                  <a:srgbClr val="000000"/>
                </a:solidFill>
                <a:latin typeface="黑体" panose="02010609060101010101" charset="-122"/>
                <a:ea typeface="黑体" panose="02010609060101010101" charset="-122"/>
                <a:cs typeface="黑体" panose="02010609060101010101" charset="-122"/>
                <a:sym typeface="+mn-ea"/>
              </a:rPr>
              <a:t>在中国社会主义制度下，有事好商量，众人的事情由众人商量。找到全社会意愿和要求的最大公约数，是人民民主的真谛</a:t>
            </a:r>
            <a:r>
              <a:rPr lang="en-US" sz="3200">
                <a:solidFill>
                  <a:srgbClr val="000000"/>
                </a:solidFill>
                <a:latin typeface="黑体" panose="02010609060101010101" charset="-122"/>
                <a:ea typeface="黑体" panose="02010609060101010101" charset="-122"/>
                <a:cs typeface="黑体" panose="02010609060101010101" charset="-122"/>
                <a:sym typeface="+mn-ea"/>
              </a:rPr>
              <a:t> </a:t>
            </a:r>
            <a:endParaRPr lang="zh-CN" sz="3200" b="0">
              <a:solidFill>
                <a:srgbClr val="000000"/>
              </a:solidFill>
              <a:latin typeface="黑体" panose="02010609060101010101" charset="-122"/>
              <a:ea typeface="黑体" panose="02010609060101010101" charset="-122"/>
              <a:cs typeface="黑体" panose="02010609060101010101" charset="-122"/>
            </a:endParaRPr>
          </a:p>
          <a:p>
            <a:pPr indent="306070"/>
            <a:r>
              <a:rPr lang="zh-CN" sz="3200">
                <a:solidFill>
                  <a:srgbClr val="000000"/>
                </a:solidFill>
                <a:latin typeface="黑体" panose="02010609060101010101" charset="-122"/>
                <a:ea typeface="黑体" panose="02010609060101010101" charset="-122"/>
                <a:cs typeface="黑体" panose="02010609060101010101" charset="-122"/>
                <a:sym typeface="+mn-ea"/>
              </a:rPr>
              <a:t>                    ——习近平</a:t>
            </a:r>
            <a:endParaRPr lang="zh-CN" altLang="en-US" sz="3200">
              <a:latin typeface="黑体" panose="02010609060101010101" charset="-122"/>
              <a:ea typeface="黑体" panose="02010609060101010101" charset="-122"/>
              <a:cs typeface="黑体" panose="02010609060101010101" charset="-122"/>
            </a:endParaRPr>
          </a:p>
          <a:p>
            <a:pPr indent="0"/>
            <a:endParaRPr lang="zh-CN" altLang="en-US" sz="3200">
              <a:latin typeface="仿宋" panose="02010609060101010101" charset="-122"/>
              <a:ea typeface="仿宋" panose="02010609060101010101" charset="-122"/>
              <a:cs typeface="仿宋" panose="02010609060101010101" charset="-122"/>
            </a:endParaRPr>
          </a:p>
        </p:txBody>
      </p:sp>
      <p:sp>
        <p:nvSpPr>
          <p:cNvPr id="3" name="文本框 2"/>
          <p:cNvSpPr txBox="1"/>
          <p:nvPr>
            <p:custDataLst>
              <p:tags r:id="rId1"/>
            </p:custDataLst>
          </p:nvPr>
        </p:nvSpPr>
        <p:spPr>
          <a:xfrm>
            <a:off x="481965" y="3814445"/>
            <a:ext cx="11043285" cy="2666365"/>
          </a:xfrm>
          <a:prstGeom prst="rect">
            <a:avLst/>
          </a:prstGeom>
          <a:noFill/>
        </p:spPr>
        <p:txBody>
          <a:bodyPr wrap="square" rtlCol="0">
            <a:noAutofit/>
          </a:bodyPr>
          <a:lstStyle/>
          <a:p>
            <a:r>
              <a:rPr lang="en-US" altLang="zh-CN" sz="3200">
                <a:latin typeface="黑体" panose="02010609060101010101" charset="-122"/>
                <a:ea typeface="黑体" panose="02010609060101010101" charset="-122"/>
                <a:cs typeface="黑体" panose="02010609060101010101" charset="-122"/>
              </a:rPr>
              <a:t>  </a:t>
            </a:r>
            <a:r>
              <a:rPr lang="zh-CN" altLang="en-US" sz="3200">
                <a:solidFill>
                  <a:schemeClr val="accent5">
                    <a:lumMod val="75000"/>
                  </a:schemeClr>
                </a:solidFill>
                <a:latin typeface="黑体" panose="02010609060101010101" charset="-122"/>
                <a:ea typeface="黑体" panose="02010609060101010101" charset="-122"/>
                <a:cs typeface="黑体" panose="02010609060101010101" charset="-122"/>
              </a:rPr>
              <a:t>2.金句摘抄</a:t>
            </a:r>
          </a:p>
          <a:p>
            <a:r>
              <a:rPr lang="en-US" altLang="zh-CN" sz="3200">
                <a:latin typeface="黑体" panose="02010609060101010101" charset="-122"/>
                <a:ea typeface="黑体" panose="02010609060101010101" charset="-122"/>
                <a:cs typeface="黑体" panose="02010609060101010101" charset="-122"/>
              </a:rPr>
              <a:t>    </a:t>
            </a:r>
            <a:r>
              <a:rPr lang="zh-CN" altLang="en-US" sz="3200">
                <a:latin typeface="黑体" panose="02010609060101010101" charset="-122"/>
                <a:ea typeface="黑体" panose="02010609060101010101" charset="-122"/>
                <a:cs typeface="黑体" panose="02010609060101010101" charset="-122"/>
              </a:rPr>
              <a:t>统筹推进五位一体总的布局，就是不仅要推动经济社会的发展，还要推动民主法治的健全，文化艺术的繁荣、社会秩序的稳定，生态环境的美丽，建设富强中国、民主中国、文明中国、和谐中国和美丽中国 。</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479800" y="2395220"/>
            <a:ext cx="5015865" cy="1445260"/>
          </a:xfrm>
          <a:prstGeom prst="rect">
            <a:avLst/>
          </a:prstGeom>
          <a:noFill/>
        </p:spPr>
        <p:txBody>
          <a:bodyPr wrap="square" rtlCol="0">
            <a:spAutoFit/>
          </a:bodyPr>
          <a:lstStyle/>
          <a:p>
            <a:r>
              <a:rPr lang="zh-CN" sz="8800" b="1">
                <a:solidFill>
                  <a:schemeClr val="tx1"/>
                </a:solidFill>
                <a:latin typeface="华文新魏" panose="02010800040101010101" charset="-122"/>
                <a:ea typeface="华文新魏" panose="02010800040101010101" charset="-122"/>
                <a:cs typeface="华文新魏" panose="02010800040101010101" charset="-122"/>
              </a:rPr>
              <a:t>谢谢聆听！</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9580" y="1322070"/>
            <a:ext cx="10925175" cy="2368550"/>
          </a:xfrm>
          <a:prstGeom prst="rect">
            <a:avLst/>
          </a:prstGeom>
          <a:noFill/>
        </p:spPr>
        <p:txBody>
          <a:bodyPr wrap="square" rtlCol="0" anchor="t">
            <a:spAutoFit/>
          </a:bodyPr>
          <a:lstStyle/>
          <a:p>
            <a:r>
              <a:rPr lang="zh-CN" altLang="en-US" sz="3200" b="1">
                <a:solidFill>
                  <a:schemeClr val="tx1"/>
                </a:solidFill>
              </a:rPr>
              <a:t>政治认同：</a:t>
            </a:r>
            <a:endParaRPr lang="zh-CN" altLang="en-US" sz="3200" b="1">
              <a:solidFill>
                <a:srgbClr val="FF0000"/>
              </a:solidFill>
            </a:endParaRPr>
          </a:p>
          <a:p>
            <a:r>
              <a:rPr lang="zh-CN" altLang="en-US" sz="3200" b="1">
                <a:solidFill>
                  <a:srgbClr val="FF0000"/>
                </a:solidFill>
              </a:rPr>
              <a:t> </a:t>
            </a:r>
            <a:r>
              <a:rPr lang="en-US" altLang="zh-CN" sz="3200" b="1">
                <a:solidFill>
                  <a:srgbClr val="FF0000"/>
                </a:solidFill>
              </a:rPr>
              <a:t>      </a:t>
            </a:r>
            <a:r>
              <a:rPr lang="zh-CN" altLang="en-US" sz="2800" b="1" smtClean="0">
                <a:latin typeface="黑体" panose="02010609060101010101" charset="-122"/>
                <a:ea typeface="黑体" panose="02010609060101010101" charset="-122"/>
                <a:cs typeface="黑体" panose="02010609060101010101" charset="-122"/>
                <a:sym typeface="+mn-ea"/>
              </a:rPr>
              <a:t>提升学生对“五位一体”总体布局的认知</a:t>
            </a:r>
            <a:r>
              <a:rPr lang="en-US" altLang="zh-CN" sz="2800" b="1" smtClean="0">
                <a:latin typeface="黑体" panose="02010609060101010101" charset="-122"/>
                <a:ea typeface="黑体" panose="02010609060101010101" charset="-122"/>
                <a:cs typeface="黑体" panose="02010609060101010101" charset="-122"/>
                <a:sym typeface="+mn-ea"/>
              </a:rPr>
              <a:t>,</a:t>
            </a:r>
            <a:r>
              <a:rPr lang="zh-CN" altLang="en-US" sz="2800" b="1" smtClean="0">
                <a:latin typeface="黑体" panose="02010609060101010101" charset="-122"/>
                <a:ea typeface="黑体" panose="02010609060101010101" charset="-122"/>
                <a:cs typeface="黑体" panose="02010609060101010101" charset="-122"/>
                <a:sym typeface="+mn-ea"/>
              </a:rPr>
              <a:t>让学生知道社会发展可以分为五大领域</a:t>
            </a:r>
            <a:r>
              <a:rPr lang="en-US" altLang="zh-CN" sz="2800" b="1" smtClean="0">
                <a:latin typeface="黑体" panose="02010609060101010101" charset="-122"/>
                <a:ea typeface="黑体" panose="02010609060101010101" charset="-122"/>
                <a:cs typeface="黑体" panose="02010609060101010101" charset="-122"/>
                <a:sym typeface="+mn-ea"/>
              </a:rPr>
              <a:t>,</a:t>
            </a:r>
            <a:r>
              <a:rPr lang="zh-CN" altLang="en-US" sz="2800" b="1" smtClean="0">
                <a:latin typeface="黑体" panose="02010609060101010101" charset="-122"/>
                <a:ea typeface="黑体" panose="02010609060101010101" charset="-122"/>
                <a:cs typeface="黑体" panose="02010609060101010101" charset="-122"/>
                <a:sym typeface="+mn-ea"/>
              </a:rPr>
              <a:t>能够理解“五位一体”总体布局的整体性</a:t>
            </a:r>
            <a:r>
              <a:rPr lang="en-US" altLang="zh-CN" sz="2800" b="1" smtClean="0">
                <a:latin typeface="黑体" panose="02010609060101010101" charset="-122"/>
                <a:ea typeface="黑体" panose="02010609060101010101" charset="-122"/>
                <a:cs typeface="黑体" panose="02010609060101010101" charset="-122"/>
                <a:sym typeface="+mn-ea"/>
              </a:rPr>
              <a:t>,</a:t>
            </a:r>
            <a:r>
              <a:rPr lang="zh-CN" altLang="en-US" sz="2800" b="1" smtClean="0">
                <a:latin typeface="黑体" panose="02010609060101010101" charset="-122"/>
                <a:ea typeface="黑体" panose="02010609060101010101" charset="-122"/>
                <a:cs typeface="黑体" panose="02010609060101010101" charset="-122"/>
                <a:sym typeface="+mn-ea"/>
              </a:rPr>
              <a:t>要坚持“五位一体”建设全面推进、协调发展</a:t>
            </a:r>
            <a:r>
              <a:rPr lang="en-US" altLang="zh-CN" sz="2800" b="1" smtClean="0">
                <a:latin typeface="黑体" panose="02010609060101010101" charset="-122"/>
                <a:ea typeface="黑体" panose="02010609060101010101" charset="-122"/>
                <a:cs typeface="黑体" panose="02010609060101010101" charset="-122"/>
                <a:sym typeface="+mn-ea"/>
              </a:rPr>
              <a:t>,</a:t>
            </a:r>
            <a:r>
              <a:rPr lang="zh-CN" altLang="en-US" sz="2800" b="1" smtClean="0">
                <a:latin typeface="黑体" panose="02010609060101010101" charset="-122"/>
                <a:ea typeface="黑体" panose="02010609060101010101" charset="-122"/>
                <a:cs typeface="黑体" panose="02010609060101010101" charset="-122"/>
                <a:sym typeface="+mn-ea"/>
              </a:rPr>
              <a:t>能够用“总体布局”理念整合归纳自己的经历见闻</a:t>
            </a:r>
            <a:r>
              <a:rPr lang="en-US" altLang="zh-CN" sz="2800" b="1" smtClean="0">
                <a:latin typeface="黑体" panose="02010609060101010101" charset="-122"/>
                <a:ea typeface="黑体" panose="02010609060101010101" charset="-122"/>
                <a:cs typeface="黑体" panose="02010609060101010101" charset="-122"/>
                <a:sym typeface="+mn-ea"/>
              </a:rPr>
              <a:t>,</a:t>
            </a:r>
            <a:r>
              <a:rPr lang="zh-CN" altLang="en-US" sz="2800" b="1" smtClean="0">
                <a:latin typeface="黑体" panose="02010609060101010101" charset="-122"/>
                <a:ea typeface="黑体" panose="02010609060101010101" charset="-122"/>
                <a:cs typeface="黑体" panose="02010609060101010101" charset="-122"/>
                <a:sym typeface="+mn-ea"/>
              </a:rPr>
              <a:t>用以观察社会生活</a:t>
            </a:r>
            <a:endParaRPr lang="zh-CN" altLang="en-US" sz="2800" b="1">
              <a:solidFill>
                <a:schemeClr val="tx2"/>
              </a:solidFill>
              <a:latin typeface="仿宋" panose="02010609060101010101" charset="-122"/>
              <a:ea typeface="仿宋" panose="02010609060101010101" charset="-122"/>
            </a:endParaRPr>
          </a:p>
        </p:txBody>
      </p:sp>
      <p:sp>
        <p:nvSpPr>
          <p:cNvPr id="4" name="文本框 3"/>
          <p:cNvSpPr txBox="1"/>
          <p:nvPr/>
        </p:nvSpPr>
        <p:spPr>
          <a:xfrm>
            <a:off x="670367" y="553931"/>
            <a:ext cx="3737003" cy="768350"/>
          </a:xfrm>
          <a:prstGeom prst="rect">
            <a:avLst/>
          </a:prstGeom>
          <a:noFill/>
        </p:spPr>
        <p:txBody>
          <a:bodyPr wrap="square" rtlCol="0">
            <a:spAutoFit/>
          </a:bodyPr>
          <a:lstStyle/>
          <a:p>
            <a:r>
              <a:rPr lang="zh-CN" altLang="en-US" sz="4400" b="1">
                <a:solidFill>
                  <a:schemeClr val="tx1"/>
                </a:solidFill>
                <a:latin typeface="华文新魏" panose="02010800040101010101" charset="-122"/>
                <a:ea typeface="华文新魏" panose="02010800040101010101" charset="-122"/>
              </a:rPr>
              <a:t>导读目标</a:t>
            </a:r>
          </a:p>
        </p:txBody>
      </p:sp>
      <p:sp>
        <p:nvSpPr>
          <p:cNvPr id="2" name="文本框 1"/>
          <p:cNvSpPr txBox="1"/>
          <p:nvPr/>
        </p:nvSpPr>
        <p:spPr>
          <a:xfrm>
            <a:off x="449580" y="3691255"/>
            <a:ext cx="11140440" cy="2767330"/>
          </a:xfrm>
          <a:prstGeom prst="rect">
            <a:avLst/>
          </a:prstGeom>
          <a:noFill/>
        </p:spPr>
        <p:txBody>
          <a:bodyPr wrap="square" rtlCol="0" anchor="t">
            <a:noAutofit/>
          </a:bodyPr>
          <a:lstStyle/>
          <a:p>
            <a:r>
              <a:rPr lang="en-US" altLang="zh-CN" sz="2800" b="1" smtClean="0">
                <a:latin typeface="黑体" panose="02010609060101010101" charset="-122"/>
                <a:ea typeface="黑体" panose="02010609060101010101" charset="-122"/>
                <a:cs typeface="黑体" panose="02010609060101010101" charset="-122"/>
                <a:sym typeface="+mn-ea"/>
              </a:rPr>
              <a:t>    </a:t>
            </a:r>
            <a:r>
              <a:rPr lang="zh-CN" altLang="en-US" sz="2800" b="1" smtClean="0">
                <a:latin typeface="黑体" panose="02010609060101010101" charset="-122"/>
                <a:ea typeface="黑体" panose="02010609060101010101" charset="-122"/>
                <a:cs typeface="黑体" panose="02010609060101010101" charset="-122"/>
                <a:sym typeface="+mn-ea"/>
              </a:rPr>
              <a:t>以社会主义核心价值观为导向，坚持“五位一体”建设全面推进、协调发展，为把我国建设成为富强民主文明和谐美丽的社会主义现代化强国而努力奋斗。</a:t>
            </a:r>
            <a:r>
              <a:rPr lang="zh-CN" altLang="en-US" sz="2800" b="1" smtClean="0">
                <a:solidFill>
                  <a:schemeClr val="tx1"/>
                </a:solidFill>
                <a:latin typeface="黑体" panose="02010609060101010101" charset="-122"/>
                <a:ea typeface="黑体" panose="02010609060101010101" charset="-122"/>
                <a:cs typeface="黑体" panose="02010609060101010101" charset="-122"/>
                <a:sym typeface="+mn-ea"/>
              </a:rPr>
              <a:t>掌握</a:t>
            </a:r>
            <a:r>
              <a:rPr lang="en-US" altLang="zh-CN" sz="2800" b="1" smtClean="0">
                <a:solidFill>
                  <a:schemeClr val="tx1"/>
                </a:solidFill>
                <a:latin typeface="黑体" panose="02010609060101010101" charset="-122"/>
                <a:ea typeface="黑体" panose="02010609060101010101" charset="-122"/>
                <a:cs typeface="黑体" panose="02010609060101010101" charset="-122"/>
                <a:sym typeface="+mn-ea"/>
              </a:rPr>
              <a:t>“</a:t>
            </a:r>
            <a:r>
              <a:rPr lang="zh-CN" altLang="en-US" sz="2800" b="1" smtClean="0">
                <a:solidFill>
                  <a:schemeClr val="tx1"/>
                </a:solidFill>
                <a:latin typeface="黑体" panose="02010609060101010101" charset="-122"/>
                <a:ea typeface="黑体" panose="02010609060101010101" charset="-122"/>
                <a:cs typeface="黑体" panose="02010609060101010101" charset="-122"/>
                <a:sym typeface="+mn-ea"/>
              </a:rPr>
              <a:t>五位一体</a:t>
            </a:r>
            <a:r>
              <a:rPr lang="en-US" altLang="zh-CN" sz="2800" b="1" smtClean="0">
                <a:solidFill>
                  <a:schemeClr val="tx1"/>
                </a:solidFill>
                <a:latin typeface="黑体" panose="02010609060101010101" charset="-122"/>
                <a:ea typeface="黑体" panose="02010609060101010101" charset="-122"/>
                <a:cs typeface="黑体" panose="02010609060101010101" charset="-122"/>
                <a:sym typeface="+mn-ea"/>
              </a:rPr>
              <a:t>”</a:t>
            </a:r>
            <a:r>
              <a:rPr lang="zh-CN" altLang="en-US" sz="2800" b="1" smtClean="0">
                <a:solidFill>
                  <a:schemeClr val="tx1"/>
                </a:solidFill>
                <a:latin typeface="黑体" panose="02010609060101010101" charset="-122"/>
                <a:ea typeface="黑体" panose="02010609060101010101" charset="-122"/>
                <a:cs typeface="黑体" panose="02010609060101010101" charset="-122"/>
                <a:sym typeface="+mn-ea"/>
              </a:rPr>
              <a:t>的内涵</a:t>
            </a:r>
            <a:r>
              <a:rPr lang="en-US" altLang="zh-CN" sz="2800" b="1" smtClean="0">
                <a:solidFill>
                  <a:schemeClr val="tx1"/>
                </a:solidFill>
                <a:latin typeface="黑体" panose="02010609060101010101" charset="-122"/>
                <a:ea typeface="黑体" panose="02010609060101010101" charset="-122"/>
                <a:cs typeface="黑体" panose="02010609060101010101" charset="-122"/>
                <a:sym typeface="+mn-ea"/>
              </a:rPr>
              <a:t>,</a:t>
            </a:r>
            <a:r>
              <a:rPr lang="zh-CN" altLang="en-US" sz="2800" b="1" smtClean="0">
                <a:solidFill>
                  <a:schemeClr val="tx1"/>
                </a:solidFill>
                <a:latin typeface="黑体" panose="02010609060101010101" charset="-122"/>
                <a:ea typeface="黑体" panose="02010609060101010101" charset="-122"/>
                <a:cs typeface="黑体" panose="02010609060101010101" charset="-122"/>
                <a:sym typeface="+mn-ea"/>
              </a:rPr>
              <a:t>理解“五位一体”的重要性及整体性。</a:t>
            </a:r>
            <a:r>
              <a:rPr lang="zh-CN" altLang="en-US" sz="2800" b="1" smtClean="0">
                <a:solidFill>
                  <a:schemeClr val="tx2"/>
                </a:solidFill>
                <a:latin typeface="黑体" panose="02010609060101010101" charset="-122"/>
                <a:ea typeface="黑体" panose="02010609060101010101" charset="-122"/>
                <a:cs typeface="黑体" panose="02010609060101010101" charset="-122"/>
                <a:sym typeface="+mn-ea"/>
              </a:rPr>
              <a:t> </a:t>
            </a:r>
            <a:endParaRPr lang="zh-CN" altLang="en-US" sz="2800" b="1">
              <a:solidFill>
                <a:schemeClr val="tx2"/>
              </a:solidFill>
              <a:latin typeface="黑体" panose="02010609060101010101" charset="-122"/>
              <a:ea typeface="黑体" panose="02010609060101010101" charset="-122"/>
              <a:cs typeface="黑体" panose="02010609060101010101" charset="-122"/>
            </a:endParaRPr>
          </a:p>
          <a:p>
            <a:endParaRPr lang="zh-CN" altLang="en-US" sz="2800" b="1" smtClean="0">
              <a:latin typeface="黑体" panose="02010609060101010101" charset="-122"/>
              <a:ea typeface="黑体" panose="02010609060101010101" charset="-122"/>
              <a:cs typeface="黑体" panose="02010609060101010101" charset="-122"/>
              <a:sym typeface="+mn-ea"/>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63550" y="1715135"/>
            <a:ext cx="11342370" cy="2553335"/>
          </a:xfrm>
          <a:prstGeom prst="rect">
            <a:avLst/>
          </a:prstGeom>
          <a:noFill/>
        </p:spPr>
        <p:txBody>
          <a:bodyPr wrap="square" rtlCol="0" anchor="t">
            <a:spAutoFit/>
          </a:bodyPr>
          <a:lstStyle/>
          <a:p>
            <a:r>
              <a:rPr lang="zh-CN" altLang="en-US" sz="3200" b="1">
                <a:solidFill>
                  <a:schemeClr val="tx1"/>
                </a:solidFill>
              </a:rPr>
              <a:t>重点：</a:t>
            </a:r>
            <a:r>
              <a:rPr lang="en-US" altLang="zh-CN" sz="3200" b="1">
                <a:latin typeface="黑体" panose="02010609060101010101" charset="-122"/>
                <a:ea typeface="黑体" panose="02010609060101010101" charset="-122"/>
                <a:cs typeface="黑体" panose="02010609060101010101" charset="-122"/>
                <a:sym typeface="+mn-ea"/>
              </a:rPr>
              <a:t>理解“五位一体”战略目标的内涵、重要性</a:t>
            </a:r>
            <a:r>
              <a:rPr lang="zh-CN" altLang="en-US" sz="3200" b="1">
                <a:latin typeface="黑体" panose="02010609060101010101" charset="-122"/>
                <a:ea typeface="黑体" panose="02010609060101010101" charset="-122"/>
                <a:cs typeface="黑体" panose="02010609060101010101" charset="-122"/>
                <a:sym typeface="+mn-ea"/>
              </a:rPr>
              <a:t>。</a:t>
            </a:r>
            <a:endParaRPr lang="en-US" altLang="zh-CN" sz="3200" b="1">
              <a:solidFill>
                <a:schemeClr val="tx1"/>
              </a:solidFill>
              <a:latin typeface="黑体" panose="02010609060101010101" charset="-122"/>
              <a:ea typeface="黑体" panose="02010609060101010101" charset="-122"/>
              <a:cs typeface="黑体" panose="02010609060101010101" charset="-122"/>
            </a:endParaRPr>
          </a:p>
          <a:p>
            <a:endParaRPr lang="zh-CN" altLang="en-US" sz="3200" b="1">
              <a:solidFill>
                <a:schemeClr val="tx1"/>
              </a:solidFill>
            </a:endParaRPr>
          </a:p>
          <a:p>
            <a:r>
              <a:rPr lang="zh-CN" altLang="en-US" sz="3200" b="1">
                <a:solidFill>
                  <a:schemeClr val="tx1"/>
                </a:solidFill>
              </a:rPr>
              <a:t>难点：</a:t>
            </a:r>
            <a:r>
              <a:rPr lang="en-US" altLang="zh-CN" sz="3200" smtClean="0">
                <a:latin typeface="黑体" panose="02010609060101010101" charset="-122"/>
                <a:ea typeface="黑体" panose="02010609060101010101" charset="-122"/>
                <a:cs typeface="黑体" panose="02010609060101010101" charset="-122"/>
                <a:sym typeface="+mn-ea"/>
              </a:rPr>
              <a:t>正确理解“五位一体”总体布局的整体性</a:t>
            </a:r>
            <a:r>
              <a:rPr lang="en-US" altLang="zh-CN" sz="3200" smtClean="0">
                <a:latin typeface="仿宋" panose="02010609060101010101" charset="-122"/>
                <a:ea typeface="仿宋" panose="02010609060101010101" charset="-122"/>
                <a:sym typeface="+mn-ea"/>
              </a:rPr>
              <a:t> </a:t>
            </a:r>
            <a:r>
              <a:rPr lang="zh-CN" altLang="en-US" sz="3200" smtClean="0">
                <a:latin typeface="仿宋" panose="02010609060101010101" charset="-122"/>
                <a:ea typeface="仿宋" panose="02010609060101010101" charset="-122"/>
                <a:sym typeface="+mn-ea"/>
              </a:rPr>
              <a:t>。</a:t>
            </a:r>
            <a:endParaRPr lang="zh-CN" altLang="en-US" sz="3200" b="1">
              <a:latin typeface="仿宋" panose="02010609060101010101" charset="-122"/>
              <a:ea typeface="仿宋" panose="02010609060101010101" charset="-122"/>
            </a:endParaRPr>
          </a:p>
          <a:p>
            <a:endParaRPr lang="zh-CN" altLang="en-US" sz="3200" b="1">
              <a:latin typeface="仿宋" panose="02010609060101010101" charset="-122"/>
              <a:ea typeface="仿宋" panose="02010609060101010101" charset="-122"/>
            </a:endParaRPr>
          </a:p>
          <a:p>
            <a:endParaRPr lang="zh-CN" altLang="en-US" sz="3200" b="1">
              <a:solidFill>
                <a:schemeClr val="tx2"/>
              </a:solidFill>
              <a:latin typeface="仿宋" panose="02010609060101010101" charset="-122"/>
              <a:ea typeface="仿宋" panose="02010609060101010101" charset="-122"/>
            </a:endParaRPr>
          </a:p>
        </p:txBody>
      </p:sp>
      <p:sp>
        <p:nvSpPr>
          <p:cNvPr id="4" name="文本框 3"/>
          <p:cNvSpPr txBox="1"/>
          <p:nvPr/>
        </p:nvSpPr>
        <p:spPr>
          <a:xfrm>
            <a:off x="633095" y="713105"/>
            <a:ext cx="5358130" cy="768350"/>
          </a:xfrm>
          <a:prstGeom prst="rect">
            <a:avLst/>
          </a:prstGeom>
          <a:noFill/>
        </p:spPr>
        <p:txBody>
          <a:bodyPr wrap="square" rtlCol="0">
            <a:spAutoFit/>
          </a:bodyPr>
          <a:lstStyle/>
          <a:p>
            <a:r>
              <a:rPr lang="zh-CN" altLang="en-US" sz="4400" b="1">
                <a:solidFill>
                  <a:schemeClr val="tx1"/>
                </a:solidFill>
                <a:latin typeface="华文新魏" panose="02010800040101010101" charset="-122"/>
                <a:ea typeface="华文新魏" panose="02010800040101010101" charset="-122"/>
              </a:rPr>
              <a:t>教学重点、教学难点</a:t>
            </a:r>
          </a:p>
        </p:txBody>
      </p:sp>
      <p:pic>
        <p:nvPicPr>
          <p:cNvPr id="2" name="Picture 2"/>
          <p:cNvPicPr>
            <a:picLocks noChangeAspect="1"/>
          </p:cNvPicPr>
          <p:nvPr/>
        </p:nvPicPr>
        <p:blipFill>
          <a:blip r:embed="rId3"/>
          <a:stretch>
            <a:fillRect/>
          </a:stretch>
        </p:blipFill>
        <p:spPr>
          <a:xfrm flipH="1">
            <a:off x="11772900" y="12585700"/>
            <a:ext cx="0" cy="0"/>
          </a:xfrm>
          <a:prstGeom prst="rect">
            <a:avLst/>
          </a:prstGeom>
          <a:ln>
            <a:noFill/>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96377" y="423756"/>
            <a:ext cx="3737003" cy="768350"/>
          </a:xfrm>
          <a:prstGeom prst="rect">
            <a:avLst/>
          </a:prstGeom>
          <a:noFill/>
        </p:spPr>
        <p:txBody>
          <a:bodyPr wrap="square" rtlCol="0">
            <a:spAutoFit/>
          </a:bodyPr>
          <a:lstStyle/>
          <a:p>
            <a:r>
              <a:rPr lang="zh-CN" altLang="en-US" sz="4400" b="1">
                <a:solidFill>
                  <a:schemeClr val="tx1"/>
                </a:solidFill>
                <a:latin typeface="华文新魏" panose="02010800040101010101" charset="-122"/>
                <a:ea typeface="华文新魏" panose="02010800040101010101" charset="-122"/>
              </a:rPr>
              <a:t>导读引入</a:t>
            </a:r>
          </a:p>
        </p:txBody>
      </p:sp>
      <p:sp>
        <p:nvSpPr>
          <p:cNvPr id="100" name="文本框 99"/>
          <p:cNvSpPr txBox="1"/>
          <p:nvPr/>
        </p:nvSpPr>
        <p:spPr>
          <a:xfrm>
            <a:off x="497205" y="1191895"/>
            <a:ext cx="11283315" cy="521970"/>
          </a:xfrm>
          <a:prstGeom prst="rect">
            <a:avLst/>
          </a:prstGeom>
          <a:noFill/>
          <a:ln w="9525">
            <a:noFill/>
          </a:ln>
        </p:spPr>
        <p:txBody>
          <a:bodyPr wrap="square">
            <a:spAutoFit/>
          </a:bodyPr>
          <a:lstStyle/>
          <a:p>
            <a:pPr indent="0"/>
            <a:r>
              <a:rPr lang="en-US" altLang="zh-CN" sz="2800" kern="0" spc="40">
                <a:effectLst/>
                <a:latin typeface="汉仪超粗宋简" panose="02010600000101010101" charset="-122"/>
                <a:ea typeface="汉仪超粗宋简" panose="02010600000101010101" charset="-122"/>
                <a:cs typeface="汉仪超粗宋简" panose="02010600000101010101" charset="-122"/>
                <a:sym typeface="+mn-ea"/>
              </a:rPr>
              <a:t>    </a:t>
            </a:r>
            <a:r>
              <a:rPr lang="en-US" sz="2800">
                <a:solidFill>
                  <a:srgbClr val="191919"/>
                </a:solidFill>
                <a:latin typeface="楷体" panose="02010609060101010101" charset="-122"/>
                <a:sym typeface="+mn-ea"/>
              </a:rPr>
              <a:t>1. </a:t>
            </a:r>
            <a:r>
              <a:rPr lang="zh-CN" sz="2800">
                <a:solidFill>
                  <a:srgbClr val="191919"/>
                </a:solidFill>
                <a:ea typeface="楷体" panose="02010609060101010101" charset="-122"/>
                <a:sym typeface="+mn-ea"/>
              </a:rPr>
              <a:t>借用教材P26最上面的小字（棋局）来理解总体布局</a:t>
            </a:r>
            <a:endParaRPr lang="zh-CN" altLang="en-US" sz="2800" b="0">
              <a:solidFill>
                <a:srgbClr val="191919"/>
              </a:solidFill>
              <a:latin typeface="仿宋" panose="02010609060101010101" charset="-122"/>
              <a:ea typeface="仿宋" panose="02010609060101010101" charset="-122"/>
              <a:cs typeface="仿宋" panose="02010609060101010101" charset="-122"/>
            </a:endParaRPr>
          </a:p>
        </p:txBody>
      </p:sp>
      <p:pic>
        <p:nvPicPr>
          <p:cNvPr id="3" name="图片 2"/>
          <p:cNvPicPr>
            <a:picLocks noChangeAspect="1"/>
          </p:cNvPicPr>
          <p:nvPr>
            <p:custDataLst>
              <p:tags r:id="rId1"/>
            </p:custDataLst>
          </p:nvPr>
        </p:nvPicPr>
        <p:blipFill>
          <a:blip r:embed="rId8"/>
          <a:stretch>
            <a:fillRect/>
          </a:stretch>
        </p:blipFill>
        <p:spPr>
          <a:xfrm>
            <a:off x="432435" y="1713865"/>
            <a:ext cx="4213860" cy="2718435"/>
          </a:xfrm>
          <a:prstGeom prst="rect">
            <a:avLst/>
          </a:prstGeom>
        </p:spPr>
      </p:pic>
      <p:pic>
        <p:nvPicPr>
          <p:cNvPr id="4" name="图片 3"/>
          <p:cNvPicPr>
            <a:picLocks noChangeAspect="1"/>
          </p:cNvPicPr>
          <p:nvPr>
            <p:custDataLst>
              <p:tags r:id="rId2"/>
            </p:custDataLst>
          </p:nvPr>
        </p:nvPicPr>
        <p:blipFill>
          <a:blip r:embed="rId9"/>
          <a:stretch>
            <a:fillRect/>
          </a:stretch>
        </p:blipFill>
        <p:spPr>
          <a:xfrm>
            <a:off x="4730750" y="1713865"/>
            <a:ext cx="3379470" cy="2597150"/>
          </a:xfrm>
          <a:prstGeom prst="rect">
            <a:avLst/>
          </a:prstGeom>
        </p:spPr>
      </p:pic>
      <p:pic>
        <p:nvPicPr>
          <p:cNvPr id="5" name="图片 4"/>
          <p:cNvPicPr>
            <a:picLocks noChangeAspect="1"/>
          </p:cNvPicPr>
          <p:nvPr>
            <p:custDataLst>
              <p:tags r:id="rId3"/>
            </p:custDataLst>
          </p:nvPr>
        </p:nvPicPr>
        <p:blipFill>
          <a:blip r:embed="rId10"/>
          <a:stretch>
            <a:fillRect/>
          </a:stretch>
        </p:blipFill>
        <p:spPr>
          <a:xfrm>
            <a:off x="8331835" y="1835150"/>
            <a:ext cx="3134995" cy="2597150"/>
          </a:xfrm>
          <a:prstGeom prst="rect">
            <a:avLst/>
          </a:prstGeom>
        </p:spPr>
      </p:pic>
      <p:sp>
        <p:nvSpPr>
          <p:cNvPr id="6" name="文本框 5"/>
          <p:cNvSpPr txBox="1"/>
          <p:nvPr>
            <p:custDataLst>
              <p:tags r:id="rId4"/>
            </p:custDataLst>
          </p:nvPr>
        </p:nvSpPr>
        <p:spPr>
          <a:xfrm>
            <a:off x="579755" y="4627880"/>
            <a:ext cx="4809490" cy="1568450"/>
          </a:xfrm>
          <a:prstGeom prst="rect">
            <a:avLst/>
          </a:prstGeom>
          <a:noFill/>
        </p:spPr>
        <p:txBody>
          <a:bodyPr wrap="square" rtlCol="0">
            <a:spAutoFit/>
          </a:bodyPr>
          <a:lstStyle/>
          <a:p>
            <a:r>
              <a:rPr lang="zh-CN" altLang="en-US" sz="3200">
                <a:latin typeface="黑体" panose="02010609060101010101" charset="-122"/>
                <a:ea typeface="黑体" panose="02010609060101010101" charset="-122"/>
                <a:cs typeface="黑体" panose="02010609060101010101" charset="-122"/>
              </a:rPr>
              <a:t>2.教师根据出示的棋局图片小结：P26第二自然段，导入新课。</a:t>
            </a:r>
          </a:p>
        </p:txBody>
      </p:sp>
      <p:pic>
        <p:nvPicPr>
          <p:cNvPr id="7" name="图片 6"/>
          <p:cNvPicPr>
            <a:picLocks noChangeAspect="1"/>
          </p:cNvPicPr>
          <p:nvPr>
            <p:custDataLst>
              <p:tags r:id="rId5"/>
            </p:custDataLst>
          </p:nvPr>
        </p:nvPicPr>
        <p:blipFill>
          <a:blip r:embed="rId11"/>
          <a:stretch>
            <a:fillRect/>
          </a:stretch>
        </p:blipFill>
        <p:spPr>
          <a:xfrm>
            <a:off x="5389245" y="4553585"/>
            <a:ext cx="5814695" cy="2004060"/>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40192" y="438361"/>
            <a:ext cx="3737003" cy="768350"/>
          </a:xfrm>
          <a:prstGeom prst="rect">
            <a:avLst/>
          </a:prstGeom>
          <a:noFill/>
        </p:spPr>
        <p:txBody>
          <a:bodyPr wrap="square" rtlCol="0">
            <a:spAutoFit/>
          </a:bodyPr>
          <a:lstStyle/>
          <a:p>
            <a:r>
              <a:rPr lang="zh-CN" altLang="en-US" sz="4400" b="1">
                <a:solidFill>
                  <a:schemeClr val="tx1"/>
                </a:solidFill>
                <a:latin typeface="华文新魏" panose="02010800040101010101" charset="-122"/>
                <a:ea typeface="华文新魏" panose="02010800040101010101" charset="-122"/>
              </a:rPr>
              <a:t>故事分享</a:t>
            </a:r>
          </a:p>
        </p:txBody>
      </p:sp>
      <p:sp>
        <p:nvSpPr>
          <p:cNvPr id="7" name="文本框 6"/>
          <p:cNvSpPr txBox="1"/>
          <p:nvPr>
            <p:custDataLst>
              <p:tags r:id="rId1"/>
            </p:custDataLst>
          </p:nvPr>
        </p:nvSpPr>
        <p:spPr>
          <a:xfrm>
            <a:off x="540385" y="1206500"/>
            <a:ext cx="7401560" cy="5015865"/>
          </a:xfrm>
          <a:prstGeom prst="rect">
            <a:avLst/>
          </a:prstGeom>
          <a:noFill/>
        </p:spPr>
        <p:txBody>
          <a:bodyPr wrap="square" rtlCol="0">
            <a:spAutoFit/>
          </a:bodyPr>
          <a:lstStyle/>
          <a:p>
            <a:r>
              <a:rPr lang="zh-CN" altLang="en-US" sz="3200">
                <a:latin typeface="黑体" panose="02010609060101010101" charset="-122"/>
                <a:ea typeface="黑体" panose="02010609060101010101" charset="-122"/>
                <a:cs typeface="黑体" panose="02010609060101010101" charset="-122"/>
              </a:rPr>
              <a:t>（一）老师分享故事：</a:t>
            </a:r>
          </a:p>
          <a:p>
            <a:r>
              <a:rPr lang="zh-CN" altLang="en-US" sz="3200">
                <a:solidFill>
                  <a:srgbClr val="FF0000"/>
                </a:solidFill>
                <a:latin typeface="黑体" panose="02010609060101010101" charset="-122"/>
                <a:ea typeface="黑体" panose="02010609060101010101" charset="-122"/>
                <a:cs typeface="黑体" panose="02010609060101010101" charset="-122"/>
              </a:rPr>
              <a:t>中学教师黄继成十八年生态教育的坚守</a:t>
            </a:r>
            <a:endParaRPr lang="zh-CN" altLang="en-US" sz="3200">
              <a:latin typeface="黑体" panose="02010609060101010101" charset="-122"/>
              <a:ea typeface="黑体" panose="02010609060101010101" charset="-122"/>
              <a:cs typeface="黑体" panose="02010609060101010101" charset="-122"/>
            </a:endParaRPr>
          </a:p>
          <a:p>
            <a:r>
              <a:rPr lang="zh-CN" altLang="en-US" sz="3200">
                <a:latin typeface="黑体" panose="02010609060101010101" charset="-122"/>
                <a:ea typeface="黑体" panose="02010609060101010101" charset="-122"/>
                <a:cs typeface="黑体" panose="02010609060101010101" charset="-122"/>
              </a:rPr>
              <a:t>同学们带着以下四个问题，仔细听老师讲故事</a:t>
            </a:r>
          </a:p>
          <a:p>
            <a:r>
              <a:rPr lang="zh-CN" altLang="en-US" sz="3200">
                <a:latin typeface="黑体" panose="02010609060101010101" charset="-122"/>
                <a:ea typeface="黑体" panose="02010609060101010101" charset="-122"/>
                <a:cs typeface="黑体" panose="02010609060101010101" charset="-122"/>
              </a:rPr>
              <a:t>1.故事的主题体现什么的？</a:t>
            </a:r>
          </a:p>
          <a:p>
            <a:r>
              <a:rPr lang="zh-CN" altLang="en-US" sz="3200">
                <a:latin typeface="黑体" panose="02010609060101010101" charset="-122"/>
                <a:ea typeface="黑体" panose="02010609060101010101" charset="-122"/>
                <a:cs typeface="黑体" panose="02010609060101010101" charset="-122"/>
              </a:rPr>
              <a:t>2.故事里的主人公有着怎样的品质？</a:t>
            </a:r>
          </a:p>
          <a:p>
            <a:r>
              <a:rPr lang="zh-CN" altLang="en-US" sz="3200">
                <a:latin typeface="黑体" panose="02010609060101010101" charset="-122"/>
                <a:ea typeface="黑体" panose="02010609060101010101" charset="-122"/>
                <a:cs typeface="黑体" panose="02010609060101010101" charset="-122"/>
              </a:rPr>
              <a:t>3.这个故事告诉了我们什么？在日常生活中你是怎样保护生态环境？</a:t>
            </a:r>
          </a:p>
          <a:p>
            <a:r>
              <a:rPr lang="zh-CN" altLang="en-US" sz="3200">
                <a:latin typeface="黑体" panose="02010609060101010101" charset="-122"/>
                <a:ea typeface="黑体" panose="02010609060101010101" charset="-122"/>
                <a:cs typeface="黑体" panose="02010609060101010101" charset="-122"/>
              </a:rPr>
              <a:t>请结合教材P30——31的材料谈谈“绿水青山就是金山银山”</a:t>
            </a:r>
          </a:p>
        </p:txBody>
      </p:sp>
      <p:pic>
        <p:nvPicPr>
          <p:cNvPr id="8" name="图片 7"/>
          <p:cNvPicPr>
            <a:picLocks noChangeAspect="1"/>
          </p:cNvPicPr>
          <p:nvPr>
            <p:custDataLst>
              <p:tags r:id="rId2"/>
            </p:custDataLst>
          </p:nvPr>
        </p:nvPicPr>
        <p:blipFill>
          <a:blip r:embed="rId5"/>
          <a:stretch>
            <a:fillRect/>
          </a:stretch>
        </p:blipFill>
        <p:spPr>
          <a:xfrm>
            <a:off x="7875905" y="1355725"/>
            <a:ext cx="3788410" cy="5032375"/>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40192" y="438361"/>
            <a:ext cx="3737003" cy="768350"/>
          </a:xfrm>
          <a:prstGeom prst="rect">
            <a:avLst/>
          </a:prstGeom>
          <a:noFill/>
        </p:spPr>
        <p:txBody>
          <a:bodyPr wrap="square" rtlCol="0">
            <a:spAutoFit/>
          </a:bodyPr>
          <a:lstStyle/>
          <a:p>
            <a:r>
              <a:rPr lang="zh-CN" altLang="en-US" sz="4400" b="1">
                <a:solidFill>
                  <a:schemeClr val="tx1"/>
                </a:solidFill>
                <a:latin typeface="华文新魏" panose="02010800040101010101" charset="-122"/>
                <a:ea typeface="华文新魏" panose="02010800040101010101" charset="-122"/>
              </a:rPr>
              <a:t>故事分享</a:t>
            </a:r>
          </a:p>
        </p:txBody>
      </p:sp>
      <p:sp>
        <p:nvSpPr>
          <p:cNvPr id="2" name="文本框 1"/>
          <p:cNvSpPr txBox="1"/>
          <p:nvPr>
            <p:custDataLst>
              <p:tags r:id="rId1"/>
            </p:custDataLst>
          </p:nvPr>
        </p:nvSpPr>
        <p:spPr>
          <a:xfrm>
            <a:off x="412750" y="1139825"/>
            <a:ext cx="7401560" cy="1568450"/>
          </a:xfrm>
          <a:prstGeom prst="rect">
            <a:avLst/>
          </a:prstGeom>
          <a:noFill/>
        </p:spPr>
        <p:txBody>
          <a:bodyPr wrap="square" rtlCol="0">
            <a:spAutoFit/>
          </a:bodyPr>
          <a:lstStyle/>
          <a:p>
            <a:r>
              <a:rPr lang="zh-CN" altLang="en-US" sz="3200">
                <a:latin typeface="黑体" panose="02010609060101010101" charset="-122"/>
                <a:ea typeface="黑体" panose="02010609060101010101" charset="-122"/>
                <a:cs typeface="黑体" panose="02010609060101010101" charset="-122"/>
              </a:rPr>
              <a:t>（二）学生分享故事：</a:t>
            </a:r>
          </a:p>
          <a:p>
            <a:r>
              <a:rPr lang="en-US" altLang="zh-CN" sz="3200">
                <a:solidFill>
                  <a:srgbClr val="FF0000"/>
                </a:solidFill>
                <a:latin typeface="黑体" panose="02010609060101010101" charset="-122"/>
                <a:ea typeface="黑体" panose="02010609060101010101" charset="-122"/>
                <a:cs typeface="黑体" panose="02010609060101010101" charset="-122"/>
              </a:rPr>
              <a:t>      </a:t>
            </a:r>
            <a:r>
              <a:rPr lang="zh-CN" altLang="en-US" sz="3200">
                <a:solidFill>
                  <a:srgbClr val="FF0000"/>
                </a:solidFill>
                <a:latin typeface="黑体" panose="02010609060101010101" charset="-122"/>
                <a:ea typeface="黑体" panose="02010609060101010101" charset="-122"/>
                <a:cs typeface="黑体" panose="02010609060101010101" charset="-122"/>
              </a:rPr>
              <a:t>推广阅读“书香”万家</a:t>
            </a:r>
            <a:endParaRPr lang="zh-CN" altLang="en-US" sz="3200">
              <a:latin typeface="黑体" panose="02010609060101010101" charset="-122"/>
              <a:ea typeface="黑体" panose="02010609060101010101" charset="-122"/>
              <a:cs typeface="黑体" panose="02010609060101010101" charset="-122"/>
            </a:endParaRPr>
          </a:p>
          <a:p>
            <a:endParaRPr lang="zh-CN" altLang="en-US" sz="3200">
              <a:latin typeface="黑体" panose="02010609060101010101" charset="-122"/>
              <a:ea typeface="黑体" panose="02010609060101010101" charset="-122"/>
              <a:cs typeface="黑体" panose="02010609060101010101" charset="-122"/>
            </a:endParaRPr>
          </a:p>
        </p:txBody>
      </p:sp>
      <p:sp>
        <p:nvSpPr>
          <p:cNvPr id="100" name="文本框 99"/>
          <p:cNvSpPr txBox="1"/>
          <p:nvPr>
            <p:custDataLst>
              <p:tags r:id="rId2"/>
            </p:custDataLst>
          </p:nvPr>
        </p:nvSpPr>
        <p:spPr>
          <a:xfrm>
            <a:off x="581025" y="2333625"/>
            <a:ext cx="6735445" cy="3046095"/>
          </a:xfrm>
          <a:prstGeom prst="rect">
            <a:avLst/>
          </a:prstGeom>
          <a:noFill/>
          <a:ln w="9525">
            <a:noFill/>
          </a:ln>
        </p:spPr>
        <p:txBody>
          <a:bodyPr wrap="square">
            <a:spAutoFit/>
          </a:bodyPr>
          <a:lstStyle/>
          <a:p>
            <a:pPr indent="457200"/>
            <a:r>
              <a:rPr lang="zh-CN" sz="3200" b="0">
                <a:solidFill>
                  <a:srgbClr val="000000"/>
                </a:solidFill>
                <a:latin typeface="黑体" panose="02010609060101010101" charset="-122"/>
                <a:ea typeface="黑体" panose="02010609060101010101" charset="-122"/>
                <a:cs typeface="黑体" panose="02010609060101010101" charset="-122"/>
              </a:rPr>
              <a:t>同学们带着以下三个问题，仔细听同学讲故事。</a:t>
            </a:r>
            <a:endParaRPr lang="en-US" sz="3200" b="0">
              <a:solidFill>
                <a:srgbClr val="000000"/>
              </a:solidFill>
              <a:latin typeface="黑体" panose="02010609060101010101" charset="-122"/>
              <a:ea typeface="黑体" panose="02010609060101010101" charset="-122"/>
              <a:cs typeface="黑体" panose="02010609060101010101" charset="-122"/>
            </a:endParaRPr>
          </a:p>
          <a:p>
            <a:pPr indent="457200"/>
            <a:r>
              <a:rPr lang="en-US" sz="3200" b="0">
                <a:solidFill>
                  <a:srgbClr val="000000"/>
                </a:solidFill>
                <a:latin typeface="黑体" panose="02010609060101010101" charset="-122"/>
                <a:ea typeface="黑体" panose="02010609060101010101" charset="-122"/>
                <a:cs typeface="黑体" panose="02010609060101010101" charset="-122"/>
              </a:rPr>
              <a:t>1. </a:t>
            </a:r>
            <a:r>
              <a:rPr lang="zh-CN" sz="3200" b="0">
                <a:solidFill>
                  <a:srgbClr val="000000"/>
                </a:solidFill>
                <a:latin typeface="黑体" panose="02010609060101010101" charset="-122"/>
                <a:ea typeface="黑体" panose="02010609060101010101" charset="-122"/>
                <a:cs typeface="黑体" panose="02010609060101010101" charset="-122"/>
              </a:rPr>
              <a:t>故事的主题体现什么的？</a:t>
            </a:r>
            <a:endParaRPr lang="en-US" sz="3200" b="0">
              <a:solidFill>
                <a:srgbClr val="000000"/>
              </a:solidFill>
              <a:latin typeface="黑体" panose="02010609060101010101" charset="-122"/>
              <a:ea typeface="黑体" panose="02010609060101010101" charset="-122"/>
              <a:cs typeface="黑体" panose="02010609060101010101" charset="-122"/>
            </a:endParaRPr>
          </a:p>
          <a:p>
            <a:pPr indent="457200"/>
            <a:r>
              <a:rPr lang="en-US" sz="3200" b="0">
                <a:solidFill>
                  <a:srgbClr val="000000"/>
                </a:solidFill>
                <a:latin typeface="黑体" panose="02010609060101010101" charset="-122"/>
                <a:ea typeface="黑体" panose="02010609060101010101" charset="-122"/>
                <a:cs typeface="黑体" panose="02010609060101010101" charset="-122"/>
              </a:rPr>
              <a:t>2. </a:t>
            </a:r>
            <a:r>
              <a:rPr lang="zh-CN" sz="3200" b="0">
                <a:solidFill>
                  <a:srgbClr val="000000"/>
                </a:solidFill>
                <a:latin typeface="黑体" panose="02010609060101010101" charset="-122"/>
                <a:ea typeface="黑体" panose="02010609060101010101" charset="-122"/>
                <a:cs typeface="黑体" panose="02010609060101010101" charset="-122"/>
              </a:rPr>
              <a:t>故事里讲的是一个什么故事？</a:t>
            </a:r>
            <a:endParaRPr lang="en-US" sz="3200" b="0">
              <a:solidFill>
                <a:srgbClr val="000000"/>
              </a:solidFill>
              <a:latin typeface="黑体" panose="02010609060101010101" charset="-122"/>
              <a:ea typeface="黑体" panose="02010609060101010101" charset="-122"/>
              <a:cs typeface="黑体" panose="02010609060101010101" charset="-122"/>
            </a:endParaRPr>
          </a:p>
          <a:p>
            <a:pPr indent="457200"/>
            <a:r>
              <a:rPr lang="en-US" sz="3200" b="0">
                <a:solidFill>
                  <a:srgbClr val="000000"/>
                </a:solidFill>
                <a:latin typeface="黑体" panose="02010609060101010101" charset="-122"/>
                <a:ea typeface="黑体" panose="02010609060101010101" charset="-122"/>
                <a:cs typeface="黑体" panose="02010609060101010101" charset="-122"/>
              </a:rPr>
              <a:t>3. </a:t>
            </a:r>
            <a:r>
              <a:rPr lang="zh-CN" sz="3200" b="0">
                <a:solidFill>
                  <a:srgbClr val="000000"/>
                </a:solidFill>
                <a:latin typeface="黑体" panose="02010609060101010101" charset="-122"/>
                <a:ea typeface="黑体" panose="02010609060101010101" charset="-122"/>
                <a:cs typeface="黑体" panose="02010609060101010101" charset="-122"/>
              </a:rPr>
              <a:t>这个故事告诉了我们什么？在日常学习中你是怎样进行阅读？</a:t>
            </a:r>
            <a:endParaRPr lang="zh-CN" altLang="en-US" sz="3200">
              <a:latin typeface="黑体" panose="02010609060101010101" charset="-122"/>
              <a:ea typeface="黑体" panose="02010609060101010101" charset="-122"/>
              <a:cs typeface="黑体" panose="02010609060101010101" charset="-122"/>
            </a:endParaRPr>
          </a:p>
        </p:txBody>
      </p:sp>
      <p:pic>
        <p:nvPicPr>
          <p:cNvPr id="3" name="图片 2"/>
          <p:cNvPicPr>
            <a:picLocks noChangeAspect="1"/>
          </p:cNvPicPr>
          <p:nvPr>
            <p:custDataLst>
              <p:tags r:id="rId3"/>
            </p:custDataLst>
          </p:nvPr>
        </p:nvPicPr>
        <p:blipFill>
          <a:blip r:embed="rId6"/>
          <a:stretch>
            <a:fillRect/>
          </a:stretch>
        </p:blipFill>
        <p:spPr>
          <a:xfrm>
            <a:off x="7683500" y="1206500"/>
            <a:ext cx="3630930" cy="5133975"/>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53197" y="409151"/>
            <a:ext cx="3737003" cy="768350"/>
          </a:xfrm>
          <a:prstGeom prst="rect">
            <a:avLst/>
          </a:prstGeom>
          <a:noFill/>
        </p:spPr>
        <p:txBody>
          <a:bodyPr wrap="square" rtlCol="0">
            <a:spAutoFit/>
          </a:bodyPr>
          <a:lstStyle/>
          <a:p>
            <a:r>
              <a:rPr lang="zh-CN" altLang="en-US" sz="4400" b="1">
                <a:solidFill>
                  <a:schemeClr val="tx1"/>
                </a:solidFill>
                <a:latin typeface="华文新魏" panose="02010800040101010101" charset="-122"/>
                <a:ea typeface="华文新魏" panose="02010800040101010101" charset="-122"/>
              </a:rPr>
              <a:t>析案明理</a:t>
            </a:r>
          </a:p>
        </p:txBody>
      </p:sp>
      <p:sp>
        <p:nvSpPr>
          <p:cNvPr id="100" name="文本框 99"/>
          <p:cNvSpPr txBox="1"/>
          <p:nvPr/>
        </p:nvSpPr>
        <p:spPr>
          <a:xfrm>
            <a:off x="365760" y="1177290"/>
            <a:ext cx="11235690" cy="4204970"/>
          </a:xfrm>
          <a:prstGeom prst="rect">
            <a:avLst/>
          </a:prstGeom>
          <a:noFill/>
          <a:ln w="9525">
            <a:noFill/>
          </a:ln>
        </p:spPr>
        <p:txBody>
          <a:bodyPr wrap="square">
            <a:noAutofit/>
          </a:bodyPr>
          <a:lstStyle/>
          <a:p>
            <a:pPr defTabSz="914400">
              <a:tabLst>
                <a:tab pos="2596515" algn="l"/>
              </a:tabLst>
            </a:pPr>
            <a:r>
              <a:rPr lang="en-US" altLang="zh-CN" sz="3200" smtClean="0">
                <a:solidFill>
                  <a:schemeClr val="tx1"/>
                </a:solidFill>
                <a:latin typeface="汉仪超粗宋简" panose="02010600000101010101" charset="-122"/>
                <a:ea typeface="汉仪超粗宋简" panose="02010600000101010101" charset="-122"/>
                <a:sym typeface="+mn-ea"/>
              </a:rPr>
              <a:t>    </a:t>
            </a:r>
            <a:endParaRPr lang="zh-CN" altLang="en-US" sz="3200" smtClean="0">
              <a:solidFill>
                <a:schemeClr val="tx1"/>
              </a:solidFill>
              <a:latin typeface="汉仪超粗宋简" panose="02010600000101010101" charset="-122"/>
              <a:ea typeface="汉仪超粗宋简" panose="02010600000101010101" charset="-122"/>
              <a:cs typeface="仿宋" panose="02010609060101010101" charset="-122"/>
              <a:sym typeface="+mn-ea"/>
            </a:endParaRPr>
          </a:p>
        </p:txBody>
      </p:sp>
      <p:sp>
        <p:nvSpPr>
          <p:cNvPr id="2" name="文本框 1"/>
          <p:cNvSpPr txBox="1"/>
          <p:nvPr>
            <p:custDataLst>
              <p:tags r:id="rId1"/>
            </p:custDataLst>
          </p:nvPr>
        </p:nvSpPr>
        <p:spPr>
          <a:xfrm>
            <a:off x="1603375" y="960120"/>
            <a:ext cx="7980680" cy="1814830"/>
          </a:xfrm>
          <a:prstGeom prst="rect">
            <a:avLst/>
          </a:prstGeom>
          <a:noFill/>
        </p:spPr>
        <p:txBody>
          <a:bodyPr wrap="square" rtlCol="0">
            <a:spAutoFit/>
          </a:bodyPr>
          <a:lstStyle/>
          <a:p>
            <a:pPr algn="l"/>
            <a:r>
              <a:rPr lang="zh-CN" altLang="en-US" sz="2800">
                <a:latin typeface="黑体" panose="02010609060101010101" charset="-122"/>
                <a:ea typeface="黑体" panose="02010609060101010101" charset="-122"/>
                <a:cs typeface="黑体" panose="02010609060101010101" charset="-122"/>
              </a:rPr>
              <a:t>（一）小组交流，合作探究：</a:t>
            </a:r>
          </a:p>
          <a:p>
            <a:pPr algn="l"/>
            <a:r>
              <a:rPr lang="zh-CN" altLang="en-US" sz="2800">
                <a:latin typeface="黑体" panose="02010609060101010101" charset="-122"/>
                <a:ea typeface="黑体" panose="02010609060101010101" charset="-122"/>
                <a:cs typeface="黑体" panose="02010609060101010101" charset="-122"/>
              </a:rPr>
              <a:t>1. “五位一体”的内容是什么？完善的历程怎样？</a:t>
            </a:r>
          </a:p>
          <a:p>
            <a:pPr algn="l"/>
            <a:r>
              <a:rPr lang="zh-CN" altLang="en-US" sz="2800">
                <a:latin typeface="黑体" panose="02010609060101010101" charset="-122"/>
                <a:ea typeface="黑体" panose="02010609060101010101" charset="-122"/>
                <a:cs typeface="黑体" panose="02010609060101010101" charset="-122"/>
              </a:rPr>
              <a:t>2.“五位一体”有着怎样的意义？</a:t>
            </a:r>
          </a:p>
          <a:p>
            <a:pPr algn="l"/>
            <a:r>
              <a:rPr lang="zh-CN" altLang="en-US" sz="2800">
                <a:latin typeface="黑体" panose="02010609060101010101" charset="-122"/>
                <a:ea typeface="黑体" panose="02010609060101010101" charset="-122"/>
                <a:cs typeface="黑体" panose="02010609060101010101" charset="-122"/>
              </a:rPr>
              <a:t>3“五位一体”它们之间有着怎样的关系</a:t>
            </a:r>
          </a:p>
        </p:txBody>
      </p:sp>
      <p:pic>
        <p:nvPicPr>
          <p:cNvPr id="5" name="图片 4"/>
          <p:cNvPicPr>
            <a:picLocks noChangeAspect="1"/>
          </p:cNvPicPr>
          <p:nvPr>
            <p:custDataLst>
              <p:tags r:id="rId2"/>
            </p:custDataLst>
          </p:nvPr>
        </p:nvPicPr>
        <p:blipFill>
          <a:blip r:embed="rId7"/>
          <a:stretch>
            <a:fillRect/>
          </a:stretch>
        </p:blipFill>
        <p:spPr>
          <a:xfrm>
            <a:off x="575310" y="2774950"/>
            <a:ext cx="3298190" cy="3656330"/>
          </a:xfrm>
          <a:prstGeom prst="rect">
            <a:avLst/>
          </a:prstGeom>
        </p:spPr>
      </p:pic>
      <p:pic>
        <p:nvPicPr>
          <p:cNvPr id="6" name="图片 5"/>
          <p:cNvPicPr>
            <a:picLocks noChangeAspect="1"/>
          </p:cNvPicPr>
          <p:nvPr>
            <p:custDataLst>
              <p:tags r:id="rId3"/>
            </p:custDataLst>
          </p:nvPr>
        </p:nvPicPr>
        <p:blipFill>
          <a:blip r:embed="rId8"/>
          <a:stretch>
            <a:fillRect/>
          </a:stretch>
        </p:blipFill>
        <p:spPr>
          <a:xfrm>
            <a:off x="4019550" y="2849245"/>
            <a:ext cx="4098925" cy="3542665"/>
          </a:xfrm>
          <a:prstGeom prst="rect">
            <a:avLst/>
          </a:prstGeom>
        </p:spPr>
      </p:pic>
      <p:pic>
        <p:nvPicPr>
          <p:cNvPr id="7" name="图片 6"/>
          <p:cNvPicPr>
            <a:picLocks noChangeAspect="1"/>
          </p:cNvPicPr>
          <p:nvPr>
            <p:custDataLst>
              <p:tags r:id="rId4"/>
            </p:custDataLst>
          </p:nvPr>
        </p:nvPicPr>
        <p:blipFill>
          <a:blip r:embed="rId9"/>
          <a:stretch>
            <a:fillRect/>
          </a:stretch>
        </p:blipFill>
        <p:spPr>
          <a:xfrm>
            <a:off x="8529955" y="2849245"/>
            <a:ext cx="3071495" cy="3620135"/>
          </a:xfrm>
          <a:prstGeom prst="rect">
            <a:avLst/>
          </a:prstGeo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10982" y="310091"/>
            <a:ext cx="3737003" cy="768350"/>
          </a:xfrm>
          <a:prstGeom prst="rect">
            <a:avLst/>
          </a:prstGeom>
          <a:noFill/>
        </p:spPr>
        <p:txBody>
          <a:bodyPr wrap="square" rtlCol="0">
            <a:spAutoFit/>
          </a:bodyPr>
          <a:lstStyle/>
          <a:p>
            <a:r>
              <a:rPr lang="zh-CN" altLang="en-US" sz="4400" b="1">
                <a:solidFill>
                  <a:schemeClr val="tx1"/>
                </a:solidFill>
                <a:latin typeface="华文新魏" panose="02010800040101010101" charset="-122"/>
                <a:ea typeface="华文新魏" panose="02010800040101010101" charset="-122"/>
              </a:rPr>
              <a:t>析案明理</a:t>
            </a:r>
          </a:p>
        </p:txBody>
      </p:sp>
      <p:sp>
        <p:nvSpPr>
          <p:cNvPr id="2" name="文本框 1"/>
          <p:cNvSpPr txBox="1"/>
          <p:nvPr/>
        </p:nvSpPr>
        <p:spPr>
          <a:xfrm>
            <a:off x="584835" y="1078230"/>
            <a:ext cx="11411585" cy="3553460"/>
          </a:xfrm>
          <a:prstGeom prst="rect">
            <a:avLst/>
          </a:prstGeom>
          <a:noFill/>
          <a:ln w="9525">
            <a:noFill/>
          </a:ln>
        </p:spPr>
        <p:txBody>
          <a:bodyPr wrap="square">
            <a:noAutofit/>
          </a:bodyPr>
          <a:lstStyle/>
          <a:p>
            <a:pPr indent="0"/>
            <a:r>
              <a:rPr lang="en-US" altLang="zh-CN" sz="2800">
                <a:solidFill>
                  <a:srgbClr val="C00000"/>
                </a:solidFill>
                <a:latin typeface="宋体" panose="02010600030101010101" pitchFamily="2" charset="-122"/>
                <a:ea typeface="宋体" panose="02010600030101010101" pitchFamily="2" charset="-122"/>
                <a:sym typeface="+mn-ea"/>
              </a:rPr>
              <a:t>   </a:t>
            </a:r>
            <a:r>
              <a:rPr lang="zh-CN" altLang="en-US" sz="2400">
                <a:latin typeface="黑体" panose="02010609060101010101" charset="-122"/>
                <a:ea typeface="黑体" panose="02010609060101010101" charset="-122"/>
                <a:cs typeface="黑体" panose="02010609060101010101" charset="-122"/>
                <a:sym typeface="+mn-ea"/>
              </a:rPr>
              <a:t>二）归纳总结：</a:t>
            </a:r>
            <a:endParaRPr lang="zh-CN" altLang="en-US" sz="2400">
              <a:latin typeface="黑体" panose="02010609060101010101" charset="-122"/>
              <a:ea typeface="黑体" panose="02010609060101010101" charset="-122"/>
              <a:cs typeface="黑体" panose="02010609060101010101" charset="-122"/>
            </a:endParaRPr>
          </a:p>
          <a:p>
            <a:pPr indent="0"/>
            <a:r>
              <a:rPr lang="zh-CN" altLang="en-US" sz="2400">
                <a:latin typeface="黑体" panose="02010609060101010101" charset="-122"/>
                <a:ea typeface="黑体" panose="02010609060101010101" charset="-122"/>
                <a:cs typeface="黑体" panose="02010609060101010101" charset="-122"/>
                <a:sym typeface="+mn-ea"/>
              </a:rPr>
              <a:t>1.五位一体总体布局是经济、政治、文化、社会、生态文明建设全面发展的总体布局，他不是一蹴而成的，而是在社会主义建设中，逐步形成并不断完善的。</a:t>
            </a:r>
            <a:endParaRPr lang="zh-CN" altLang="en-US" sz="2400">
              <a:latin typeface="黑体" panose="02010609060101010101" charset="-122"/>
              <a:ea typeface="黑体" panose="02010609060101010101" charset="-122"/>
              <a:cs typeface="黑体" panose="02010609060101010101" charset="-122"/>
            </a:endParaRPr>
          </a:p>
          <a:p>
            <a:pPr indent="0"/>
            <a:r>
              <a:rPr lang="zh-CN" altLang="en-US" sz="2400">
                <a:latin typeface="黑体" panose="02010609060101010101" charset="-122"/>
                <a:ea typeface="黑体" panose="02010609060101010101" charset="-122"/>
                <a:cs typeface="黑体" panose="02010609060101010101" charset="-122"/>
                <a:sym typeface="+mn-ea"/>
              </a:rPr>
              <a:t>2.统筹推进五位一体总的布局，就是不仅要推动经济社会的发展，还要推动民主法治的健全，文化艺术的繁荣、社会秩序的稳定，生态环境的美丽，建设富强中国、民主中国、文明中国、和谐中国和美丽中国 。</a:t>
            </a:r>
            <a:endParaRPr lang="zh-CN" altLang="en-US" sz="2400">
              <a:latin typeface="黑体" panose="02010609060101010101" charset="-122"/>
              <a:ea typeface="黑体" panose="02010609060101010101" charset="-122"/>
              <a:cs typeface="黑体" panose="02010609060101010101" charset="-122"/>
            </a:endParaRPr>
          </a:p>
          <a:p>
            <a:pPr indent="0"/>
            <a:r>
              <a:rPr lang="zh-CN" altLang="en-US" sz="2400">
                <a:latin typeface="黑体" panose="02010609060101010101" charset="-122"/>
                <a:ea typeface="黑体" panose="02010609060101010101" charset="-122"/>
                <a:cs typeface="黑体" panose="02010609060101010101" charset="-122"/>
                <a:sym typeface="+mn-ea"/>
              </a:rPr>
              <a:t>3.我们要贯彻创新，协调，绿色，开放，共享的新发展理念 。</a:t>
            </a:r>
            <a:endParaRPr lang="zh-CN" altLang="en-US" sz="2400">
              <a:latin typeface="黑体" panose="02010609060101010101" charset="-122"/>
              <a:ea typeface="黑体" panose="02010609060101010101" charset="-122"/>
              <a:cs typeface="黑体" panose="02010609060101010101" charset="-122"/>
            </a:endParaRPr>
          </a:p>
          <a:p>
            <a:pPr indent="0"/>
            <a:r>
              <a:rPr lang="zh-CN" altLang="en-US" sz="2400">
                <a:latin typeface="黑体" panose="02010609060101010101" charset="-122"/>
                <a:ea typeface="黑体" panose="02010609060101010101" charset="-122"/>
                <a:cs typeface="黑体" panose="02010609060101010101" charset="-122"/>
                <a:sym typeface="+mn-ea"/>
              </a:rPr>
              <a:t>4.我们要知道社会主义核心价值观的内容。</a:t>
            </a:r>
            <a:endParaRPr lang="zh-CN" altLang="en-US" sz="2400">
              <a:latin typeface="黑体" panose="02010609060101010101" charset="-122"/>
              <a:ea typeface="黑体" panose="02010609060101010101" charset="-122"/>
              <a:cs typeface="黑体" panose="02010609060101010101" charset="-122"/>
            </a:endParaRPr>
          </a:p>
          <a:p>
            <a:pPr indent="0"/>
            <a:r>
              <a:rPr lang="zh-CN" altLang="en-US" sz="2400">
                <a:latin typeface="黑体" panose="02010609060101010101" charset="-122"/>
                <a:ea typeface="黑体" panose="02010609060101010101" charset="-122"/>
                <a:cs typeface="黑体" panose="02010609060101010101" charset="-122"/>
                <a:sym typeface="+mn-ea"/>
              </a:rPr>
              <a:t>国家层面： 富强、民主、文明、和谐，</a:t>
            </a:r>
            <a:endParaRPr lang="zh-CN" altLang="en-US" sz="2400">
              <a:latin typeface="黑体" panose="02010609060101010101" charset="-122"/>
              <a:ea typeface="黑体" panose="02010609060101010101" charset="-122"/>
              <a:cs typeface="黑体" panose="02010609060101010101" charset="-122"/>
            </a:endParaRPr>
          </a:p>
          <a:p>
            <a:pPr indent="0"/>
            <a:r>
              <a:rPr lang="zh-CN" altLang="en-US" sz="2400">
                <a:latin typeface="黑体" panose="02010609060101010101" charset="-122"/>
                <a:ea typeface="黑体" panose="02010609060101010101" charset="-122"/>
                <a:cs typeface="黑体" panose="02010609060101010101" charset="-122"/>
                <a:sym typeface="+mn-ea"/>
              </a:rPr>
              <a:t>社公层面：  自由、平等、公平、法治，</a:t>
            </a:r>
            <a:endParaRPr lang="zh-CN" altLang="en-US" sz="2400">
              <a:latin typeface="黑体" panose="02010609060101010101" charset="-122"/>
              <a:ea typeface="黑体" panose="02010609060101010101" charset="-122"/>
              <a:cs typeface="黑体" panose="02010609060101010101" charset="-122"/>
            </a:endParaRPr>
          </a:p>
          <a:p>
            <a:pPr indent="0"/>
            <a:r>
              <a:rPr lang="zh-CN" altLang="en-US" sz="2400">
                <a:latin typeface="黑体" panose="02010609060101010101" charset="-122"/>
                <a:ea typeface="黑体" panose="02010609060101010101" charset="-122"/>
                <a:cs typeface="黑体" panose="02010609060101010101" charset="-122"/>
                <a:sym typeface="+mn-ea"/>
              </a:rPr>
              <a:t>个人层面：  爱国、敬业、诚信、友善 。</a:t>
            </a:r>
            <a:endParaRPr lang="zh-CN" altLang="en-US" sz="2400">
              <a:latin typeface="黑体" panose="02010609060101010101" charset="-122"/>
              <a:ea typeface="黑体" panose="02010609060101010101" charset="-122"/>
              <a:cs typeface="黑体" panose="02010609060101010101" charset="-122"/>
            </a:endParaRPr>
          </a:p>
          <a:p>
            <a:pPr indent="0"/>
            <a:r>
              <a:rPr lang="zh-CN" altLang="en-US" sz="2400">
                <a:latin typeface="黑体" panose="02010609060101010101" charset="-122"/>
                <a:ea typeface="黑体" panose="02010609060101010101" charset="-122"/>
                <a:cs typeface="黑体" panose="02010609060101010101" charset="-122"/>
                <a:sym typeface="+mn-ea"/>
              </a:rPr>
              <a:t>5.“五位一体”总体布局，是一个有机整体，相互联系，相互促进，只有坚持“五位一体”建设全面推进、协调发展，才能实现社会主义现代化，把我国建设成为富强民主，文明和谐美丽的社会主义现代化强国 。</a:t>
            </a:r>
            <a:endParaRPr lang="zh-CN" altLang="en-US" sz="2400">
              <a:solidFill>
                <a:schemeClr val="tx1"/>
              </a:solidFill>
              <a:latin typeface="宋体" panose="02010600030101010101" pitchFamily="2" charset="-122"/>
              <a:ea typeface="宋体" panose="02010600030101010101" pitchFamily="2" charset="-122"/>
              <a:cs typeface="仿宋" panose="02010609060101010101" charset="-122"/>
              <a:sym typeface="+mn-ea"/>
            </a:endParaRP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3.03.31"/>
  <p:tag name="AS_TITLE" val="Aspose.Slides for Java"/>
  <p:tag name="AS_VERSION" val="23.3"/>
  <p:tag name="COMMONDATA" val="eyJoZGlkIjoiYmMyMjllYTA0OWNkNjQyMTg0MDkzNDk3YzkyYTU3ZjgifQ=="/>
  <p:tag name="KSO_WPP_MARK_KEY" val="8d4824b6-b808-40b2-ad19-464eaefb19f0"/>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2412,&quot;width&quot;:14246.885039370078}"/>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 name="KSO_WM_UNIT_PLACING_PICTURE_USER_VIEWPORT" val="{&quot;height&quot;:4091,&quot;width&quot;:6636}"/>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第一PPT模板网-WWW.1PPT.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3tz4riwc">
      <a:majorFont>
        <a:latin typeface="Arial"/>
        <a:ea typeface="宋体"/>
        <a:cs typeface="Arial"/>
      </a:majorFont>
      <a:minorFont>
        <a:latin typeface="Arial"/>
        <a:ea typeface="宋体"/>
        <a:cs typeface="Arial"/>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753</Words>
  <Application>Microsoft Office PowerPoint</Application>
  <PresentationFormat>宽屏</PresentationFormat>
  <Paragraphs>73</Paragraphs>
  <Slides>13</Slides>
  <Notes>12</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13</vt:i4>
      </vt:variant>
    </vt:vector>
  </HeadingPairs>
  <TitlesOfParts>
    <vt:vector size="24" baseType="lpstr">
      <vt:lpstr>仿宋</vt:lpstr>
      <vt:lpstr>汉仪超粗宋简</vt:lpstr>
      <vt:lpstr>汉仪菱心体简</vt:lpstr>
      <vt:lpstr>黑体</vt:lpstr>
      <vt:lpstr>华文新魏</vt:lpstr>
      <vt:lpstr>楷体</vt:lpstr>
      <vt:lpstr>宋体</vt:lpstr>
      <vt:lpstr>微软雅黑</vt:lpstr>
      <vt:lpstr>Arial</vt:lpstr>
      <vt:lpstr>Calibri</vt:lpstr>
      <vt:lpstr>第一PPT模板网-WWW.1PPT.COM​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rbm.xkw.com</dc:creator>
  <cp:lastModifiedBy>dell</cp:lastModifiedBy>
  <cp:revision>2</cp:revision>
  <cp:lastPrinted>2023-10-17T14:46:35Z</cp:lastPrinted>
  <dcterms:created xsi:type="dcterms:W3CDTF">2023-10-17T14:46:35Z</dcterms:created>
  <dcterms:modified xsi:type="dcterms:W3CDTF">2025-08-25T06:47:16Z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