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1183" r:id="rId2"/>
    <p:sldId id="430" r:id="rId3"/>
    <p:sldId id="1153" r:id="rId4"/>
    <p:sldId id="1173" r:id="rId5"/>
    <p:sldId id="1178" r:id="rId6"/>
    <p:sldId id="1168" r:id="rId7"/>
    <p:sldId id="1161" r:id="rId8"/>
    <p:sldId id="1174" r:id="rId9"/>
    <p:sldId id="1182" r:id="rId10"/>
    <p:sldId id="1181" r:id="rId11"/>
  </p:sldIdLst>
  <p:sldSz cx="12192000" cy="6858000"/>
  <p:notesSz cx="6858000" cy="9144000"/>
  <p:embeddedFontLst>
    <p:embeddedFont>
      <p:font typeface="等线" panose="02010600030101010101" pitchFamily="2" charset="-122"/>
      <p:regular r:id="rId14"/>
      <p:bold r:id="rId15"/>
    </p:embeddedFont>
    <p:embeddedFont>
      <p:font typeface="楷体" panose="02010609060101010101" pitchFamily="49" charset="-122"/>
      <p:regular r:id="rId16"/>
    </p:embeddedFont>
  </p:embeddedFontLst>
  <p:custDataLst>
    <p:tags r:id="rId1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第一课时" id="{AB4FEC24-6A7C-4D37-A6F5-4549969CEC9D}">
          <p14:sldIdLst>
            <p14:sldId id="1183"/>
            <p14:sldId id="430"/>
            <p14:sldId id="1153"/>
            <p14:sldId id="1173"/>
            <p14:sldId id="1178"/>
            <p14:sldId id="1168"/>
            <p14:sldId id="1161"/>
            <p14:sldId id="1174"/>
            <p14:sldId id="1182"/>
            <p14:sldId id="118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319" userDrawn="1">
          <p15:clr>
            <a:srgbClr val="A4A3A4"/>
          </p15:clr>
        </p15:guide>
        <p15:guide id="2" pos="708" userDrawn="1">
          <p15:clr>
            <a:srgbClr val="A4A3A4"/>
          </p15:clr>
        </p15:guide>
        <p15:guide id="3" pos="387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86137" initials="8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F724C"/>
    <a:srgbClr val="CBB2AD"/>
    <a:srgbClr val="F5E0D6"/>
    <a:srgbClr val="FAEDE7"/>
    <a:srgbClr val="ECC6B3"/>
    <a:srgbClr val="FEFEFC"/>
    <a:srgbClr val="A05435"/>
    <a:srgbClr val="E1CAA0"/>
    <a:srgbClr val="558EA9"/>
    <a:srgbClr val="ABC9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3" autoAdjust="0"/>
    <p:restoredTop sz="87809" autoAdjust="0"/>
  </p:normalViewPr>
  <p:slideViewPr>
    <p:cSldViewPr snapToGrid="0" showGuides="1">
      <p:cViewPr varScale="1">
        <p:scale>
          <a:sx n="65" d="100"/>
          <a:sy n="65" d="100"/>
        </p:scale>
        <p:origin x="532" y="48"/>
      </p:cViewPr>
      <p:guideLst>
        <p:guide orient="horz" pos="1319"/>
        <p:guide pos="708"/>
        <p:guide pos="387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2025/4/23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4C36F8-0DCF-4E86-8921-44C42B395311}" type="datetimeFigureOut">
              <a:rPr lang="zh-CN" altLang="en-US" smtClean="0"/>
              <a:t>2025/4/23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7B0F9A-6A23-4A43-B0A7-C9F7F517A3B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C18A5B-0AC5-7873-18C0-5DD3089B69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CA4BEBE-47DD-B912-EB51-F74CCF0958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C6FCDEB-4973-3CE1-7880-93988CBD50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214BA60-2925-F585-6571-57F27060AB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90B84A-FC72-4950-AD6F-3912CB7F104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11526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1BD6BC-7142-664E-CD7F-4E323CA558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82B635C-5969-C89C-B98A-00325692DE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E6781C49-8697-BEEA-4A09-1F011B9496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8F5ED1-8BBF-4DC3-9081-A991F70A6B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7B0F9A-6A23-4A43-B0A7-C9F7F517A3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05206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FC90B84A-FC72-4950-AD6F-3912CB7F1045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7B0F9A-6A23-4A43-B0A7-C9F7F517A3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039BD7-50A5-FE3A-296F-906283A5FC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B0A2F2F7-D422-727A-7EB7-E63A7AF33F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57D8AAE0-EE43-09A9-6C44-9E333BA331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7D2B62C-82E9-5ECB-C98E-E49C94A632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7B0F9A-6A23-4A43-B0A7-C9F7F517A3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34685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7EC5AE-17B7-7B31-7B1C-9520A4F42E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B5C9476-29B2-4906-33E2-5BB427BFDA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5CCA5668-BCFC-BB78-9B4B-2F92A1238E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AC30C9F-721F-9E86-B563-EB2D766DDF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90B84A-FC72-4950-AD6F-3912CB7F104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77994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D0B25E-33F0-F982-7A09-CCF66794C1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24B29CF-C209-C6B4-47CA-F610896C0D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55C8C34D-FED7-2A4E-8D24-2406E8ABA2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9148118-87BE-141F-1A78-58A7E12C84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7B0F9A-6A23-4A43-B0A7-C9F7F517A3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28265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B0F9A-6A23-4A43-B0A7-C9F7F517A3BC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C00CCE-A43E-B264-0A1F-9B08E64DB5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94FE6F6-0898-2247-2DFC-69AE4ECDAC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FFE7066-60A9-9B8C-36B5-AF0E860527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4A94C42-F7FD-6B34-5074-042642A679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7B0F9A-6A23-4A43-B0A7-C9F7F517A3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30849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184A01-8B32-674E-8AC3-39ACA8A787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0AD5948-278A-1210-6E15-0063A54CC4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49B3A49-0973-6B0F-2E60-785BEBAD07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7B4F6EA-F883-6300-BAAB-9515D0654F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7B0F9A-6A23-4A43-B0A7-C9F7F517A3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44311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9648D-A9B2-4DF8-9FE4-AE036B833913}" type="datetimeFigureOut">
              <a:rPr lang="zh-CN" altLang="en-US" smtClean="0"/>
              <a:t>2025/4/23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D0761-68A4-41B5-91A7-5965941EEEF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0" y="0"/>
            <a:ext cx="12192000" cy="365125"/>
          </a:xfrm>
          <a:prstGeom prst="rect">
            <a:avLst/>
          </a:prstGeom>
          <a:solidFill>
            <a:srgbClr val="ECC6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0" y="6492875"/>
            <a:ext cx="12192000" cy="365125"/>
          </a:xfrm>
          <a:prstGeom prst="rect">
            <a:avLst/>
          </a:prstGeom>
          <a:solidFill>
            <a:srgbClr val="ECC6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3352799" y="365125"/>
            <a:ext cx="5486401" cy="1055902"/>
            <a:chOff x="1749285" y="0"/>
            <a:chExt cx="5486401" cy="3614457"/>
          </a:xfrm>
          <a:solidFill>
            <a:srgbClr val="CBB2AD"/>
          </a:solidFill>
        </p:grpSpPr>
        <p:sp>
          <p:nvSpPr>
            <p:cNvPr id="8" name="矩形: 圆角 7"/>
            <p:cNvSpPr/>
            <p:nvPr/>
          </p:nvSpPr>
          <p:spPr>
            <a:xfrm>
              <a:off x="1749285" y="1067591"/>
              <a:ext cx="5486401" cy="2546866"/>
            </a:xfrm>
            <a:prstGeom prst="roundRect">
              <a:avLst>
                <a:gd name="adj" fmla="val 50000"/>
              </a:avLst>
            </a:prstGeom>
            <a:grpFill/>
            <a:ln w="98425" cmpd="dbl">
              <a:solidFill>
                <a:schemeClr val="bg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cxnSp>
          <p:nvCxnSpPr>
            <p:cNvPr id="9" name="直接连接符 8"/>
            <p:cNvCxnSpPr/>
            <p:nvPr/>
          </p:nvCxnSpPr>
          <p:spPr>
            <a:xfrm>
              <a:off x="3260034" y="0"/>
              <a:ext cx="0" cy="1067591"/>
            </a:xfrm>
            <a:prstGeom prst="line">
              <a:avLst/>
            </a:prstGeom>
            <a:grpFill/>
            <a:ln w="31750">
              <a:solidFill>
                <a:srgbClr val="CBB2AD"/>
              </a:solidFill>
              <a:tailEnd type="oval" w="med" len="med"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>
              <a:off x="5751443" y="0"/>
              <a:ext cx="0" cy="1067591"/>
            </a:xfrm>
            <a:prstGeom prst="line">
              <a:avLst/>
            </a:prstGeom>
            <a:grpFill/>
            <a:ln w="31750">
              <a:solidFill>
                <a:srgbClr val="CBB2AD"/>
              </a:solidFill>
              <a:tailEnd type="oval" w="med" len="med"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a typeface="楷体" panose="02010609060101010101" charset="-122"/>
              </a:defRPr>
            </a:lvl1pPr>
          </a:lstStyle>
          <a:p>
            <a:fld id="{2589648D-A9B2-4DF8-9FE4-AE036B833913}" type="datetimeFigureOut">
              <a:rPr lang="zh-CN" altLang="en-US" smtClean="0"/>
              <a:t>2025/4/23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a typeface="楷体" panose="020106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a typeface="楷体" panose="02010609060101010101" charset="-122"/>
              </a:defRPr>
            </a:lvl1pPr>
          </a:lstStyle>
          <a:p>
            <a:fld id="{157D0761-68A4-41B5-91A7-5965941EEEF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楷体" panose="02010609060101010101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楷体" panose="02010609060101010101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楷体" panose="02010609060101010101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楷体" panose="02010609060101010101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楷体" panose="02010609060101010101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楷体" panose="02010609060101010101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4.xml"/><Relationship Id="rId7" Type="http://schemas.openxmlformats.org/officeDocument/2006/relationships/image" Target="../media/image1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24000" contrast="-30000"/>
          </a:blip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50E14E-0698-ACBF-6B65-0331478EF9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76A7C1C9-72A3-EC77-78E7-4C163934F666}"/>
              </a:ext>
            </a:extLst>
          </p:cNvPr>
          <p:cNvSpPr/>
          <p:nvPr/>
        </p:nvSpPr>
        <p:spPr>
          <a:xfrm>
            <a:off x="-65898" y="-107950"/>
            <a:ext cx="12229465" cy="68999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楷体"/>
              <a:cs typeface="+mn-cs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E73CB084-F280-A2A2-3EA0-0DC8A0882B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7207" y="799158"/>
            <a:ext cx="3603048" cy="270076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41077EA-D066-8325-289A-16297ECABC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1190" y="202293"/>
            <a:ext cx="3139712" cy="313971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BB6B8FC-FE45-95C9-5143-DD52C0BC11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2559" y="3415645"/>
            <a:ext cx="2176461" cy="338967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3B45949-9625-8B6C-D497-36DFDB6A1F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21728" y="4302610"/>
            <a:ext cx="3761558" cy="1944793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83D273D1-25D2-B5CC-88D3-5C788F61CFE3}"/>
              </a:ext>
            </a:extLst>
          </p:cNvPr>
          <p:cNvSpPr/>
          <p:nvPr/>
        </p:nvSpPr>
        <p:spPr>
          <a:xfrm>
            <a:off x="28433" y="-39897"/>
            <a:ext cx="36631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游戏猜猜猜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CD97B80E-2572-1394-7E36-94E4260FCA57}"/>
              </a:ext>
            </a:extLst>
          </p:cNvPr>
          <p:cNvSpPr txBox="1"/>
          <p:nvPr/>
        </p:nvSpPr>
        <p:spPr>
          <a:xfrm>
            <a:off x="5057245" y="1203185"/>
            <a:ext cx="861774" cy="235384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4400" dirty="0"/>
              <a:t>丢手绢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EA556C02-F7ED-D320-6601-965CB6D0517F}"/>
              </a:ext>
            </a:extLst>
          </p:cNvPr>
          <p:cNvSpPr txBox="1"/>
          <p:nvPr/>
        </p:nvSpPr>
        <p:spPr>
          <a:xfrm>
            <a:off x="10483286" y="883433"/>
            <a:ext cx="861774" cy="267759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4400" dirty="0"/>
              <a:t>捉迷藏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2AD7548A-46D6-6792-2E99-BEE64CDF0925}"/>
              </a:ext>
            </a:extLst>
          </p:cNvPr>
          <p:cNvSpPr txBox="1"/>
          <p:nvPr/>
        </p:nvSpPr>
        <p:spPr>
          <a:xfrm>
            <a:off x="5039386" y="4074070"/>
            <a:ext cx="861774" cy="194479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4400" dirty="0"/>
              <a:t>跳长绳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CE692A84-67D8-1954-34AE-D6DE18390E7A}"/>
              </a:ext>
            </a:extLst>
          </p:cNvPr>
          <p:cNvSpPr txBox="1"/>
          <p:nvPr/>
        </p:nvSpPr>
        <p:spPr>
          <a:xfrm>
            <a:off x="10553478" y="3800168"/>
            <a:ext cx="861774" cy="305783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4400" dirty="0"/>
              <a:t>老鹰捉小鸡</a:t>
            </a:r>
          </a:p>
        </p:txBody>
      </p:sp>
    </p:spTree>
    <p:extLst>
      <p:ext uri="{BB962C8B-B14F-4D97-AF65-F5344CB8AC3E}">
        <p14:creationId xmlns:p14="http://schemas.microsoft.com/office/powerpoint/2010/main" val="1255614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53C4F6-A41E-E9EA-69BF-2683543EC3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CE81236A-511C-25BE-4C20-88C50062CFBA}"/>
              </a:ext>
            </a:extLst>
          </p:cNvPr>
          <p:cNvSpPr txBox="1"/>
          <p:nvPr/>
        </p:nvSpPr>
        <p:spPr>
          <a:xfrm>
            <a:off x="1219835" y="1114425"/>
            <a:ext cx="10558780" cy="112331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tabLst/>
              <a:defRPr/>
            </a:pPr>
            <a:endParaRPr kumimoji="0" lang="zh-CN" altLang="en-US" sz="3600" b="0" i="0" u="none" strike="noStrike" kern="1200" cap="none" spc="30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EC9A778D-21DB-E30B-86D5-5FA0AD902A77}"/>
              </a:ext>
            </a:extLst>
          </p:cNvPr>
          <p:cNvSpPr/>
          <p:nvPr/>
        </p:nvSpPr>
        <p:spPr>
          <a:xfrm>
            <a:off x="1737797" y="2028374"/>
            <a:ext cx="2880320" cy="523220"/>
          </a:xfrm>
          <a:prstGeom prst="rect">
            <a:avLst/>
          </a:prstGeom>
          <a:noFill/>
          <a:ln w="3175">
            <a:noFill/>
          </a:ln>
          <a:extLst>
            <a:ext uri="{909E8E84-426E-40DD-AFC4-6F175D3DCCD1}">
              <a14:hiddenFill xmlns:a14="http://schemas.microsoft.com/office/drawing/2010/main">
                <a:grpFill/>
              </a14:hiddenFill>
            </a:ext>
          </a:extLst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    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319E19CD-203F-C586-8B94-017227BDA92C}"/>
              </a:ext>
            </a:extLst>
          </p:cNvPr>
          <p:cNvSpPr txBox="1"/>
          <p:nvPr/>
        </p:nvSpPr>
        <p:spPr>
          <a:xfrm>
            <a:off x="963561" y="1415845"/>
            <a:ext cx="9330813" cy="1386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楷体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楷体"/>
              <a:cs typeface="+mn-cs"/>
            </a:endParaRPr>
          </a:p>
        </p:txBody>
      </p:sp>
      <p:pic>
        <p:nvPicPr>
          <p:cNvPr id="5" name="图片 4" descr="（第一稿）PPT李浩茗一起做游戏_15">
            <a:extLst>
              <a:ext uri="{FF2B5EF4-FFF2-40B4-BE49-F238E27FC236}">
                <a16:creationId xmlns:a16="http://schemas.microsoft.com/office/drawing/2014/main" id="{30942E1D-4EB6-43BD-9E19-CAF2FC606EA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70" t="2806" r="2052" b="3636"/>
          <a:stretch>
            <a:fillRect/>
          </a:stretch>
        </p:blipFill>
        <p:spPr>
          <a:xfrm>
            <a:off x="-206478" y="-321291"/>
            <a:ext cx="12449881" cy="7312026"/>
          </a:xfrm>
          <a:prstGeom prst="rect">
            <a:avLst/>
          </a:prstGeom>
          <a:ln w="76200">
            <a:solidFill>
              <a:schemeClr val="accent2">
                <a:lumMod val="40000"/>
                <a:lumOff val="60000"/>
              </a:schemeClr>
            </a:solidFill>
          </a:ln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BA28EDAD-0741-8562-22CB-7858AD569F79}"/>
              </a:ext>
            </a:extLst>
          </p:cNvPr>
          <p:cNvSpPr txBox="1"/>
          <p:nvPr/>
        </p:nvSpPr>
        <p:spPr>
          <a:xfrm>
            <a:off x="2871020" y="1114425"/>
            <a:ext cx="6169742" cy="4883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5400" dirty="0">
                <a:latin typeface="+mn-ea"/>
              </a:rPr>
              <a:t>请同学有礼貌，</a:t>
            </a:r>
          </a:p>
          <a:p>
            <a:pPr algn="ctr">
              <a:lnSpc>
                <a:spcPct val="150000"/>
              </a:lnSpc>
            </a:pPr>
            <a:r>
              <a:rPr lang="zh-CN" altLang="en-US" sz="5400" dirty="0">
                <a:latin typeface="+mn-ea"/>
              </a:rPr>
              <a:t>讲规则按顺序，</a:t>
            </a:r>
          </a:p>
          <a:p>
            <a:pPr algn="ctr">
              <a:lnSpc>
                <a:spcPct val="150000"/>
              </a:lnSpc>
            </a:pPr>
            <a:r>
              <a:rPr lang="zh-CN" altLang="en-US" sz="5400" dirty="0">
                <a:latin typeface="+mn-ea"/>
              </a:rPr>
              <a:t>加动作更明白，</a:t>
            </a:r>
          </a:p>
          <a:p>
            <a:pPr algn="ctr">
              <a:lnSpc>
                <a:spcPct val="150000"/>
              </a:lnSpc>
            </a:pPr>
            <a:r>
              <a:rPr lang="zh-CN" altLang="en-US" sz="5400" dirty="0">
                <a:latin typeface="+mn-ea"/>
              </a:rPr>
              <a:t>大家一起做游戏。</a:t>
            </a:r>
          </a:p>
        </p:txBody>
      </p:sp>
    </p:spTree>
    <p:extLst>
      <p:ext uri="{BB962C8B-B14F-4D97-AF65-F5344CB8AC3E}">
        <p14:creationId xmlns:p14="http://schemas.microsoft.com/office/powerpoint/2010/main" val="2117609163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24000" contrast="-3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-37465" y="-107950"/>
            <a:ext cx="12229465" cy="68999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5" name="组合 14"/>
          <p:cNvGrpSpPr/>
          <p:nvPr/>
        </p:nvGrpSpPr>
        <p:grpSpPr>
          <a:xfrm>
            <a:off x="4748866" y="-746234"/>
            <a:ext cx="7443135" cy="4452729"/>
            <a:chOff x="19247" y="5274"/>
            <a:chExt cx="10365" cy="5733"/>
          </a:xfrm>
          <a:solidFill>
            <a:srgbClr val="78C3E0"/>
          </a:solidFill>
        </p:grpSpPr>
        <p:grpSp>
          <p:nvGrpSpPr>
            <p:cNvPr id="19" name="组合 18"/>
            <p:cNvGrpSpPr/>
            <p:nvPr/>
          </p:nvGrpSpPr>
          <p:grpSpPr>
            <a:xfrm>
              <a:off x="19521" y="5274"/>
              <a:ext cx="10091" cy="5733"/>
              <a:chOff x="1712602" y="2938445"/>
              <a:chExt cx="6495912" cy="4084251"/>
            </a:xfrm>
            <a:grpFill/>
          </p:grpSpPr>
          <p:sp>
            <p:nvSpPr>
              <p:cNvPr id="14" name="矩形: 圆角 13"/>
              <p:cNvSpPr/>
              <p:nvPr>
                <p:custDataLst>
                  <p:tags r:id="rId2"/>
                </p:custDataLst>
              </p:nvPr>
            </p:nvSpPr>
            <p:spPr>
              <a:xfrm>
                <a:off x="1712602" y="3746825"/>
                <a:ext cx="6495912" cy="3275871"/>
              </a:xfrm>
              <a:prstGeom prst="roundRect">
                <a:avLst>
                  <a:gd name="adj" fmla="val 50000"/>
                </a:avLst>
              </a:prstGeom>
              <a:solidFill>
                <a:srgbClr val="ECC6B3"/>
              </a:solidFill>
              <a:ln w="98425" cmpd="dbl">
                <a:solidFill>
                  <a:schemeClr val="bg1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  <p:cxnSp>
            <p:nvCxnSpPr>
              <p:cNvPr id="17" name="直接连接符 16"/>
              <p:cNvCxnSpPr/>
              <p:nvPr>
                <p:custDataLst>
                  <p:tags r:id="rId3"/>
                </p:custDataLst>
              </p:nvPr>
            </p:nvCxnSpPr>
            <p:spPr>
              <a:xfrm flipH="1">
                <a:off x="3594767" y="2938445"/>
                <a:ext cx="20599" cy="1163268"/>
              </a:xfrm>
              <a:prstGeom prst="line">
                <a:avLst/>
              </a:prstGeom>
              <a:grpFill/>
              <a:ln w="28575" cmpd="thickThin">
                <a:solidFill>
                  <a:srgbClr val="E1CAA0"/>
                </a:solidFill>
                <a:prstDash val="solid"/>
                <a:tailEnd type="oval" w="med" len="med"/>
              </a:ln>
            </p:spPr>
            <p:style>
              <a:lnRef idx="0">
                <a:srgbClr val="FFFFFF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18" name="直接连接符 17"/>
              <p:cNvCxnSpPr/>
              <p:nvPr>
                <p:custDataLst>
                  <p:tags r:id="rId4"/>
                </p:custDataLst>
              </p:nvPr>
            </p:nvCxnSpPr>
            <p:spPr>
              <a:xfrm flipH="1">
                <a:off x="5825470" y="2938445"/>
                <a:ext cx="3219" cy="1184639"/>
              </a:xfrm>
              <a:prstGeom prst="line">
                <a:avLst/>
              </a:prstGeom>
              <a:grpFill/>
              <a:ln w="28575" cmpd="thickThin">
                <a:solidFill>
                  <a:srgbClr val="E1CAA0"/>
                </a:solidFill>
                <a:prstDash val="solid"/>
                <a:tailEnd type="oval" w="med" len="med"/>
              </a:ln>
            </p:spPr>
            <p:style>
              <a:lnRef idx="0">
                <a:srgbClr val="FFFFFF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  <p:sp>
          <p:nvSpPr>
            <p:cNvPr id="10" name="矩形 9"/>
            <p:cNvSpPr/>
            <p:nvPr>
              <p:custDataLst>
                <p:tags r:id="rId1"/>
              </p:custDataLst>
            </p:nvPr>
          </p:nvSpPr>
          <p:spPr>
            <a:xfrm>
              <a:off x="19247" y="7551"/>
              <a:ext cx="9881" cy="2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txBody>
            <a:bodyPr wrap="square">
              <a:noAutofit/>
            </a:bodyPr>
            <a:lstStyle/>
            <a:p>
              <a:pPr algn="ctr"/>
              <a:r>
                <a:rPr lang="zh-CN" sz="10000" b="1" dirty="0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  <a:cs typeface="+mn-ea"/>
                  <a:sym typeface="+mn-lt"/>
                </a:rPr>
                <a:t>一起做游戏</a:t>
              </a:r>
            </a:p>
          </p:txBody>
        </p:sp>
      </p:grpSp>
      <p:pic>
        <p:nvPicPr>
          <p:cNvPr id="5" name="http://photo-static-api.fotomore.com/creative/vcg/400/new/VCG211387924082.jpeg?uid=386&amp;timestamp=1712755335&amp;sign=e12330be7fa7c10523ce00430135423a" descr="templates\picture_hover\&amp;pky250_sjzg_VCG211387924082&amp;"/>
          <p:cNvPicPr>
            <a:picLocks noChangeAspect="1"/>
          </p:cNvPicPr>
          <p:nvPr/>
        </p:nvPicPr>
        <p:blipFill>
          <a:blip r:embed="rId8"/>
          <a:srcRect t="47417" b="2000"/>
          <a:stretch>
            <a:fillRect/>
          </a:stretch>
        </p:blipFill>
        <p:spPr>
          <a:xfrm>
            <a:off x="-583212" y="1196522"/>
            <a:ext cx="6913175" cy="57835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219835" y="1114425"/>
            <a:ext cx="10558780" cy="112331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tabLst/>
              <a:defRPr/>
            </a:pPr>
            <a:endParaRPr kumimoji="0" lang="zh-CN" altLang="en-US" sz="3600" b="0" i="0" u="none" strike="noStrike" kern="1200" cap="none" spc="30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</a:endParaRPr>
          </a:p>
        </p:txBody>
      </p:sp>
      <p:pic>
        <p:nvPicPr>
          <p:cNvPr id="30" name="图片 29" descr="（第一稿）PPT李浩茗一起做游戏_15"/>
          <p:cNvPicPr>
            <a:picLocks noChangeAspect="1"/>
          </p:cNvPicPr>
          <p:nvPr/>
        </p:nvPicPr>
        <p:blipFill>
          <a:blip r:embed="rId3"/>
          <a:srcRect l="2370" t="2806" r="2052" b="3636"/>
          <a:stretch>
            <a:fillRect/>
          </a:stretch>
        </p:blipFill>
        <p:spPr>
          <a:xfrm>
            <a:off x="2599608" y="1847273"/>
            <a:ext cx="7239635" cy="4251960"/>
          </a:xfrm>
          <a:prstGeom prst="rect">
            <a:avLst/>
          </a:prstGeom>
          <a:ln w="76200">
            <a:solidFill>
              <a:schemeClr val="accent2">
                <a:lumMod val="40000"/>
                <a:lumOff val="60000"/>
              </a:schemeClr>
            </a:solidFill>
          </a:ln>
        </p:spPr>
      </p:pic>
      <p:grpSp>
        <p:nvGrpSpPr>
          <p:cNvPr id="18" name="组合 17"/>
          <p:cNvGrpSpPr/>
          <p:nvPr/>
        </p:nvGrpSpPr>
        <p:grpSpPr>
          <a:xfrm>
            <a:off x="4470400" y="3300095"/>
            <a:ext cx="3415030" cy="2546350"/>
            <a:chOff x="8892" y="5107"/>
            <a:chExt cx="5378" cy="4010"/>
          </a:xfrm>
        </p:grpSpPr>
        <p:pic>
          <p:nvPicPr>
            <p:cNvPr id="20" name="图片 19" descr="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92" y="5107"/>
              <a:ext cx="2589" cy="4011"/>
            </a:xfrm>
            <a:prstGeom prst="rect">
              <a:avLst/>
            </a:prstGeom>
          </p:spPr>
        </p:pic>
        <p:pic>
          <p:nvPicPr>
            <p:cNvPr id="21" name="图片 20" descr="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822" y="5215"/>
              <a:ext cx="2448" cy="3795"/>
            </a:xfrm>
            <a:prstGeom prst="rect">
              <a:avLst/>
            </a:prstGeom>
          </p:spPr>
        </p:pic>
      </p:grpSp>
      <p:grpSp>
        <p:nvGrpSpPr>
          <p:cNvPr id="22" name="组合 21"/>
          <p:cNvGrpSpPr/>
          <p:nvPr/>
        </p:nvGrpSpPr>
        <p:grpSpPr>
          <a:xfrm>
            <a:off x="1581080" y="1847273"/>
            <a:ext cx="3787333" cy="1581727"/>
            <a:chOff x="8330548" y="2025909"/>
            <a:chExt cx="4224468" cy="1653746"/>
          </a:xfrm>
          <a:solidFill>
            <a:srgbClr val="FAEDE7"/>
          </a:solidFill>
        </p:grpSpPr>
        <p:sp>
          <p:nvSpPr>
            <p:cNvPr id="23" name="云形标注 22"/>
            <p:cNvSpPr/>
            <p:nvPr/>
          </p:nvSpPr>
          <p:spPr>
            <a:xfrm>
              <a:off x="8330548" y="2025909"/>
              <a:ext cx="4224468" cy="1653746"/>
            </a:xfrm>
            <a:prstGeom prst="cloudCallout">
              <a:avLst>
                <a:gd name="adj1" fmla="val 56984"/>
                <a:gd name="adj2" fmla="val 55040"/>
              </a:avLst>
            </a:prstGeom>
            <a:grpFill/>
            <a:ln w="31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楷体"/>
                <a:cs typeface="+mn-cs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8539502" y="2176993"/>
              <a:ext cx="3840426" cy="1311175"/>
            </a:xfrm>
            <a:prstGeom prst="rect">
              <a:avLst/>
            </a:prstGeom>
            <a:noFill/>
            <a:ln w="3175">
              <a:noFill/>
            </a:ln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8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楷体" panose="02010609060101010101" charset="-122"/>
                  <a:ea typeface="楷体" panose="02010609060101010101" charset="-122"/>
                  <a:cs typeface="+mn-cs"/>
                </a:rPr>
                <a:t>    </a:t>
              </a:r>
              <a:r>
                <a:rPr kumimoji="0" lang="zh-CN" altLang="en-US" sz="36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楷体" panose="02010609060101010101" charset="-122"/>
                  <a:ea typeface="楷体" panose="02010609060101010101" charset="-122"/>
                  <a:cs typeface="+mn-cs"/>
                </a:rPr>
                <a:t>喂，来一起做游戏。</a:t>
              </a:r>
            </a:p>
          </p:txBody>
        </p:sp>
      </p:grpSp>
      <p:sp>
        <p:nvSpPr>
          <p:cNvPr id="27" name="矩形 26"/>
          <p:cNvSpPr/>
          <p:nvPr/>
        </p:nvSpPr>
        <p:spPr>
          <a:xfrm>
            <a:off x="6744449" y="2217837"/>
            <a:ext cx="2952328" cy="523220"/>
          </a:xfrm>
          <a:prstGeom prst="rect">
            <a:avLst/>
          </a:prstGeom>
          <a:noFill/>
          <a:ln w="3175">
            <a:noFill/>
          </a:ln>
          <a:extLst>
            <a:ext uri="{909E8E84-426E-40DD-AFC4-6F175D3DCCD1}">
              <a14:hiddenFill xmlns:a14="http://schemas.microsoft.com/office/drawing/2010/main">
                <a:grpFill/>
              </a14:hiddenFill>
            </a:ext>
          </a:extLst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D260CE48-6B2B-2907-D664-409B81195A21}"/>
              </a:ext>
            </a:extLst>
          </p:cNvPr>
          <p:cNvSpPr txBox="1"/>
          <p:nvPr/>
        </p:nvSpPr>
        <p:spPr>
          <a:xfrm>
            <a:off x="4444702" y="758767"/>
            <a:ext cx="33921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/>
              <a:t>我会邀请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466C12-9C29-C7E7-8110-0DFD5F8902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D0587C68-30A8-FCA7-5D0C-35ADCD0BAC28}"/>
              </a:ext>
            </a:extLst>
          </p:cNvPr>
          <p:cNvSpPr txBox="1"/>
          <p:nvPr/>
        </p:nvSpPr>
        <p:spPr>
          <a:xfrm>
            <a:off x="1219835" y="1114425"/>
            <a:ext cx="10558780" cy="112331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tabLst/>
              <a:defRPr/>
            </a:pPr>
            <a:endParaRPr kumimoji="0" lang="zh-CN" altLang="en-US" sz="3600" b="0" i="0" u="none" strike="noStrike" kern="1200" cap="none" spc="30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</a:endParaRPr>
          </a:p>
        </p:txBody>
      </p:sp>
      <p:pic>
        <p:nvPicPr>
          <p:cNvPr id="30" name="图片 29" descr="（第一稿）PPT李浩茗一起做游戏_15">
            <a:extLst>
              <a:ext uri="{FF2B5EF4-FFF2-40B4-BE49-F238E27FC236}">
                <a16:creationId xmlns:a16="http://schemas.microsoft.com/office/drawing/2014/main" id="{37ABB6CF-A1C7-9A30-F3A5-77AA1F39B8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70" t="2806" r="2052" b="3636"/>
          <a:stretch>
            <a:fillRect/>
          </a:stretch>
        </p:blipFill>
        <p:spPr>
          <a:xfrm>
            <a:off x="2520950" y="1818640"/>
            <a:ext cx="7239635" cy="4251960"/>
          </a:xfrm>
          <a:prstGeom prst="rect">
            <a:avLst/>
          </a:prstGeom>
          <a:ln w="76200">
            <a:solidFill>
              <a:schemeClr val="accent2">
                <a:lumMod val="40000"/>
                <a:lumOff val="60000"/>
              </a:schemeClr>
            </a:solidFill>
          </a:ln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5BFCB941-6C09-99F7-7197-420F36B0C75D}"/>
              </a:ext>
            </a:extLst>
          </p:cNvPr>
          <p:cNvGrpSpPr/>
          <p:nvPr/>
        </p:nvGrpSpPr>
        <p:grpSpPr>
          <a:xfrm>
            <a:off x="4421801" y="3347086"/>
            <a:ext cx="3415030" cy="2546350"/>
            <a:chOff x="8892" y="5107"/>
            <a:chExt cx="5378" cy="4010"/>
          </a:xfrm>
        </p:grpSpPr>
        <p:pic>
          <p:nvPicPr>
            <p:cNvPr id="20" name="图片 19" descr="1">
              <a:extLst>
                <a:ext uri="{FF2B5EF4-FFF2-40B4-BE49-F238E27FC236}">
                  <a16:creationId xmlns:a16="http://schemas.microsoft.com/office/drawing/2014/main" id="{BB913788-B786-3B25-3E89-85C2804743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92" y="5107"/>
              <a:ext cx="2589" cy="4011"/>
            </a:xfrm>
            <a:prstGeom prst="rect">
              <a:avLst/>
            </a:prstGeom>
          </p:spPr>
        </p:pic>
        <p:pic>
          <p:nvPicPr>
            <p:cNvPr id="21" name="图片 20" descr="2">
              <a:extLst>
                <a:ext uri="{FF2B5EF4-FFF2-40B4-BE49-F238E27FC236}">
                  <a16:creationId xmlns:a16="http://schemas.microsoft.com/office/drawing/2014/main" id="{9735666A-9AAF-D4A0-7A2C-1C8A59A543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822" y="5215"/>
              <a:ext cx="2448" cy="3795"/>
            </a:xfrm>
            <a:prstGeom prst="rect">
              <a:avLst/>
            </a:prstGeom>
          </p:spPr>
        </p:pic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28CAD762-56B9-8147-CC53-B9C7E053B85D}"/>
              </a:ext>
            </a:extLst>
          </p:cNvPr>
          <p:cNvGrpSpPr/>
          <p:nvPr/>
        </p:nvGrpSpPr>
        <p:grpSpPr>
          <a:xfrm>
            <a:off x="1581080" y="1915061"/>
            <a:ext cx="4269114" cy="1253248"/>
            <a:chOff x="8330548" y="2025909"/>
            <a:chExt cx="4224468" cy="1653746"/>
          </a:xfrm>
          <a:solidFill>
            <a:srgbClr val="FAEDE7"/>
          </a:solidFill>
        </p:grpSpPr>
        <p:sp>
          <p:nvSpPr>
            <p:cNvPr id="23" name="云形标注 22">
              <a:extLst>
                <a:ext uri="{FF2B5EF4-FFF2-40B4-BE49-F238E27FC236}">
                  <a16:creationId xmlns:a16="http://schemas.microsoft.com/office/drawing/2014/main" id="{6E0FAD74-B2D9-BE0C-5949-29B82793C337}"/>
                </a:ext>
              </a:extLst>
            </p:cNvPr>
            <p:cNvSpPr/>
            <p:nvPr/>
          </p:nvSpPr>
          <p:spPr>
            <a:xfrm>
              <a:off x="8330548" y="2025909"/>
              <a:ext cx="4224468" cy="1653746"/>
            </a:xfrm>
            <a:prstGeom prst="cloudCallout">
              <a:avLst>
                <a:gd name="adj1" fmla="val 56984"/>
                <a:gd name="adj2" fmla="val 55040"/>
              </a:avLst>
            </a:prstGeom>
            <a:grpFill/>
            <a:ln w="31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楷体"/>
                <a:cs typeface="+mn-cs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0789990A-BDA9-ACC4-7FDD-C80EF2E89F17}"/>
                </a:ext>
              </a:extLst>
            </p:cNvPr>
            <p:cNvSpPr/>
            <p:nvPr/>
          </p:nvSpPr>
          <p:spPr>
            <a:xfrm>
              <a:off x="8539503" y="2176993"/>
              <a:ext cx="3840425" cy="1259009"/>
            </a:xfrm>
            <a:prstGeom prst="rect">
              <a:avLst/>
            </a:prstGeom>
            <a:noFill/>
            <a:ln w="3175">
              <a:noFill/>
            </a:ln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8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楷体" panose="02010609060101010101" charset="-122"/>
                  <a:ea typeface="楷体" panose="02010609060101010101" charset="-122"/>
                  <a:cs typeface="+mn-cs"/>
                </a:rPr>
                <a:t>    </a:t>
              </a:r>
              <a:r>
                <a:rPr lang="zh-CN" altLang="en-US" sz="2800" b="1" dirty="0">
                  <a:ln w="0"/>
                  <a:solidFill>
                    <a:prstClr val="black"/>
                  </a:solidFill>
                  <a:latin typeface="楷体" panose="02010609060101010101" charset="-122"/>
                  <a:ea typeface="楷体" panose="02010609060101010101" charset="-122"/>
                </a:rPr>
                <a:t>小方</a:t>
              </a:r>
              <a:r>
                <a:rPr kumimoji="0" lang="zh-CN" altLang="en-US" sz="28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楷体" panose="02010609060101010101" charset="-122"/>
                  <a:ea typeface="楷体" panose="02010609060101010101" charset="-122"/>
                  <a:cs typeface="+mn-cs"/>
                </a:rPr>
                <a:t>，你好，我们来一起做游戏，</a:t>
              </a:r>
              <a:r>
                <a:rPr lang="zh-CN" altLang="en-US" sz="2800" b="1" dirty="0">
                  <a:ln w="0"/>
                  <a:solidFill>
                    <a:prstClr val="black"/>
                  </a:solidFill>
                  <a:latin typeface="楷体" panose="02010609060101010101" charset="-122"/>
                  <a:ea typeface="楷体" panose="02010609060101010101" charset="-122"/>
                </a:rPr>
                <a:t>好吗？</a:t>
              </a:r>
              <a:endParaRPr kumimoji="0" lang="zh-CN" alt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endParaRPr>
            </a:p>
          </p:txBody>
        </p:sp>
      </p:grpSp>
      <p:sp>
        <p:nvSpPr>
          <p:cNvPr id="5" name="文本框 4">
            <a:extLst>
              <a:ext uri="{FF2B5EF4-FFF2-40B4-BE49-F238E27FC236}">
                <a16:creationId xmlns:a16="http://schemas.microsoft.com/office/drawing/2014/main" id="{90F3FC9C-1A54-E264-0CD9-C23FF76079A9}"/>
              </a:ext>
            </a:extLst>
          </p:cNvPr>
          <p:cNvSpPr txBox="1"/>
          <p:nvPr/>
        </p:nvSpPr>
        <p:spPr>
          <a:xfrm>
            <a:off x="4444702" y="758767"/>
            <a:ext cx="33921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/>
              <a:t>我会邀请</a:t>
            </a:r>
          </a:p>
        </p:txBody>
      </p:sp>
    </p:spTree>
    <p:extLst>
      <p:ext uri="{BB962C8B-B14F-4D97-AF65-F5344CB8AC3E}">
        <p14:creationId xmlns:p14="http://schemas.microsoft.com/office/powerpoint/2010/main" val="35073688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24000" contrast="-30000"/>
          </a:blip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D163704-00FD-01F4-A508-7EB8815486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6F3402EB-F860-AEE6-FCBC-E50631ADF602}"/>
              </a:ext>
            </a:extLst>
          </p:cNvPr>
          <p:cNvSpPr/>
          <p:nvPr/>
        </p:nvSpPr>
        <p:spPr>
          <a:xfrm>
            <a:off x="-37465" y="-107950"/>
            <a:ext cx="12229465" cy="68999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楷体"/>
              <a:cs typeface="+mn-cs"/>
            </a:endParaRPr>
          </a:p>
        </p:txBody>
      </p:sp>
      <p:pic>
        <p:nvPicPr>
          <p:cNvPr id="5" name="http://photo-static-api.fotomore.com/creative/vcg/400/new/VCG211387924082.jpeg?uid=386&amp;timestamp=1712755335&amp;sign=e12330be7fa7c10523ce00430135423a" descr="templates\picture_hover\&amp;pky250_sjzg_VCG211387924082&amp;">
            <a:extLst>
              <a:ext uri="{FF2B5EF4-FFF2-40B4-BE49-F238E27FC236}">
                <a16:creationId xmlns:a16="http://schemas.microsoft.com/office/drawing/2014/main" id="{16A61912-8916-DC86-DEBA-59ECC8C2920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7417" b="2000"/>
          <a:stretch>
            <a:fillRect/>
          </a:stretch>
        </p:blipFill>
        <p:spPr>
          <a:xfrm>
            <a:off x="5406221" y="1157192"/>
            <a:ext cx="6913175" cy="5783542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D22D5143-4BAE-956A-BC3C-8D735E4261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31" y="-107950"/>
            <a:ext cx="4914687" cy="694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31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A4B63C-5E64-C6C7-CB76-ECB84FE469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1BE52ED9-CF82-E9A9-9DA1-0646D1513852}"/>
              </a:ext>
            </a:extLst>
          </p:cNvPr>
          <p:cNvSpPr txBox="1"/>
          <p:nvPr/>
        </p:nvSpPr>
        <p:spPr>
          <a:xfrm>
            <a:off x="1219835" y="1114425"/>
            <a:ext cx="10558780" cy="112331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tabLst/>
              <a:defRPr/>
            </a:pPr>
            <a:endParaRPr kumimoji="0" lang="zh-CN" altLang="en-US" sz="3600" b="0" i="0" u="none" strike="noStrike" kern="1200" cap="none" spc="30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</a:endParaRPr>
          </a:p>
        </p:txBody>
      </p:sp>
      <p:pic>
        <p:nvPicPr>
          <p:cNvPr id="30" name="图片 29" descr="（第一稿）PPT李浩茗一起做游戏_15">
            <a:extLst>
              <a:ext uri="{FF2B5EF4-FFF2-40B4-BE49-F238E27FC236}">
                <a16:creationId xmlns:a16="http://schemas.microsoft.com/office/drawing/2014/main" id="{3F6947B7-7769-BA8D-95AE-6D183352DFD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70" t="2806" r="2052" b="3636"/>
          <a:stretch>
            <a:fillRect/>
          </a:stretch>
        </p:blipFill>
        <p:spPr>
          <a:xfrm>
            <a:off x="2520950" y="1818640"/>
            <a:ext cx="7239635" cy="4251960"/>
          </a:xfrm>
          <a:prstGeom prst="rect">
            <a:avLst/>
          </a:prstGeom>
          <a:ln w="76200">
            <a:solidFill>
              <a:schemeClr val="accent2">
                <a:lumMod val="40000"/>
                <a:lumOff val="60000"/>
              </a:schemeClr>
            </a:solidFill>
          </a:ln>
        </p:spPr>
      </p:pic>
      <p:sp>
        <p:nvSpPr>
          <p:cNvPr id="24" name="矩形 23">
            <a:extLst>
              <a:ext uri="{FF2B5EF4-FFF2-40B4-BE49-F238E27FC236}">
                <a16:creationId xmlns:a16="http://schemas.microsoft.com/office/drawing/2014/main" id="{041F5686-4CC6-7E89-5CBD-30242879A3DA}"/>
              </a:ext>
            </a:extLst>
          </p:cNvPr>
          <p:cNvSpPr/>
          <p:nvPr/>
        </p:nvSpPr>
        <p:spPr>
          <a:xfrm>
            <a:off x="1737797" y="2028374"/>
            <a:ext cx="2880320" cy="523220"/>
          </a:xfrm>
          <a:prstGeom prst="rect">
            <a:avLst/>
          </a:prstGeom>
          <a:noFill/>
          <a:ln w="3175">
            <a:noFill/>
          </a:ln>
          <a:extLst>
            <a:ext uri="{909E8E84-426E-40DD-AFC4-6F175D3DCCD1}">
              <a14:hiddenFill xmlns:a14="http://schemas.microsoft.com/office/drawing/2010/main">
                <a:grpFill/>
              </a14:hiddenFill>
            </a:ext>
          </a:extLst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    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6C12579-18C2-DA1E-EFB8-E87F0A8056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6107" y="1681316"/>
            <a:ext cx="7449320" cy="4062259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D62B43AA-C817-99D5-8F22-2AE64FDB4170}"/>
              </a:ext>
            </a:extLst>
          </p:cNvPr>
          <p:cNvSpPr txBox="1"/>
          <p:nvPr/>
        </p:nvSpPr>
        <p:spPr>
          <a:xfrm>
            <a:off x="10097802" y="1818640"/>
            <a:ext cx="1415772" cy="377591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8000" dirty="0">
                <a:solidFill>
                  <a:srgbClr val="FF0000"/>
                </a:solidFill>
              </a:rPr>
              <a:t>贴鼻子</a:t>
            </a:r>
          </a:p>
        </p:txBody>
      </p:sp>
    </p:spTree>
    <p:extLst>
      <p:ext uri="{BB962C8B-B14F-4D97-AF65-F5344CB8AC3E}">
        <p14:creationId xmlns:p14="http://schemas.microsoft.com/office/powerpoint/2010/main" val="42944929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124585" y="1390650"/>
            <a:ext cx="10558780" cy="112331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571500" indent="-571500">
              <a:lnSpc>
                <a:spcPct val="130000"/>
              </a:lnSpc>
              <a:buFont typeface="Wingdings" panose="05000000000000000000" charset="0"/>
              <a:buChar char="l"/>
            </a:pPr>
            <a:r>
              <a:rPr lang="zh-CN" altLang="en-US" sz="3200" spc="300" noProof="1">
                <a:latin typeface="楷体" panose="02010609060101010101" charset="-122"/>
                <a:ea typeface="楷体" panose="02010609060101010101" charset="-122"/>
              </a:rPr>
              <a:t>游戏规则</a:t>
            </a:r>
          </a:p>
        </p:txBody>
      </p:sp>
      <p:pic>
        <p:nvPicPr>
          <p:cNvPr id="21" name="图片 20" descr="4"/>
          <p:cNvPicPr>
            <a:picLocks noChangeAspect="1"/>
          </p:cNvPicPr>
          <p:nvPr/>
        </p:nvPicPr>
        <p:blipFill>
          <a:blip r:embed="rId3"/>
          <a:srcRect l="3420" t="29892" r="5274" b="18370"/>
          <a:stretch>
            <a:fillRect/>
          </a:stretch>
        </p:blipFill>
        <p:spPr>
          <a:xfrm>
            <a:off x="0" y="1646622"/>
            <a:ext cx="4488815" cy="3340735"/>
          </a:xfrm>
          <a:prstGeom prst="rect">
            <a:avLst/>
          </a:prstGeom>
          <a:ln w="76200"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图片 3" descr="srg">
            <a:extLst>
              <a:ext uri="{FF2B5EF4-FFF2-40B4-BE49-F238E27FC236}">
                <a16:creationId xmlns:a16="http://schemas.microsoft.com/office/drawing/2014/main" id="{126AF703-89F8-9625-3BCF-F28B0D681B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7114" y="2322939"/>
            <a:ext cx="6924553" cy="314441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47B63EF6-78E6-1187-E9A5-054C61ABE675}"/>
              </a:ext>
            </a:extLst>
          </p:cNvPr>
          <p:cNvSpPr txBox="1"/>
          <p:nvPr/>
        </p:nvSpPr>
        <p:spPr>
          <a:xfrm>
            <a:off x="5009535" y="2679315"/>
            <a:ext cx="6066503" cy="637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solidFill>
                  <a:srgbClr val="FF0000"/>
                </a:solidFill>
                <a:latin typeface="+mj-ea"/>
                <a:ea typeface="+mj-ea"/>
              </a:rPr>
              <a:t>先</a:t>
            </a:r>
            <a:r>
              <a:rPr lang="en-US" altLang="zh-CN" sz="2800" dirty="0">
                <a:solidFill>
                  <a:srgbClr val="FF0000"/>
                </a:solidFill>
                <a:latin typeface="+mj-ea"/>
                <a:ea typeface="+mj-ea"/>
              </a:rPr>
              <a:t>……</a:t>
            </a:r>
            <a:r>
              <a:rPr lang="zh-CN" altLang="en-US" sz="2800" dirty="0">
                <a:solidFill>
                  <a:srgbClr val="FF0000"/>
                </a:solidFill>
                <a:latin typeface="+mj-ea"/>
                <a:ea typeface="+mj-ea"/>
              </a:rPr>
              <a:t>然后</a:t>
            </a:r>
            <a:r>
              <a:rPr lang="en-US" altLang="zh-CN" sz="2800" dirty="0">
                <a:solidFill>
                  <a:srgbClr val="FF0000"/>
                </a:solidFill>
                <a:latin typeface="+mj-ea"/>
                <a:ea typeface="+mj-ea"/>
              </a:rPr>
              <a:t>……</a:t>
            </a:r>
            <a:r>
              <a:rPr lang="zh-CN" altLang="en-US" sz="2800">
                <a:solidFill>
                  <a:srgbClr val="FF0000"/>
                </a:solidFill>
                <a:latin typeface="+mj-ea"/>
                <a:ea typeface="+mj-ea"/>
              </a:rPr>
              <a:t>接着</a:t>
            </a:r>
            <a:r>
              <a:rPr lang="en-US" altLang="zh-CN" sz="2800">
                <a:solidFill>
                  <a:srgbClr val="FF0000"/>
                </a:solidFill>
                <a:latin typeface="+mj-ea"/>
                <a:ea typeface="+mj-ea"/>
              </a:rPr>
              <a:t>……</a:t>
            </a:r>
            <a:r>
              <a:rPr lang="zh-CN" altLang="en-US" sz="2800" dirty="0">
                <a:solidFill>
                  <a:srgbClr val="FF0000"/>
                </a:solidFill>
                <a:latin typeface="+mj-ea"/>
                <a:ea typeface="+mj-ea"/>
              </a:rPr>
              <a:t>最后</a:t>
            </a:r>
            <a:r>
              <a:rPr lang="en-US" altLang="zh-CN" sz="2800" dirty="0">
                <a:solidFill>
                  <a:srgbClr val="FF0000"/>
                </a:solidFill>
                <a:latin typeface="+mj-ea"/>
                <a:ea typeface="+mj-ea"/>
              </a:rPr>
              <a:t>……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EBFAFF6A-5A62-9D3E-F92B-BC8A7A77F46B}"/>
              </a:ext>
            </a:extLst>
          </p:cNvPr>
          <p:cNvSpPr txBox="1"/>
          <p:nvPr/>
        </p:nvSpPr>
        <p:spPr>
          <a:xfrm>
            <a:off x="3755923" y="816077"/>
            <a:ext cx="42868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/>
              <a:t>我会说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13D9C2D-0742-A110-517B-DBC3D7733D9E}"/>
              </a:ext>
            </a:extLst>
          </p:cNvPr>
          <p:cNvSpPr txBox="1"/>
          <p:nvPr/>
        </p:nvSpPr>
        <p:spPr>
          <a:xfrm>
            <a:off x="4967114" y="3539613"/>
            <a:ext cx="71193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  <a:latin typeface="+mj-ea"/>
                <a:ea typeface="+mj-ea"/>
              </a:rPr>
              <a:t>第一步</a:t>
            </a:r>
            <a:r>
              <a:rPr lang="en-US" altLang="zh-CN" sz="2800" dirty="0">
                <a:solidFill>
                  <a:srgbClr val="FF0000"/>
                </a:solidFill>
                <a:latin typeface="+mj-ea"/>
                <a:ea typeface="+mj-ea"/>
              </a:rPr>
              <a:t>……</a:t>
            </a:r>
            <a:r>
              <a:rPr lang="zh-CN" altLang="en-US" sz="2800" dirty="0">
                <a:solidFill>
                  <a:srgbClr val="FF0000"/>
                </a:solidFill>
                <a:latin typeface="+mj-ea"/>
                <a:ea typeface="+mj-ea"/>
              </a:rPr>
              <a:t>第二步</a:t>
            </a:r>
            <a:r>
              <a:rPr lang="en-US" altLang="zh-CN" sz="2800" dirty="0">
                <a:solidFill>
                  <a:srgbClr val="FF0000"/>
                </a:solidFill>
                <a:latin typeface="+mj-ea"/>
                <a:ea typeface="+mj-ea"/>
              </a:rPr>
              <a:t>……</a:t>
            </a:r>
            <a:r>
              <a:rPr lang="zh-CN" altLang="en-US" sz="2800" dirty="0">
                <a:solidFill>
                  <a:srgbClr val="FF0000"/>
                </a:solidFill>
                <a:latin typeface="+mj-ea"/>
                <a:ea typeface="+mj-ea"/>
              </a:rPr>
              <a:t>第三步</a:t>
            </a:r>
            <a:r>
              <a:rPr lang="en-US" altLang="zh-CN" sz="2800" dirty="0">
                <a:solidFill>
                  <a:srgbClr val="FF0000"/>
                </a:solidFill>
                <a:latin typeface="+mj-ea"/>
                <a:ea typeface="+mj-ea"/>
              </a:rPr>
              <a:t>……</a:t>
            </a:r>
            <a:r>
              <a:rPr lang="zh-CN" altLang="en-US" sz="2800" dirty="0">
                <a:solidFill>
                  <a:srgbClr val="FF0000"/>
                </a:solidFill>
                <a:latin typeface="+mj-ea"/>
                <a:ea typeface="+mj-ea"/>
              </a:rPr>
              <a:t>第四步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2C949652-F656-5217-1464-0920DBA86D52}"/>
              </a:ext>
            </a:extLst>
          </p:cNvPr>
          <p:cNvSpPr txBox="1"/>
          <p:nvPr/>
        </p:nvSpPr>
        <p:spPr>
          <a:xfrm>
            <a:off x="5009535" y="4342638"/>
            <a:ext cx="48817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  <a:latin typeface="+mj-ea"/>
                <a:ea typeface="+mj-ea"/>
              </a:rPr>
              <a:t>一</a:t>
            </a:r>
            <a:r>
              <a:rPr lang="en-US" altLang="zh-CN" sz="2800" dirty="0">
                <a:solidFill>
                  <a:srgbClr val="FF0000"/>
                </a:solidFill>
                <a:latin typeface="+mj-ea"/>
                <a:ea typeface="+mj-ea"/>
              </a:rPr>
              <a:t>……</a:t>
            </a:r>
            <a:r>
              <a:rPr lang="zh-CN" altLang="en-US" sz="2800" dirty="0">
                <a:solidFill>
                  <a:srgbClr val="FF0000"/>
                </a:solidFill>
                <a:latin typeface="+mj-ea"/>
                <a:ea typeface="+mj-ea"/>
              </a:rPr>
              <a:t>二</a:t>
            </a:r>
            <a:r>
              <a:rPr lang="en-US" altLang="zh-CN" sz="2800" dirty="0">
                <a:solidFill>
                  <a:srgbClr val="FF0000"/>
                </a:solidFill>
                <a:latin typeface="+mj-ea"/>
                <a:ea typeface="+mj-ea"/>
              </a:rPr>
              <a:t>……</a:t>
            </a:r>
            <a:r>
              <a:rPr lang="zh-CN" altLang="en-US" sz="2800" dirty="0">
                <a:solidFill>
                  <a:srgbClr val="FF0000"/>
                </a:solidFill>
                <a:latin typeface="+mj-ea"/>
                <a:ea typeface="+mj-ea"/>
              </a:rPr>
              <a:t>三</a:t>
            </a:r>
            <a:r>
              <a:rPr lang="en-US" altLang="zh-CN" sz="2800" dirty="0">
                <a:solidFill>
                  <a:srgbClr val="FF0000"/>
                </a:solidFill>
                <a:latin typeface="+mj-ea"/>
                <a:ea typeface="+mj-ea"/>
              </a:rPr>
              <a:t>……</a:t>
            </a:r>
            <a:r>
              <a:rPr lang="zh-CN" altLang="en-US" sz="2800" dirty="0">
                <a:solidFill>
                  <a:srgbClr val="FF0000"/>
                </a:solidFill>
                <a:latin typeface="+mj-ea"/>
                <a:ea typeface="+mj-ea"/>
              </a:rPr>
              <a:t>四</a:t>
            </a:r>
            <a:r>
              <a:rPr lang="en-US" altLang="zh-CN" sz="2800" dirty="0">
                <a:solidFill>
                  <a:srgbClr val="FF0000"/>
                </a:solidFill>
                <a:latin typeface="+mj-ea"/>
                <a:ea typeface="+mj-ea"/>
              </a:rPr>
              <a:t>……</a:t>
            </a:r>
            <a:endParaRPr lang="zh-CN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2373F4-FF33-9E5D-38B3-C2A5FE74A6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632AF9CD-3F03-D911-7B59-694494221B9E}"/>
              </a:ext>
            </a:extLst>
          </p:cNvPr>
          <p:cNvSpPr txBox="1"/>
          <p:nvPr/>
        </p:nvSpPr>
        <p:spPr>
          <a:xfrm>
            <a:off x="808006" y="757085"/>
            <a:ext cx="10970609" cy="14806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/>
            <a:r>
              <a:rPr lang="zh-CN" altLang="en-US" sz="3600" b="1" dirty="0"/>
              <a:t>我会玩</a:t>
            </a: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02EE6F01-6FB5-0954-16E0-CE8E7B793A26}"/>
              </a:ext>
            </a:extLst>
          </p:cNvPr>
          <p:cNvSpPr/>
          <p:nvPr/>
        </p:nvSpPr>
        <p:spPr>
          <a:xfrm>
            <a:off x="1737797" y="2028374"/>
            <a:ext cx="2880320" cy="523220"/>
          </a:xfrm>
          <a:prstGeom prst="rect">
            <a:avLst/>
          </a:prstGeom>
          <a:noFill/>
          <a:ln w="3175">
            <a:noFill/>
          </a:ln>
          <a:extLst>
            <a:ext uri="{909E8E84-426E-40DD-AFC4-6F175D3DCCD1}">
              <a14:hiddenFill xmlns:a14="http://schemas.microsoft.com/office/drawing/2010/main">
                <a:grpFill/>
              </a14:hiddenFill>
            </a:ext>
          </a:extLst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    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2E8EC5C-E4F7-6C1B-0A66-6EB3A11A6538}"/>
              </a:ext>
            </a:extLst>
          </p:cNvPr>
          <p:cNvSpPr txBox="1"/>
          <p:nvPr/>
        </p:nvSpPr>
        <p:spPr>
          <a:xfrm>
            <a:off x="412955" y="1877961"/>
            <a:ext cx="9881419" cy="40637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6000" dirty="0">
                <a:solidFill>
                  <a:prstClr val="black"/>
                </a:solidFill>
                <a:latin typeface="楷体"/>
                <a:ea typeface="楷体"/>
              </a:rPr>
              <a:t>小组</a:t>
            </a: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/>
                <a:ea typeface="楷体"/>
                <a:cs typeface="+mn-cs"/>
              </a:rPr>
              <a:t>合作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/>
              <a:ea typeface="楷体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楷体"/>
                <a:cs typeface="+mn-cs"/>
              </a:rPr>
              <a:t>（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楷体"/>
                <a:cs typeface="+mn-cs"/>
              </a:rPr>
              <a:t>1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楷体"/>
                <a:cs typeface="+mn-cs"/>
              </a:rPr>
              <a:t>）选择一种游戏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楷体"/>
                <a:cs typeface="+mn-cs"/>
              </a:rPr>
              <a:t>（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楷体"/>
                <a:cs typeface="+mn-cs"/>
              </a:rPr>
              <a:t>2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楷体"/>
                <a:cs typeface="+mn-cs"/>
              </a:rPr>
              <a:t>）	邀请时用上礼貌用语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楷体"/>
                <a:cs typeface="+mn-cs"/>
              </a:rPr>
              <a:t>（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楷体"/>
                <a:cs typeface="+mn-cs"/>
              </a:rPr>
              <a:t>3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楷体"/>
                <a:cs typeface="+mn-cs"/>
              </a:rPr>
              <a:t>）讲规则按顺序，加动作更明白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楷体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B32511F-70A0-799A-90F0-18DF8AA003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8702" y="2098740"/>
            <a:ext cx="4755292" cy="360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726761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A46858-73CB-9792-3696-04C0C45514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63C191F9-475E-D9CB-31E5-89653C9CFB3B}"/>
              </a:ext>
            </a:extLst>
          </p:cNvPr>
          <p:cNvSpPr txBox="1"/>
          <p:nvPr/>
        </p:nvSpPr>
        <p:spPr>
          <a:xfrm>
            <a:off x="580103" y="757085"/>
            <a:ext cx="11198512" cy="14806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/>
            <a:r>
              <a:rPr lang="zh-CN" altLang="en-US" sz="3600" b="1" dirty="0"/>
              <a:t>我会玩</a:t>
            </a: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E3B7FC8B-F948-4DFD-B808-5F40D1BE20A9}"/>
              </a:ext>
            </a:extLst>
          </p:cNvPr>
          <p:cNvSpPr/>
          <p:nvPr/>
        </p:nvSpPr>
        <p:spPr>
          <a:xfrm>
            <a:off x="1737797" y="2028374"/>
            <a:ext cx="2880320" cy="523220"/>
          </a:xfrm>
          <a:prstGeom prst="rect">
            <a:avLst/>
          </a:prstGeom>
          <a:noFill/>
          <a:ln w="3175">
            <a:noFill/>
          </a:ln>
          <a:extLst>
            <a:ext uri="{909E8E84-426E-40DD-AFC4-6F175D3DCCD1}">
              <a14:hiddenFill xmlns:a14="http://schemas.microsoft.com/office/drawing/2010/main">
                <a:grpFill/>
              </a14:hiddenFill>
            </a:ext>
          </a:extLst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    </a:t>
            </a: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8CACC6F5-762A-6C3E-855D-0A71014A749C}"/>
              </a:ext>
            </a:extLst>
          </p:cNvPr>
          <p:cNvGraphicFramePr>
            <a:graphicFrameLocks noGrp="1"/>
          </p:cNvGraphicFramePr>
          <p:nvPr/>
        </p:nvGraphicFramePr>
        <p:xfrm>
          <a:off x="2310581" y="2289983"/>
          <a:ext cx="8072285" cy="2072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1177">
                  <a:extLst>
                    <a:ext uri="{9D8B030D-6E8A-4147-A177-3AD203B41FA5}">
                      <a16:colId xmlns:a16="http://schemas.microsoft.com/office/drawing/2014/main" val="3699539804"/>
                    </a:ext>
                  </a:extLst>
                </a:gridCol>
                <a:gridCol w="2685554">
                  <a:extLst>
                    <a:ext uri="{9D8B030D-6E8A-4147-A177-3AD203B41FA5}">
                      <a16:colId xmlns:a16="http://schemas.microsoft.com/office/drawing/2014/main" val="3768260501"/>
                    </a:ext>
                  </a:extLst>
                </a:gridCol>
                <a:gridCol w="2685554">
                  <a:extLst>
                    <a:ext uri="{9D8B030D-6E8A-4147-A177-3AD203B41FA5}">
                      <a16:colId xmlns:a16="http://schemas.microsoft.com/office/drawing/2014/main" val="1546924393"/>
                    </a:ext>
                  </a:extLst>
                </a:gridCol>
              </a:tblGrid>
              <a:tr h="968943">
                <a:tc gridSpan="3">
                  <a:txBody>
                    <a:bodyPr/>
                    <a:lstStyle/>
                    <a:p>
                      <a:pPr algn="ctr"/>
                      <a:r>
                        <a:rPr lang="zh-CN" altLang="en-US" sz="6000" dirty="0">
                          <a:solidFill>
                            <a:schemeClr val="tx1"/>
                          </a:solidFill>
                        </a:rPr>
                        <a:t>游戏小达人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1802705"/>
                  </a:ext>
                </a:extLst>
              </a:tr>
              <a:tr h="96894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zh-CN" altLang="en-US" sz="3200" kern="1200" dirty="0">
                          <a:solidFill>
                            <a:schemeClr val="dk1"/>
                          </a:solidFill>
                          <a:latin typeface="+mn-ea"/>
                          <a:ea typeface="+mn-ea"/>
                          <a:cs typeface="+mn-cs"/>
                        </a:rPr>
                        <a:t>有礼貌</a:t>
                      </a:r>
                      <a:endParaRPr lang="en-US" altLang="zh-CN" sz="3200" kern="1200" dirty="0">
                        <a:solidFill>
                          <a:schemeClr val="dk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r>
                        <a:rPr lang="zh-CN" altLang="en-US" sz="3200" kern="1200" dirty="0">
                          <a:solidFill>
                            <a:schemeClr val="dk1"/>
                          </a:solidFill>
                          <a:latin typeface="+mn-ea"/>
                          <a:ea typeface="+mn-ea"/>
                          <a:cs typeface="+mn-cs"/>
                        </a:rPr>
                        <a:t>有回应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zh-CN" altLang="en-US" sz="3200" kern="1200" dirty="0">
                          <a:solidFill>
                            <a:schemeClr val="dk1"/>
                          </a:solidFill>
                          <a:latin typeface="+mn-ea"/>
                          <a:ea typeface="+mn-ea"/>
                          <a:cs typeface="+mn-cs"/>
                        </a:rPr>
                        <a:t>有顺序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3200" kern="1200" dirty="0">
                          <a:solidFill>
                            <a:schemeClr val="dk1"/>
                          </a:solidFill>
                          <a:latin typeface="+mn-ea"/>
                          <a:ea typeface="+mn-ea"/>
                          <a:cs typeface="+mn-cs"/>
                        </a:rPr>
                        <a:t>有动作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4879519"/>
                  </a:ext>
                </a:extLst>
              </a:tr>
            </a:tbl>
          </a:graphicData>
        </a:graphic>
      </p:graphicFrame>
      <p:sp>
        <p:nvSpPr>
          <p:cNvPr id="4" name="星形: 五角 3">
            <a:extLst>
              <a:ext uri="{FF2B5EF4-FFF2-40B4-BE49-F238E27FC236}">
                <a16:creationId xmlns:a16="http://schemas.microsoft.com/office/drawing/2014/main" id="{7D1B4144-D685-05C9-85C2-712FFDCE0F60}"/>
              </a:ext>
            </a:extLst>
          </p:cNvPr>
          <p:cNvSpPr/>
          <p:nvPr/>
        </p:nvSpPr>
        <p:spPr>
          <a:xfrm>
            <a:off x="3822291" y="3429000"/>
            <a:ext cx="494070" cy="345314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星形: 五角 4">
            <a:extLst>
              <a:ext uri="{FF2B5EF4-FFF2-40B4-BE49-F238E27FC236}">
                <a16:creationId xmlns:a16="http://schemas.microsoft.com/office/drawing/2014/main" id="{E09CA816-DFA9-C1BB-72CC-A270638DF489}"/>
              </a:ext>
            </a:extLst>
          </p:cNvPr>
          <p:cNvSpPr/>
          <p:nvPr/>
        </p:nvSpPr>
        <p:spPr>
          <a:xfrm>
            <a:off x="3822291" y="3906236"/>
            <a:ext cx="494070" cy="345314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星形: 五角 5">
            <a:extLst>
              <a:ext uri="{FF2B5EF4-FFF2-40B4-BE49-F238E27FC236}">
                <a16:creationId xmlns:a16="http://schemas.microsoft.com/office/drawing/2014/main" id="{8BFF4CE6-6DF5-4C4A-9C4C-0336E971D39A}"/>
              </a:ext>
            </a:extLst>
          </p:cNvPr>
          <p:cNvSpPr/>
          <p:nvPr/>
        </p:nvSpPr>
        <p:spPr>
          <a:xfrm>
            <a:off x="6575323" y="3429000"/>
            <a:ext cx="494070" cy="429876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星形: 五角 6">
            <a:extLst>
              <a:ext uri="{FF2B5EF4-FFF2-40B4-BE49-F238E27FC236}">
                <a16:creationId xmlns:a16="http://schemas.microsoft.com/office/drawing/2014/main" id="{58136B94-C7D8-C2D6-4152-2D7DC20C8A5D}"/>
              </a:ext>
            </a:extLst>
          </p:cNvPr>
          <p:cNvSpPr/>
          <p:nvPr/>
        </p:nvSpPr>
        <p:spPr>
          <a:xfrm>
            <a:off x="9072715" y="3429000"/>
            <a:ext cx="457201" cy="375541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1438905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jb3VudCI6MjYsImhkaWQiOiI0MzViZTdlNDQxM2I1MGM4OTI1Y2Y4MzEwMjEyOTdiOCIsInVzZXJDb3VudCI6MjZ9"/>
  <p:tag name="RESOURCE_RECORD_KEY" val="{&quot;13&quot;:[20481688,4563120,4364957,4364978,20184177,19951231,4364954,4712219,4563109,20482077,19972048,20242013,4705195,4650229,20481698]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自定义 13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F80"/>
      </a:accent1>
      <a:accent2>
        <a:srgbClr val="F6C53C"/>
      </a:accent2>
      <a:accent3>
        <a:srgbClr val="50BF80"/>
      </a:accent3>
      <a:accent4>
        <a:srgbClr val="F6C53C"/>
      </a:accent4>
      <a:accent5>
        <a:srgbClr val="50BF80"/>
      </a:accent5>
      <a:accent6>
        <a:srgbClr val="F6C53C"/>
      </a:accent6>
      <a:hlink>
        <a:srgbClr val="757070"/>
      </a:hlink>
      <a:folHlink>
        <a:srgbClr val="757070"/>
      </a:folHlink>
    </a:clrScheme>
    <a:fontScheme name="fr104vjj">
      <a:majorFont>
        <a:latin typeface="Arial"/>
        <a:ea typeface="楷体"/>
        <a:cs typeface=""/>
      </a:majorFont>
      <a:minorFont>
        <a:latin typeface="Arial"/>
        <a:ea typeface="楷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16439</TotalTime>
  <Words>158</Words>
  <Application>Microsoft Office PowerPoint</Application>
  <PresentationFormat>宽屏</PresentationFormat>
  <Paragraphs>45</Paragraphs>
  <Slides>10</Slides>
  <Notes>10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16" baseType="lpstr">
      <vt:lpstr>Arial</vt:lpstr>
      <vt:lpstr>Wingdings</vt:lpstr>
      <vt:lpstr>楷体</vt:lpstr>
      <vt:lpstr>Calibri</vt:lpstr>
      <vt:lpstr>等线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梁超 卞</cp:lastModifiedBy>
  <cp:revision>64</cp:revision>
  <dcterms:created xsi:type="dcterms:W3CDTF">2021-04-08T04:05:00Z</dcterms:created>
  <dcterms:modified xsi:type="dcterms:W3CDTF">2025-04-24T22:12:26Z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2052-12.1.0.16388</vt:lpwstr>
  </property>
  <property fmtid="{D5CDD505-2E9C-101B-9397-08002B2CF9AE}" pid="3" name="KSOTemplateUUID">
    <vt:lpwstr>v1.0_mb_MktaQHHY5iSCk0NA8spFpQ==</vt:lpwstr>
  </property>
  <property fmtid="{D5CDD505-2E9C-101B-9397-08002B2CF9AE}" pid="4" name="ICV">
    <vt:lpwstr>613E3FECFBC248F8A9221C79930CE816_13</vt:lpwstr>
  </property>
</Properties>
</file>