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handoutMasterIdLst>
    <p:handoutMasterId r:id="rId27"/>
  </p:handoutMasterIdLst>
  <p:sldIdLst>
    <p:sldId id="422" r:id="rId3"/>
    <p:sldId id="680" r:id="rId5"/>
    <p:sldId id="681" r:id="rId6"/>
    <p:sldId id="709" r:id="rId7"/>
    <p:sldId id="710" r:id="rId8"/>
    <p:sldId id="682" r:id="rId9"/>
    <p:sldId id="732" r:id="rId10"/>
    <p:sldId id="687" r:id="rId11"/>
    <p:sldId id="688" r:id="rId12"/>
    <p:sldId id="689" r:id="rId13"/>
    <p:sldId id="690" r:id="rId14"/>
    <p:sldId id="733" r:id="rId15"/>
    <p:sldId id="712" r:id="rId16"/>
    <p:sldId id="734" r:id="rId17"/>
    <p:sldId id="693" r:id="rId18"/>
    <p:sldId id="694" r:id="rId19"/>
    <p:sldId id="695" r:id="rId20"/>
    <p:sldId id="698" r:id="rId21"/>
    <p:sldId id="699" r:id="rId22"/>
    <p:sldId id="704" r:id="rId23"/>
    <p:sldId id="705" r:id="rId24"/>
    <p:sldId id="679" r:id="rId25"/>
    <p:sldId id="735" r:id="rId26"/>
  </p:sldIdLst>
  <p:sldSz cx="12192000" cy="6858000"/>
  <p:notesSz cx="6858000" cy="9144000"/>
  <p:embeddedFontLst>
    <p:embeddedFont>
      <p:font typeface="Calibri" panose="020F0502020204030204" charset="0"/>
      <p:regular r:id="rId32"/>
      <p:bold r:id="rId33"/>
      <p:italic r:id="rId34"/>
      <p:boldItalic r:id="rId35"/>
    </p:embeddedFont>
    <p:embeddedFont>
      <p:font typeface="楷体" panose="02010609060101010101" charset="-122"/>
      <p:regular r:id="rId36"/>
    </p:embeddedFont>
    <p:embeddedFont>
      <p:font typeface="华文新魏" panose="02010800040101010101" charset="-122"/>
      <p:regular r:id="rId37"/>
    </p:embeddedFont>
    <p:embeddedFont>
      <p:font typeface="华文楷体" panose="02010600040101010101" pitchFamily="2" charset="-122"/>
      <p:regular r:id="rId38"/>
    </p:embeddedFont>
    <p:embeddedFont>
      <p:font typeface="等线" panose="02010600030101010101" charset="-122"/>
      <p:regular r:id="rId39"/>
    </p:embeddedFont>
    <p:embeddedFont>
      <p:font typeface="等线 Light" panose="02010600030101010101" charset="-122"/>
      <p:regular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u lu" initials="l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8D7"/>
    <a:srgbClr val="F5F0DF"/>
    <a:srgbClr val="9CCDFC"/>
    <a:srgbClr val="5D4531"/>
    <a:srgbClr val="EAD4AF"/>
    <a:srgbClr val="F0E1C0"/>
    <a:srgbClr val="CB9F67"/>
    <a:srgbClr val="363C4B"/>
    <a:srgbClr val="9B7953"/>
    <a:srgbClr val="B18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47"/>
    <p:restoredTop sz="94659"/>
  </p:normalViewPr>
  <p:slideViewPr>
    <p:cSldViewPr snapToGrid="0" snapToObjects="1">
      <p:cViewPr varScale="1">
        <p:scale>
          <a:sx n="89" d="100"/>
          <a:sy n="89" d="100"/>
        </p:scale>
        <p:origin x="176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gs" Target="tags/tag21.xml"/><Relationship Id="rId40" Type="http://schemas.openxmlformats.org/officeDocument/2006/relationships/font" Target="fonts/font9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0C924-E35A-5944-8DA2-6F93D5B759B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C9CFB-5ED2-2D4E-BA2C-3ACDEB485ED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7782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7782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1793D-A2D5-4349-938B-D900C8E2E01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075C1-1F53-2040-AB98-1344FDB856D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0.jpeg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slide" Target="slide1.xml"/><Relationship Id="rId4" Type="http://schemas.openxmlformats.org/officeDocument/2006/relationships/image" Target="../media/image16.png"/><Relationship Id="rId3" Type="http://schemas.openxmlformats.org/officeDocument/2006/relationships/tags" Target="../tags/tag11.xml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ags" Target="../tags/tag1.xml"/><Relationship Id="rId4" Type="http://schemas.microsoft.com/office/2007/relationships/hdphoto" Target="../media/image5.wdp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tags" Target="../tags/tag14.xml"/><Relationship Id="rId7" Type="http://schemas.openxmlformats.org/officeDocument/2006/relationships/image" Target="../media/image17.jpeg"/><Relationship Id="rId6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tags" Target="../tags/tag12.xml"/><Relationship Id="rId3" Type="http://schemas.microsoft.com/office/2007/relationships/hdphoto" Target="../media/image5.wdp"/><Relationship Id="rId2" Type="http://schemas.microsoft.com/office/2007/relationships/hdphoto" Target="../media/image4.wdp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22.png"/><Relationship Id="rId16" Type="http://schemas.openxmlformats.org/officeDocument/2006/relationships/tags" Target="../tags/tag18.xml"/><Relationship Id="rId15" Type="http://schemas.openxmlformats.org/officeDocument/2006/relationships/image" Target="../media/image21.png"/><Relationship Id="rId14" Type="http://schemas.openxmlformats.org/officeDocument/2006/relationships/tags" Target="../tags/tag17.xml"/><Relationship Id="rId13" Type="http://schemas.openxmlformats.org/officeDocument/2006/relationships/image" Target="../media/image20.png"/><Relationship Id="rId12" Type="http://schemas.openxmlformats.org/officeDocument/2006/relationships/tags" Target="../tags/tag16.xml"/><Relationship Id="rId11" Type="http://schemas.openxmlformats.org/officeDocument/2006/relationships/image" Target="../media/image19.png"/><Relationship Id="rId10" Type="http://schemas.openxmlformats.org/officeDocument/2006/relationships/tags" Target="../tags/tag15.xml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https://www.kuleiman.com/kuleiman/172110/index.html" TargetMode="External"/><Relationship Id="rId2" Type="http://schemas.openxmlformats.org/officeDocument/2006/relationships/image" Target="../media/image23.png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20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1.pn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545" y="9525"/>
            <a:ext cx="12106275" cy="6838950"/>
          </a:xfrm>
          <a:prstGeom prst="rect">
            <a:avLst/>
          </a:prstGeom>
        </p:spPr>
      </p:pic>
      <p:grpSp>
        <p:nvGrpSpPr>
          <p:cNvPr id="11268" name="组合 5"/>
          <p:cNvGrpSpPr/>
          <p:nvPr/>
        </p:nvGrpSpPr>
        <p:grpSpPr bwMode="auto">
          <a:xfrm>
            <a:off x="2233304" y="9320"/>
            <a:ext cx="7474400" cy="2451735"/>
            <a:chOff x="1675054" y="-485024"/>
            <a:chExt cx="5604836" cy="2387020"/>
          </a:xfrm>
        </p:grpSpPr>
        <p:grpSp>
          <p:nvGrpSpPr>
            <p:cNvPr id="11269" name="组合 11"/>
            <p:cNvGrpSpPr/>
            <p:nvPr/>
          </p:nvGrpSpPr>
          <p:grpSpPr bwMode="auto">
            <a:xfrm>
              <a:off x="1769091" y="-485024"/>
              <a:ext cx="5510799" cy="2387020"/>
              <a:chOff x="1126767" y="-229558"/>
              <a:chExt cx="5097827" cy="2038328"/>
            </a:xfrm>
          </p:grpSpPr>
          <p:sp>
            <p:nvSpPr>
              <p:cNvPr id="10" name="流程图: 联系 6"/>
              <p:cNvSpPr/>
              <p:nvPr/>
            </p:nvSpPr>
            <p:spPr>
              <a:xfrm>
                <a:off x="1126767" y="409014"/>
                <a:ext cx="758426" cy="878037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30980"/>
                </a:schemeClr>
              </a:solidFill>
              <a:ln w="57150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sz="80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272" name="矩形 7"/>
              <p:cNvSpPr>
                <a:spLocks noChangeArrowheads="1"/>
              </p:cNvSpPr>
              <p:nvPr/>
            </p:nvSpPr>
            <p:spPr bwMode="auto">
              <a:xfrm>
                <a:off x="2027656" y="-229558"/>
                <a:ext cx="4196938" cy="2038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5335" b="1" dirty="0">
                    <a:latin typeface="楷体" panose="02010609060101010101" charset="-122"/>
                    <a:ea typeface="楷体" panose="02010609060101010101" charset="-122"/>
                  </a:rPr>
                  <a:t>赵州桥</a:t>
                </a:r>
                <a:endParaRPr lang="zh-CN" altLang="en-US" sz="15335" b="1" dirty="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1270" name="TextBox 4"/>
            <p:cNvSpPr txBox="1">
              <a:spLocks noChangeArrowheads="1"/>
            </p:cNvSpPr>
            <p:nvPr/>
          </p:nvSpPr>
          <p:spPr bwMode="auto">
            <a:xfrm>
              <a:off x="1675054" y="295118"/>
              <a:ext cx="1007939" cy="888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5335" b="1" dirty="0"/>
                <a:t>11</a:t>
              </a:r>
              <a:endParaRPr lang="zh-CN" altLang="en-US" sz="5335" b="1" dirty="0"/>
            </a:p>
          </p:txBody>
        </p:sp>
      </p:grpSp>
      <p:sp>
        <p:nvSpPr>
          <p:cNvPr id="4" name="文本框 10"/>
          <p:cNvSpPr txBox="1"/>
          <p:nvPr/>
        </p:nvSpPr>
        <p:spPr>
          <a:xfrm>
            <a:off x="4088280" y="2365011"/>
            <a:ext cx="5309207" cy="501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buFont typeface="Arial" panose="020B0604020202020204" pitchFamily="34" charset="0"/>
            </a:pPr>
            <a:r>
              <a:rPr lang="zh-CN" altLang="en-US" sz="2665" dirty="0">
                <a:latin typeface="楷体" panose="02010609060101010101" charset="-122"/>
                <a:ea typeface="楷体" panose="02010609060101010101" charset="-122"/>
              </a:rPr>
              <a:t>部编版语文三年级下册第三单元</a:t>
            </a:r>
            <a:endParaRPr lang="zh-CN" altLang="en-US" sz="2665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文本框 29698"/>
          <p:cNvSpPr txBox="1"/>
          <p:nvPr/>
        </p:nvSpPr>
        <p:spPr>
          <a:xfrm>
            <a:off x="2133600" y="5602288"/>
            <a:ext cx="3098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endParaRPr lang="zh-CN" altLang="en-US" sz="4800" b="1">
              <a:solidFill>
                <a:srgbClr val="FF3300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44887" y="4788747"/>
            <a:ext cx="77952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有的刻着两条飞龙，前爪相互抵着，各自回首遥望；</a:t>
            </a:r>
            <a:endParaRPr lang="zh-CN" altLang="en-US" sz="4800"/>
          </a:p>
        </p:txBody>
      </p:sp>
      <p:pic>
        <p:nvPicPr>
          <p:cNvPr id="4" name="图片 3" descr="6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281093"/>
            <a:ext cx="11239500" cy="4590627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文本框 30722"/>
          <p:cNvSpPr txBox="1"/>
          <p:nvPr/>
        </p:nvSpPr>
        <p:spPr>
          <a:xfrm>
            <a:off x="2913380" y="5171440"/>
            <a:ext cx="63042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zh-CN" altLang="en-US" sz="4800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还有的刻着双龙戏珠。</a:t>
            </a:r>
            <a:endParaRPr lang="zh-CN" altLang="en-US" sz="4800" b="1">
              <a:solidFill>
                <a:srgbClr val="FF3300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pic>
        <p:nvPicPr>
          <p:cNvPr id="2" name="图片 1" descr="4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" y="469053"/>
            <a:ext cx="11978640" cy="4373033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" y="469053"/>
            <a:ext cx="11970173" cy="437388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92860" y="864447"/>
            <a:ext cx="9605433" cy="468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altLang="zh-CN" sz="4265" b="1"/>
              <a:t>    </a:t>
            </a:r>
            <a:r>
              <a:rPr lang="zh-CN" altLang="en-US" sz="4265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这座桥不但坚固，而且美观。</a:t>
            </a:r>
            <a:r>
              <a:rPr lang="zh-CN" altLang="en-US" sz="4265" b="1">
                <a:latin typeface="楷体" panose="02010609060101010101" charset="-122"/>
                <a:ea typeface="楷体" panose="02010609060101010101" charset="-122"/>
              </a:rPr>
              <a:t>桥面两侧有石栏，栏板上</a:t>
            </a:r>
            <a:r>
              <a:rPr lang="zh-CN" altLang="en-US" sz="4265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雕刻</a:t>
            </a:r>
            <a:r>
              <a:rPr lang="zh-CN" altLang="en-US" sz="4265" b="1">
                <a:latin typeface="楷体" panose="02010609060101010101" charset="-122"/>
                <a:ea typeface="楷体" panose="02010609060101010101" charset="-122"/>
              </a:rPr>
              <a:t>着精美的</a:t>
            </a:r>
            <a:r>
              <a:rPr lang="zh-CN" altLang="en-US" sz="4265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图案</a:t>
            </a:r>
            <a:r>
              <a:rPr lang="zh-CN" altLang="en-US" sz="4265" b="1">
                <a:latin typeface="楷体" panose="02010609060101010101" charset="-122"/>
                <a:ea typeface="楷体" panose="02010609060101010101" charset="-122"/>
              </a:rPr>
              <a:t>：</a:t>
            </a:r>
            <a:r>
              <a:rPr lang="zh-CN" altLang="en-US" sz="4265" b="1" u="sng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有的刻着两条</a:t>
            </a:r>
            <a:r>
              <a:rPr lang="zh-CN" altLang="en-US" sz="4265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相互缠绕</a:t>
            </a:r>
            <a:r>
              <a:rPr lang="zh-CN" altLang="en-US" sz="4265" b="1" u="sng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的龙，嘴里吐出美丽的水花；有的刻着两条飞龙，前爪相互抵着，各自</a:t>
            </a:r>
            <a:r>
              <a:rPr lang="zh-CN" altLang="en-US" sz="4265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回首遥望</a:t>
            </a:r>
            <a:r>
              <a:rPr lang="zh-CN" altLang="en-US" sz="4265" b="1" u="sng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；还有的刻着</a:t>
            </a:r>
            <a:r>
              <a:rPr lang="zh-CN" altLang="en-US" sz="4265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双龙戏珠</a:t>
            </a:r>
            <a:r>
              <a:rPr lang="zh-CN" altLang="en-US" sz="4265" b="1" u="sng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r>
              <a:rPr lang="zh-CN" altLang="en-US" sz="4265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所有的龙似乎都在游动，真像活了一样。</a:t>
            </a:r>
            <a:endParaRPr lang="zh-CN" altLang="en-US" sz="4265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学习任务二：文案解密，续写龙纹之美</a:t>
            </a:r>
            <a:endParaRPr lang="zh-CN" altLang="en-US"/>
          </a:p>
        </p:txBody>
      </p:sp>
      <p:sp>
        <p:nvSpPr>
          <p:cNvPr id="4" name="内容占位符 3"/>
          <p:cNvSpPr/>
          <p:nvPr>
            <p:ph idx="1"/>
          </p:nvPr>
        </p:nvSpPr>
        <p:spPr/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en-US" altLang="zh-CN" sz="4265" b="1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桥面两侧有石栏，栏板上雕刻着精美的图案：</a:t>
            </a:r>
            <a:r>
              <a:rPr lang="zh-CN" altLang="en-US" sz="4400" b="1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有的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sym typeface="+mn-ea"/>
              </a:rPr>
              <a:t>刻着两条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相互缠绕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sym typeface="+mn-ea"/>
              </a:rPr>
              <a:t>的龙，嘴里吐出美丽的水花；</a:t>
            </a:r>
            <a:r>
              <a:rPr lang="zh-CN" altLang="en-US" sz="4400" b="1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有的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sym typeface="+mn-ea"/>
              </a:rPr>
              <a:t>刻着两条飞龙，前爪相互抵着，各自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回首遥望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sym typeface="+mn-ea"/>
              </a:rPr>
              <a:t>；</a:t>
            </a:r>
            <a:r>
              <a:rPr lang="zh-CN" altLang="en-US" sz="4400" b="1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还有的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sym typeface="+mn-ea"/>
              </a:rPr>
              <a:t>刻着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双龙戏珠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4265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学习任务二：文案解密，续写龙纹之美</a:t>
            </a:r>
            <a:endParaRPr lang="zh-CN" altLang="en-US"/>
          </a:p>
        </p:txBody>
      </p:sp>
      <p:sp>
        <p:nvSpPr>
          <p:cNvPr id="4" name="内容占位符 3"/>
          <p:cNvSpPr/>
          <p:nvPr>
            <p:ph idx="1"/>
          </p:nvPr>
        </p:nvSpPr>
        <p:spPr/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en-US" altLang="zh-CN" sz="4265" b="1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4265" b="1" u="sng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桥面两侧有石栏，栏板上雕刻着精美的图案</a:t>
            </a:r>
            <a:r>
              <a:rPr lang="zh-CN" altLang="en-US" sz="4265" b="1" u="sng">
                <a:solidFill>
                  <a:schemeClr val="accent1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sym typeface="+mn-ea"/>
              </a:rPr>
              <a:t>：</a:t>
            </a:r>
            <a:r>
              <a:rPr lang="zh-CN" altLang="en-US" sz="4265" b="1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有的</a:t>
            </a:r>
            <a:r>
              <a:rPr lang="zh-CN" altLang="en-US" sz="4265" b="1">
                <a:latin typeface="楷体" panose="02010609060101010101" charset="-122"/>
                <a:ea typeface="楷体" panose="02010609060101010101" charset="-122"/>
                <a:sym typeface="+mn-ea"/>
              </a:rPr>
              <a:t>刻着两条</a:t>
            </a:r>
            <a:r>
              <a:rPr lang="zh-CN" altLang="en-US" sz="4265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相互缠绕</a:t>
            </a:r>
            <a:r>
              <a:rPr lang="zh-CN" altLang="en-US" sz="4265" b="1">
                <a:latin typeface="楷体" panose="02010609060101010101" charset="-122"/>
                <a:ea typeface="楷体" panose="02010609060101010101" charset="-122"/>
                <a:sym typeface="+mn-ea"/>
              </a:rPr>
              <a:t>的龙，嘴里吐出美丽的水花；</a:t>
            </a:r>
            <a:r>
              <a:rPr lang="zh-CN" altLang="en-US" sz="4265" b="1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有的</a:t>
            </a:r>
            <a:r>
              <a:rPr lang="zh-CN" altLang="en-US" sz="4265" b="1">
                <a:latin typeface="楷体" panose="02010609060101010101" charset="-122"/>
                <a:ea typeface="楷体" panose="02010609060101010101" charset="-122"/>
                <a:sym typeface="+mn-ea"/>
              </a:rPr>
              <a:t>刻着两条飞龙，前爪相互抵着，各自</a:t>
            </a:r>
            <a:r>
              <a:rPr lang="zh-CN" altLang="en-US" sz="4265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回首遥望</a:t>
            </a:r>
            <a:r>
              <a:rPr lang="zh-CN" altLang="en-US" sz="4265" b="1">
                <a:latin typeface="楷体" panose="02010609060101010101" charset="-122"/>
                <a:ea typeface="楷体" panose="02010609060101010101" charset="-122"/>
                <a:sym typeface="+mn-ea"/>
              </a:rPr>
              <a:t>；</a:t>
            </a:r>
            <a:r>
              <a:rPr lang="zh-CN" altLang="en-US" sz="4265" b="1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还有的</a:t>
            </a:r>
            <a:r>
              <a:rPr lang="zh-CN" altLang="en-US" sz="4265" b="1">
                <a:latin typeface="楷体" panose="02010609060101010101" charset="-122"/>
                <a:ea typeface="楷体" panose="02010609060101010101" charset="-122"/>
                <a:sym typeface="+mn-ea"/>
              </a:rPr>
              <a:t>刻着</a:t>
            </a:r>
            <a:r>
              <a:rPr lang="zh-CN" altLang="en-US" sz="4265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双龙戏珠</a:t>
            </a:r>
            <a:r>
              <a:rPr lang="zh-CN" altLang="en-US" sz="4265" b="1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4265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/>
          </a:p>
        </p:txBody>
      </p:sp>
      <p:sp>
        <p:nvSpPr>
          <p:cNvPr id="3" name="云形标注 2"/>
          <p:cNvSpPr/>
          <p:nvPr/>
        </p:nvSpPr>
        <p:spPr>
          <a:xfrm>
            <a:off x="7595235" y="4685665"/>
            <a:ext cx="3187065" cy="1698625"/>
          </a:xfrm>
          <a:prstGeom prst="cloudCallout">
            <a:avLst>
              <a:gd name="adj1" fmla="val 79517"/>
              <a:gd name="adj2" fmla="val 89711"/>
            </a:avLst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898765" y="4864735"/>
            <a:ext cx="327152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围绕一个意思，先总后分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排比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0130" y="5472430"/>
            <a:ext cx="10095230" cy="115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en-US" altLang="zh-CN" sz="3735" b="1" u="sng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3200" b="1" u="sng">
                <a:latin typeface="楷体" panose="02010609060101010101" charset="-122"/>
                <a:ea typeface="楷体" panose="02010609060101010101" charset="-122"/>
                <a:sym typeface="+mn-ea"/>
              </a:rPr>
              <a:t>             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：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有的刻着</a:t>
            </a:r>
            <a:r>
              <a:rPr lang="en-US" altLang="zh-CN" sz="3200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；有的刻着</a:t>
            </a:r>
            <a:r>
              <a:rPr lang="en-US" altLang="zh-CN" sz="3200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；还有的刻着</a:t>
            </a:r>
            <a:r>
              <a:rPr lang="en-US" altLang="zh-CN" sz="3200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图片 3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67" y="1524847"/>
            <a:ext cx="3719407" cy="3069167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2"/>
          <a:srcRect l="15403" t="17063" r="14150" b="21386"/>
          <a:stretch>
            <a:fillRect/>
          </a:stretch>
        </p:blipFill>
        <p:spPr>
          <a:xfrm>
            <a:off x="3798570" y="1508125"/>
            <a:ext cx="4147820" cy="3086100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175" y="1395730"/>
            <a:ext cx="4058073" cy="3198707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0955" y="179705"/>
            <a:ext cx="9308465" cy="1591310"/>
          </a:xfrm>
        </p:spPr>
        <p:txBody>
          <a:bodyPr>
            <a:noAutofit/>
          </a:bodyPr>
          <a:p>
            <a:pPr marL="0" indent="0">
              <a:lnSpc>
                <a:spcPct val="100000"/>
              </a:lnSpc>
              <a:buNone/>
            </a:pP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学习任务二：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文案解密，续写龙纹之美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文本框 30722"/>
          <p:cNvSpPr txBox="1"/>
          <p:nvPr/>
        </p:nvSpPr>
        <p:spPr>
          <a:xfrm>
            <a:off x="1323552" y="2644987"/>
            <a:ext cx="9546167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 algn="l"/>
            <a:r>
              <a:rPr lang="en-US" altLang="zh-CN" sz="4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4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所有的龙似乎都在游动，真像活了一样。</a:t>
            </a:r>
            <a:endParaRPr lang="zh-CN" altLang="en-US" sz="4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0110" y="333375"/>
            <a:ext cx="10129520" cy="11068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学习任务三：读中悟美，体会工匠智慧</a:t>
            </a:r>
            <a:endParaRPr lang="zh-CN" altLang="en-US" sz="4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赵州桥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20607" y="291253"/>
            <a:ext cx="11207327" cy="5769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8615" y="283845"/>
            <a:ext cx="1140968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altLang="zh-CN" sz="4265" b="1"/>
              <a:t>    </a:t>
            </a:r>
            <a:r>
              <a:rPr lang="zh-CN" altLang="en-US" sz="4265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这座桥不但坚固，而且美观。</a:t>
            </a:r>
            <a:r>
              <a:rPr lang="zh-CN" altLang="en-US" sz="4265" b="1">
                <a:latin typeface="楷体" panose="02010609060101010101" charset="-122"/>
                <a:ea typeface="楷体" panose="02010609060101010101" charset="-122"/>
              </a:rPr>
              <a:t>桥面两侧有石栏，栏板上雕刻着精美的图案：</a:t>
            </a:r>
            <a:r>
              <a:rPr lang="zh-CN" altLang="en-US" sz="4265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有的</a:t>
            </a:r>
            <a:r>
              <a:rPr lang="zh-CN" altLang="en-US" sz="4265" b="1">
                <a:latin typeface="楷体" panose="02010609060101010101" charset="-122"/>
                <a:ea typeface="楷体" panose="02010609060101010101" charset="-122"/>
              </a:rPr>
              <a:t>刻着两条相互缠绕的龙，嘴里吐出美丽的水花；</a:t>
            </a:r>
            <a:r>
              <a:rPr lang="zh-CN" altLang="en-US" sz="4265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有的</a:t>
            </a:r>
            <a:r>
              <a:rPr lang="zh-CN" altLang="en-US" sz="4265" b="1">
                <a:latin typeface="楷体" panose="02010609060101010101" charset="-122"/>
                <a:ea typeface="楷体" panose="02010609060101010101" charset="-122"/>
              </a:rPr>
              <a:t>刻着两条飞龙，前爪相互抵着，各自回首遥望；</a:t>
            </a:r>
            <a:r>
              <a:rPr lang="zh-CN" altLang="en-US" sz="4265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还有的</a:t>
            </a:r>
            <a:r>
              <a:rPr lang="zh-CN" altLang="en-US" sz="4265" b="1">
                <a:latin typeface="楷体" panose="02010609060101010101" charset="-122"/>
                <a:ea typeface="楷体" panose="02010609060101010101" charset="-122"/>
              </a:rPr>
              <a:t>刻着双龙戏珠。</a:t>
            </a:r>
            <a:r>
              <a:rPr lang="zh-CN" altLang="en-US" sz="4265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所有的龙似乎都在游动，真像活了一样。</a:t>
            </a:r>
            <a:endParaRPr lang="zh-CN" altLang="en-US" sz="4265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太田美知彦 - 万里の長城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39565" y="3518747"/>
            <a:ext cx="660400" cy="6604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9008745" y="4178935"/>
            <a:ext cx="21146770" cy="2681605"/>
            <a:chOff x="-7535" y="6576"/>
            <a:chExt cx="33302" cy="4223"/>
          </a:xfrm>
        </p:grpSpPr>
        <p:grpSp>
          <p:nvGrpSpPr>
            <p:cNvPr id="7" name="组合 6"/>
            <p:cNvGrpSpPr/>
            <p:nvPr/>
          </p:nvGrpSpPr>
          <p:grpSpPr>
            <a:xfrm>
              <a:off x="-7535" y="6581"/>
              <a:ext cx="21745" cy="4218"/>
              <a:chOff x="-7535" y="6581"/>
              <a:chExt cx="21745" cy="4218"/>
            </a:xfrm>
          </p:grpSpPr>
          <p:pic>
            <p:nvPicPr>
              <p:cNvPr id="4" name="图片 3" descr="3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35" y="6581"/>
                <a:ext cx="11427" cy="4219"/>
              </a:xfrm>
              <a:prstGeom prst="rect">
                <a:avLst/>
              </a:prstGeom>
            </p:spPr>
          </p:pic>
          <p:pic>
            <p:nvPicPr>
              <p:cNvPr id="5" name="图片 4" descr="6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92" y="6581"/>
                <a:ext cx="10319" cy="4214"/>
              </a:xfrm>
              <a:prstGeom prst="rect">
                <a:avLst/>
              </a:prstGeom>
            </p:spPr>
          </p:pic>
        </p:grpSp>
        <p:pic>
          <p:nvPicPr>
            <p:cNvPr id="6" name="图片 5" descr="4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211" y="6576"/>
              <a:ext cx="11556" cy="421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000"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92860" y="2154767"/>
            <a:ext cx="9605433" cy="1404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altLang="zh-CN" sz="4265" b="1"/>
              <a:t>    </a:t>
            </a:r>
            <a:r>
              <a:rPr lang="zh-CN" altLang="en-US" sz="4265" b="1">
                <a:latin typeface="楷体" panose="02010609060101010101" charset="-122"/>
                <a:ea typeface="楷体" panose="02010609060101010101" charset="-122"/>
              </a:rPr>
              <a:t>赵州桥表现了劳动人民的智慧和才干，是我国宝贵的</a:t>
            </a:r>
            <a:r>
              <a:rPr lang="zh-CN" altLang="en-US" sz="4265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历史文化遗产</a:t>
            </a:r>
            <a:r>
              <a:rPr lang="zh-CN" altLang="en-US" sz="4265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265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1538" y="-723935"/>
            <a:ext cx="8295208" cy="8305870"/>
          </a:xfrm>
          <a:prstGeom prst="rect">
            <a:avLst/>
          </a:prstGeom>
        </p:spPr>
      </p:pic>
      <p:sp>
        <p:nvSpPr>
          <p:cNvPr id="17" name="矩形 16" descr="7b0a20202020227461726765744d6f64756c65223a202270726f636573734f6e6c696e65466f6e7473220a7d0a"/>
          <p:cNvSpPr/>
          <p:nvPr/>
        </p:nvSpPr>
        <p:spPr>
          <a:xfrm>
            <a:off x="4429125" y="2409190"/>
            <a:ext cx="3844290" cy="1568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 b="1" dirty="0" smtClean="0">
                <a:solidFill>
                  <a:srgbClr val="5D4531"/>
                </a:solidFill>
                <a:latin typeface="华文新魏" panose="02010800040101010101" charset="-122"/>
                <a:ea typeface="华文新魏" panose="02010800040101010101" charset="-122"/>
                <a:cs typeface="HGPMinchoE" charset="-128"/>
                <a:sym typeface="汉仪力量黑简" panose="00020600040101010101" charset="-122"/>
              </a:rPr>
              <a:t>赵州桥</a:t>
            </a:r>
            <a:endParaRPr lang="zh-CN" altLang="en-US" sz="9600" b="1" dirty="0" smtClean="0">
              <a:solidFill>
                <a:srgbClr val="5D4531"/>
              </a:solidFill>
              <a:latin typeface="华文新魏" panose="02010800040101010101" charset="-122"/>
              <a:ea typeface="华文新魏" panose="02010800040101010101" charset="-122"/>
              <a:cs typeface="HGPMinchoE" charset="-128"/>
              <a:sym typeface="汉仪力量黑简" panose="00020600040101010101" charset="-122"/>
            </a:endParaRPr>
          </a:p>
        </p:txBody>
      </p:sp>
      <p:pic>
        <p:nvPicPr>
          <p:cNvPr id="10" name="图片 9" descr="中国风线条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  <a14:imgEffect>
                      <a14:colorTemperature colorTemp="11500"/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70643" y="245061"/>
            <a:ext cx="2921357" cy="1887197"/>
          </a:xfrm>
          <a:prstGeom prst="rect">
            <a:avLst/>
          </a:prstGeom>
          <a:ln>
            <a:solidFill>
              <a:srgbClr val="A98B63">
                <a:alpha val="0"/>
              </a:srgbClr>
            </a:solidFill>
          </a:ln>
        </p:spPr>
      </p:pic>
      <p:pic>
        <p:nvPicPr>
          <p:cNvPr id="11" name="图片 10" descr="中国风线条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0"/>
                    </a14:imgEffect>
                    <a14:imgEffect>
                      <a14:colorTemperature colorTemp="11500"/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24146" y="5456275"/>
            <a:ext cx="2921357" cy="1887197"/>
          </a:xfrm>
          <a:prstGeom prst="rect">
            <a:avLst/>
          </a:prstGeom>
          <a:ln>
            <a:solidFill>
              <a:srgbClr val="A98B63">
                <a:alpha val="0"/>
              </a:srgbClr>
            </a:solidFill>
          </a:ln>
        </p:spPr>
      </p:pic>
      <p:pic>
        <p:nvPicPr>
          <p:cNvPr id="3" name="图片 2" descr="7b0a202020202266696c746572223a202230220a7d0a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42545" y="9525"/>
            <a:ext cx="12106275" cy="68389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530090" y="4028440"/>
            <a:ext cx="37433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第二课时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中国风线条.png"/>
          <p:cNvPicPr>
            <a:picLocks noChangeAspect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0"/>
                    </a14:imgEffect>
                    <a14:imgEffect>
                      <a14:colorTemperature colorTemp="11500"/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70643" y="245061"/>
            <a:ext cx="2921357" cy="1887197"/>
          </a:xfrm>
          <a:prstGeom prst="rect">
            <a:avLst/>
          </a:prstGeom>
          <a:ln>
            <a:solidFill>
              <a:srgbClr val="A98B63">
                <a:alpha val="0"/>
              </a:srgbClr>
            </a:solidFill>
          </a:ln>
        </p:spPr>
      </p:pic>
      <p:pic>
        <p:nvPicPr>
          <p:cNvPr id="11" name="图片 10" descr="中国风线条.png"/>
          <p:cNvPicPr>
            <a:picLocks noChangeAspect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  <a14:imgEffect>
                      <a14:colorTemperature colorTemp="11500"/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24146" y="5456275"/>
            <a:ext cx="2921357" cy="1887197"/>
          </a:xfrm>
          <a:prstGeom prst="rect">
            <a:avLst/>
          </a:prstGeom>
          <a:ln>
            <a:solidFill>
              <a:srgbClr val="A98B63">
                <a:alpha val="0"/>
              </a:srgbClr>
            </a:solidFill>
          </a:ln>
        </p:spPr>
      </p:pic>
      <p:pic>
        <p:nvPicPr>
          <p:cNvPr id="3" name="图片 2" descr="7b0a202020202266696c746572223a202230220a7d0a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0" y="0"/>
            <a:ext cx="12106275" cy="6838950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010660" y="245110"/>
            <a:ext cx="3108325" cy="6448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917315" y="1004570"/>
            <a:ext cx="3201670" cy="20034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r="5265"/>
          <a:stretch>
            <a:fillRect/>
          </a:stretch>
        </p:blipFill>
        <p:spPr>
          <a:xfrm>
            <a:off x="3917315" y="3204845"/>
            <a:ext cx="3141980" cy="8343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975100" y="4204335"/>
            <a:ext cx="3023870" cy="984250"/>
          </a:xfrm>
          <a:prstGeom prst="rect">
            <a:avLst/>
          </a:prstGeom>
        </p:spPr>
      </p:pic>
      <p:pic>
        <p:nvPicPr>
          <p:cNvPr id="61" name="Picture 2" descr="查看图片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3830320" y="-8890"/>
            <a:ext cx="3494405" cy="680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010660" y="5353050"/>
            <a:ext cx="2997835" cy="696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b="573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06170" y="365125"/>
            <a:ext cx="317754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>
                <a:latin typeface="楷体" panose="02010609060101010101" charset="-122"/>
                <a:ea typeface="楷体" panose="02010609060101010101" charset="-122"/>
              </a:rPr>
              <a:t>世界闻名</a:t>
            </a:r>
            <a:endParaRPr lang="zh-CN" altLang="en-US" sz="5400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5400">
                <a:latin typeface="楷体" panose="02010609060101010101" charset="-122"/>
                <a:ea typeface="楷体" panose="02010609060101010101" charset="-122"/>
              </a:rPr>
              <a:t>雄伟</a:t>
            </a:r>
            <a:endParaRPr lang="zh-CN" altLang="en-US" sz="5400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5400">
                <a:latin typeface="楷体" panose="02010609060101010101" charset="-122"/>
                <a:ea typeface="楷体" panose="02010609060101010101" charset="-122"/>
              </a:rPr>
              <a:t>创举</a:t>
            </a:r>
            <a:endParaRPr lang="zh-CN" altLang="en-US" sz="5400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5400">
                <a:latin typeface="楷体" panose="02010609060101010101" charset="-122"/>
                <a:ea typeface="楷体" panose="02010609060101010101" charset="-122"/>
              </a:rPr>
              <a:t>美观</a:t>
            </a:r>
            <a:endParaRPr lang="zh-CN" altLang="en-US" sz="5400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endParaRPr lang="zh-CN" altLang="en-US" sz="5400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096000" y="506095"/>
            <a:ext cx="5730875" cy="2558415"/>
            <a:chOff x="8229" y="3061"/>
            <a:chExt cx="9025" cy="4029"/>
          </a:xfrm>
        </p:grpSpPr>
        <p:sp>
          <p:nvSpPr>
            <p:cNvPr id="7" name="圆角矩形标注 6"/>
            <p:cNvSpPr/>
            <p:nvPr/>
          </p:nvSpPr>
          <p:spPr>
            <a:xfrm>
              <a:off x="8280" y="3061"/>
              <a:ext cx="8975" cy="2964"/>
            </a:xfrm>
            <a:prstGeom prst="wedgeRoundRectCallout">
              <a:avLst>
                <a:gd name="adj1" fmla="val 42700"/>
                <a:gd name="adj2" fmla="val 63319"/>
                <a:gd name="adj3" fmla="val 16667"/>
              </a:avLst>
            </a:prstGeom>
            <a:gradFill>
              <a:gsLst>
                <a:gs pos="2000">
                  <a:srgbClr val="EDE9CE"/>
                </a:gs>
                <a:gs pos="68000">
                  <a:srgbClr val="F4DE7B"/>
                </a:gs>
                <a:gs pos="100000">
                  <a:srgbClr val="FACF28"/>
                </a:gs>
              </a:gsLst>
              <a:lin ang="16200000" scaled="1"/>
            </a:gra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229" y="3338"/>
              <a:ext cx="8682" cy="375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457200"/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各位游客朋友们，大家好，欢迎来到赵州桥，我是小导游</a:t>
              </a:r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XXX</a:t>
              </a:r>
              <a:r>
                <a:rPr lang="zh-CN" altLang="en-US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，赵州桥</a:t>
              </a:r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……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6970395" y="6372543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r>
              <a:rPr lang="zh-CN" altLang="en-US" sz="1600">
                <a:hlinkClick r:id="rId3"/>
              </a:rPr>
              <a:t>赵州桥</a:t>
            </a:r>
            <a:r>
              <a:rPr lang="en-US" altLang="zh-CN" sz="1600">
                <a:hlinkClick r:id="rId3"/>
              </a:rPr>
              <a:t>3DVR</a:t>
            </a:r>
            <a:r>
              <a:rPr lang="zh-CN" altLang="en-US" sz="1600">
                <a:hlinkClick r:id="rId3"/>
              </a:rPr>
              <a:t>沉浸式数字全景</a:t>
            </a:r>
            <a:endParaRPr lang="zh-CN" altLang="en-US" sz="1600">
              <a:hlinkClick r:id="rId3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42545" y="9525"/>
            <a:ext cx="12106275" cy="6838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454813" y="3540760"/>
            <a:ext cx="2459567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1">
                <a:solidFill>
                  <a:schemeClr val="bg1"/>
                </a:solidFill>
              </a:rPr>
              <a:t>陈金轩</a:t>
            </a:r>
            <a:endParaRPr lang="zh-CN" altLang="en-US" sz="3735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35600" y="3859107"/>
            <a:ext cx="536532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施泳丞、邓涵煦、金凌菲等</a:t>
            </a:r>
            <a:r>
              <a:rPr lang="en-US" altLang="zh-CN" sz="2400">
                <a:solidFill>
                  <a:schemeClr val="bg1"/>
                </a:solidFill>
              </a:rPr>
              <a:t>14</a:t>
            </a:r>
            <a:r>
              <a:rPr lang="zh-CN" altLang="en-US" sz="2400">
                <a:solidFill>
                  <a:schemeClr val="bg1"/>
                </a:solidFill>
              </a:rPr>
              <a:t>位同学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10" name="图片 9" descr="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360" y="631613"/>
            <a:ext cx="11328400" cy="5245947"/>
          </a:xfrm>
          <a:prstGeom prst="rect">
            <a:avLst/>
          </a:prstGeom>
        </p:spPr>
      </p:pic>
      <p:pic>
        <p:nvPicPr>
          <p:cNvPr id="4" name="图片 3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" y="630767"/>
            <a:ext cx="11327553" cy="5246793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53" y="629920"/>
            <a:ext cx="11326707" cy="5247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42545" y="9525"/>
            <a:ext cx="12106275" cy="683895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2051050" y="344586"/>
            <a:ext cx="8095738" cy="745927"/>
            <a:chOff x="2051050" y="532970"/>
            <a:chExt cx="8095738" cy="745927"/>
          </a:xfrm>
        </p:grpSpPr>
        <p:sp>
          <p:nvSpPr>
            <p:cNvPr id="2" name="副标题 2"/>
            <p:cNvSpPr txBox="1"/>
            <p:nvPr/>
          </p:nvSpPr>
          <p:spPr>
            <a:xfrm>
              <a:off x="4945430" y="532970"/>
              <a:ext cx="2301141" cy="74592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zh-CN" altLang="en-US" sz="4000" dirty="0">
                  <a:latin typeface="楷体" panose="02010609060101010101" charset="-122"/>
                  <a:ea typeface="楷体" panose="02010609060101010101" charset="-122"/>
                </a:rPr>
                <a:t>赵州桥</a:t>
              </a:r>
              <a:endParaRPr lang="zh-CN" altLang="en-US" sz="4000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452188" y="749300"/>
              <a:ext cx="493242" cy="292795"/>
              <a:chOff x="4119546" y="1292586"/>
              <a:chExt cx="493242" cy="314660"/>
            </a:xfrm>
          </p:grpSpPr>
          <p:sp>
            <p:nvSpPr>
              <p:cNvPr id="9" name="菱形 8"/>
              <p:cNvSpPr/>
              <p:nvPr/>
            </p:nvSpPr>
            <p:spPr>
              <a:xfrm>
                <a:off x="4119546" y="1358900"/>
                <a:ext cx="130721" cy="182033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菱形 9"/>
              <p:cNvSpPr/>
              <p:nvPr/>
            </p:nvSpPr>
            <p:spPr>
              <a:xfrm>
                <a:off x="4482067" y="1358900"/>
                <a:ext cx="130721" cy="182033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菱形 10"/>
              <p:cNvSpPr/>
              <p:nvPr/>
            </p:nvSpPr>
            <p:spPr>
              <a:xfrm>
                <a:off x="4250267" y="1292586"/>
                <a:ext cx="225963" cy="314660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菱形 11"/>
              <p:cNvSpPr/>
              <p:nvPr/>
            </p:nvSpPr>
            <p:spPr>
              <a:xfrm>
                <a:off x="4297888" y="1358900"/>
                <a:ext cx="130721" cy="182033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7246571" y="749300"/>
              <a:ext cx="493242" cy="292795"/>
              <a:chOff x="4119546" y="1292586"/>
              <a:chExt cx="493242" cy="314660"/>
            </a:xfrm>
          </p:grpSpPr>
          <p:sp>
            <p:nvSpPr>
              <p:cNvPr id="16" name="菱形 15"/>
              <p:cNvSpPr/>
              <p:nvPr/>
            </p:nvSpPr>
            <p:spPr>
              <a:xfrm>
                <a:off x="4119546" y="1358900"/>
                <a:ext cx="130721" cy="182033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菱形 16"/>
              <p:cNvSpPr/>
              <p:nvPr/>
            </p:nvSpPr>
            <p:spPr>
              <a:xfrm>
                <a:off x="4482067" y="1358900"/>
                <a:ext cx="130721" cy="182033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菱形 18"/>
              <p:cNvSpPr/>
              <p:nvPr/>
            </p:nvSpPr>
            <p:spPr>
              <a:xfrm>
                <a:off x="4250267" y="1292586"/>
                <a:ext cx="225963" cy="314660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菱形 19"/>
              <p:cNvSpPr/>
              <p:nvPr/>
            </p:nvSpPr>
            <p:spPr>
              <a:xfrm>
                <a:off x="4297888" y="1358900"/>
                <a:ext cx="130721" cy="182033"/>
              </a:xfrm>
              <a:prstGeom prst="diamond">
                <a:avLst/>
              </a:prstGeom>
              <a:noFill/>
              <a:ln w="19050">
                <a:solidFill>
                  <a:srgbClr val="76675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8" name="直接连接符 27"/>
            <p:cNvCxnSpPr>
              <a:stCxn id="9" idx="1"/>
            </p:cNvCxnSpPr>
            <p:nvPr/>
          </p:nvCxnSpPr>
          <p:spPr>
            <a:xfrm flipH="1" flipV="1">
              <a:off x="2051050" y="895697"/>
              <a:ext cx="2401138" cy="1"/>
            </a:xfrm>
            <a:prstGeom prst="line">
              <a:avLst/>
            </a:prstGeom>
            <a:ln w="19050">
              <a:gradFill>
                <a:gsLst>
                  <a:gs pos="0">
                    <a:srgbClr val="766757">
                      <a:alpha val="0"/>
                    </a:srgbClr>
                  </a:gs>
                  <a:gs pos="100000">
                    <a:srgbClr val="766757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7745650" y="895697"/>
              <a:ext cx="2401138" cy="1"/>
            </a:xfrm>
            <a:prstGeom prst="line">
              <a:avLst/>
            </a:prstGeom>
            <a:ln w="19050">
              <a:gradFill>
                <a:gsLst>
                  <a:gs pos="0">
                    <a:srgbClr val="766757">
                      <a:alpha val="0"/>
                    </a:srgbClr>
                  </a:gs>
                  <a:gs pos="100000">
                    <a:srgbClr val="766757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文本框 35"/>
          <p:cNvSpPr txBox="1"/>
          <p:nvPr>
            <p:custDataLst>
              <p:tags r:id="rId3"/>
            </p:custDataLst>
          </p:nvPr>
        </p:nvSpPr>
        <p:spPr>
          <a:xfrm>
            <a:off x="330835" y="3192145"/>
            <a:ext cx="112737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1B1C1F"/>
                </a:solidFill>
                <a:latin typeface="楷体" panose="02010609060101010101" charset="-122"/>
                <a:ea typeface="楷体" panose="02010609060101010101" charset="-122"/>
              </a:rPr>
              <a:t>雄伟</a:t>
            </a:r>
            <a:r>
              <a:rPr lang="en-US" altLang="zh-CN" sz="6000" b="1" dirty="0">
                <a:solidFill>
                  <a:srgbClr val="1B1C1F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6000" b="1" dirty="0">
                <a:solidFill>
                  <a:srgbClr val="1B1C1F"/>
                </a:solidFill>
                <a:latin typeface="楷体" panose="02010609060101010101" charset="-122"/>
                <a:ea typeface="楷体" panose="02010609060101010101" charset="-122"/>
              </a:rPr>
              <a:t>坚固</a:t>
            </a:r>
            <a:r>
              <a:rPr lang="en-US" altLang="zh-CN" sz="6000" b="1" dirty="0">
                <a:solidFill>
                  <a:srgbClr val="1B1C1F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6000" b="1" dirty="0">
                <a:solidFill>
                  <a:srgbClr val="1B1C1F"/>
                </a:solidFill>
                <a:latin typeface="楷体" panose="02010609060101010101" charset="-122"/>
                <a:ea typeface="楷体" panose="02010609060101010101" charset="-122"/>
              </a:rPr>
              <a:t>美观</a:t>
            </a:r>
            <a:r>
              <a:rPr lang="en-US" altLang="zh-CN" sz="6000" b="1" dirty="0">
                <a:solidFill>
                  <a:srgbClr val="1B1C1F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6000" b="1" dirty="0">
                <a:solidFill>
                  <a:srgbClr val="1B1C1F"/>
                </a:solidFill>
                <a:latin typeface="楷体" panose="02010609060101010101" charset="-122"/>
                <a:ea typeface="楷体" panose="02010609060101010101" charset="-122"/>
              </a:rPr>
              <a:t>创举</a:t>
            </a:r>
            <a:endParaRPr lang="zh-CN" altLang="en-US" sz="6000" b="1" dirty="0">
              <a:solidFill>
                <a:srgbClr val="1B1C1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4"/>
            </p:custDataLst>
          </p:nvPr>
        </p:nvSpPr>
        <p:spPr>
          <a:xfrm>
            <a:off x="1402715" y="4750435"/>
            <a:ext cx="93859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智慧</a:t>
            </a:r>
            <a:r>
              <a:rPr lang="en-US" altLang="zh-CN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才干</a:t>
            </a:r>
            <a:r>
              <a:rPr lang="en-US" altLang="zh-CN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历史文化遗产</a:t>
            </a:r>
            <a:endParaRPr lang="zh-CN" altLang="en-US" sz="6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635" y="1633220"/>
            <a:ext cx="12020550" cy="1016000"/>
            <a:chOff x="0" y="3368"/>
            <a:chExt cx="18930" cy="1600"/>
          </a:xfrm>
        </p:grpSpPr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0" y="3369"/>
              <a:ext cx="3932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赵</a:t>
              </a:r>
              <a:r>
                <a:rPr lang="zh-CN" altLang="en-US" sz="60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县</a:t>
              </a:r>
              <a:endParaRPr lang="zh-CN" altLang="en-US" sz="6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6"/>
              </p:custDataLst>
            </p:nvPr>
          </p:nvSpPr>
          <p:spPr>
            <a:xfrm>
              <a:off x="13612" y="3370"/>
              <a:ext cx="5319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>
                  <a:solidFill>
                    <a:srgbClr val="1B1C1F"/>
                  </a:solidFill>
                  <a:latin typeface="楷体" panose="02010609060101010101" charset="-122"/>
                  <a:ea typeface="楷体" panose="02010609060101010101" charset="-122"/>
                </a:rPr>
                <a:t>历史悠久</a:t>
              </a:r>
              <a:endParaRPr lang="zh-CN" altLang="en-US" sz="6000" b="1" dirty="0">
                <a:solidFill>
                  <a:srgbClr val="1B1C1F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7"/>
              </p:custDataLst>
            </p:nvPr>
          </p:nvSpPr>
          <p:spPr>
            <a:xfrm>
              <a:off x="9071" y="3368"/>
              <a:ext cx="4541" cy="1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>
                  <a:solidFill>
                    <a:srgbClr val="1B1C1F"/>
                  </a:solidFill>
                  <a:latin typeface="楷体" panose="02010609060101010101" charset="-122"/>
                  <a:ea typeface="楷体" panose="02010609060101010101" charset="-122"/>
                </a:rPr>
                <a:t>石拱桥</a:t>
              </a:r>
              <a:endParaRPr lang="zh-CN" altLang="en-US" sz="6000" b="1" dirty="0">
                <a:solidFill>
                  <a:srgbClr val="1B1C1F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8"/>
              </p:custDataLst>
            </p:nvPr>
          </p:nvSpPr>
          <p:spPr>
            <a:xfrm>
              <a:off x="3669" y="3369"/>
              <a:ext cx="5187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6000" b="1" dirty="0">
                  <a:solidFill>
                    <a:srgbClr val="1B1C1F"/>
                  </a:solidFill>
                  <a:latin typeface="楷体" panose="02010609060101010101" charset="-122"/>
                  <a:ea typeface="楷体" panose="02010609060101010101" charset="-122"/>
                </a:rPr>
                <a:t>世界闻名</a:t>
              </a:r>
              <a:endParaRPr lang="zh-CN" altLang="en-US" sz="6000" b="1" dirty="0">
                <a:solidFill>
                  <a:srgbClr val="1B1C1F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80360" y="796290"/>
            <a:ext cx="6254750" cy="2975610"/>
          </a:xfrm>
          <a:prstGeom prst="rect">
            <a:avLst/>
          </a:prstGeom>
        </p:spPr>
      </p:pic>
      <p:sp>
        <p:nvSpPr>
          <p:cNvPr id="13323" name="文本框 64"/>
          <p:cNvSpPr txBox="1"/>
          <p:nvPr/>
        </p:nvSpPr>
        <p:spPr>
          <a:xfrm>
            <a:off x="3930015" y="4087495"/>
            <a:ext cx="1923415" cy="174879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 sz="13800" b="1">
                <a:solidFill>
                  <a:schemeClr val="accent4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智</a:t>
            </a:r>
            <a:endParaRPr lang="zh-CN" altLang="en-US" sz="13800" b="1">
              <a:solidFill>
                <a:schemeClr val="accent4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3319" name="组合 7"/>
          <p:cNvGrpSpPr/>
          <p:nvPr/>
        </p:nvGrpSpPr>
        <p:grpSpPr>
          <a:xfrm>
            <a:off x="3895090" y="4206240"/>
            <a:ext cx="2070100" cy="1985645"/>
            <a:chOff x="2437" y="2032"/>
            <a:chExt cx="1244" cy="1264"/>
          </a:xfrm>
        </p:grpSpPr>
        <p:sp>
          <p:nvSpPr>
            <p:cNvPr id="13320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 sz="2400">
                <a:solidFill>
                  <a:schemeClr val="accent4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cxnSp>
          <p:nvCxnSpPr>
            <p:cNvPr id="13321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3322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3" name="组合 7"/>
          <p:cNvGrpSpPr/>
          <p:nvPr/>
        </p:nvGrpSpPr>
        <p:grpSpPr>
          <a:xfrm>
            <a:off x="6464300" y="4207510"/>
            <a:ext cx="2070100" cy="1985645"/>
            <a:chOff x="2437" y="2032"/>
            <a:chExt cx="1244" cy="1264"/>
          </a:xfrm>
        </p:grpSpPr>
        <p:sp>
          <p:nvSpPr>
            <p:cNvPr id="5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 sz="2400">
                <a:solidFill>
                  <a:schemeClr val="accent4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cxnSp>
          <p:nvCxnSpPr>
            <p:cNvPr id="6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7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8" name="文本框 7"/>
          <p:cNvSpPr txBox="1"/>
          <p:nvPr/>
        </p:nvSpPr>
        <p:spPr>
          <a:xfrm>
            <a:off x="6499225" y="4087495"/>
            <a:ext cx="2037080" cy="2214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3800" b="1">
                <a:solidFill>
                  <a:schemeClr val="accent4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慧</a:t>
            </a:r>
            <a:endParaRPr lang="zh-CN" altLang="en-US" sz="13800" b="1">
              <a:solidFill>
                <a:schemeClr val="accent4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323" grpId="0"/>
      <p:bldP spid="133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学习任务一：细化海报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感受桥之美观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57910" y="2003425"/>
            <a:ext cx="10306050" cy="2377440"/>
          </a:xfrm>
        </p:spPr>
        <p:txBody>
          <a:bodyPr>
            <a:noAutofit/>
          </a:bodyPr>
          <a:p>
            <a:pPr marL="0" indent="0">
              <a:lnSpc>
                <a:spcPct val="200000"/>
              </a:lnSpc>
              <a:buNone/>
            </a:pP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en-US" altLang="zh-CN" sz="4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找到描写赵州桥美观的小节。</a:t>
            </a:r>
            <a:endParaRPr lang="zh-CN" altLang="en-US" sz="4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zh-CN" sz="4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自由朗读。</a:t>
            </a:r>
            <a:r>
              <a:rPr lang="zh-CN" sz="4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思考：海报的示意图上可以增加什么细节？</a:t>
            </a:r>
            <a:endParaRPr lang="zh-CN" altLang="en-US" sz="4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8723" y="-84429"/>
            <a:ext cx="1950253" cy="597964"/>
            <a:chOff x="3649905" y="5365155"/>
            <a:chExt cx="1462690" cy="44847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985" b="4408"/>
            <a:stretch>
              <a:fillRect/>
            </a:stretch>
          </p:blipFill>
          <p:spPr>
            <a:xfrm>
              <a:off x="3649905" y="5372843"/>
              <a:ext cx="1462690" cy="440785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4119981" y="5365155"/>
              <a:ext cx="822960" cy="437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 </a:t>
              </a:r>
              <a:r>
                <a:rPr lang="zh-CN" altLang="en-US" sz="32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美观</a:t>
              </a:r>
              <a:endPara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31371" y="1107815"/>
            <a:ext cx="11329259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500"/>
              </a:spcBef>
            </a:pPr>
            <a:r>
              <a:rPr kumimoji="1" lang="zh-CN" altLang="en-US" sz="4265" dirty="0">
                <a:latin typeface="楷体" panose="02010609060101010101" charset="-122"/>
                <a:ea typeface="楷体" panose="02010609060101010101" charset="-122"/>
              </a:rPr>
              <a:t>    这座桥不但坚固，而且美观。</a:t>
            </a:r>
            <a:r>
              <a:rPr lang="zh-CN" altLang="en-US" sz="4265" dirty="0">
                <a:latin typeface="楷体" panose="02010609060101010101" charset="-122"/>
                <a:ea typeface="楷体" panose="02010609060101010101" charset="-122"/>
              </a:rPr>
              <a:t>桥面两侧有石栏，栏板上雕刻着精美的图案：有的刻着两条相互缠绕的龙，嘴里吐出美丽的水花；有的刻着两条飞龙，前爪相互抵着，各自回首遥望；还有的刻着双龙戏珠。所有的龙似乎都在游动，真像活了一样。</a:t>
            </a:r>
            <a:endParaRPr lang="en-US" altLang="zh-CN" sz="4265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8723" y="-84429"/>
            <a:ext cx="1950253" cy="597964"/>
            <a:chOff x="3649905" y="5365155"/>
            <a:chExt cx="1462690" cy="44847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985" b="4408"/>
            <a:stretch>
              <a:fillRect/>
            </a:stretch>
          </p:blipFill>
          <p:spPr>
            <a:xfrm>
              <a:off x="3649905" y="5372843"/>
              <a:ext cx="1462690" cy="440785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4119981" y="5365155"/>
              <a:ext cx="822960" cy="437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 </a:t>
              </a:r>
              <a:r>
                <a:rPr lang="zh-CN" altLang="en-US" sz="32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美观</a:t>
              </a:r>
              <a:endPara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31371" y="1107815"/>
            <a:ext cx="11329259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500"/>
              </a:spcBef>
            </a:pPr>
            <a:r>
              <a:rPr kumimoji="1" lang="zh-CN" altLang="en-US" sz="4265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kumimoji="1" lang="zh-CN" altLang="en-US" sz="4265" u="sng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这座桥不但坚固，而且美观。</a:t>
            </a:r>
            <a:r>
              <a:rPr lang="zh-CN" altLang="en-US" sz="4265" dirty="0">
                <a:latin typeface="楷体" panose="02010609060101010101" charset="-122"/>
                <a:ea typeface="楷体" panose="02010609060101010101" charset="-122"/>
              </a:rPr>
              <a:t>桥面两侧有石栏，栏板上雕刻着精美的图案：有的刻着两条相互缠绕的龙，嘴里吐出美丽的水花；有的刻着两条飞龙，前爪相互抵着，各自回首遥望；还有的刻着双龙戏珠。所有的龙似乎都在游动，真像活了一样。</a:t>
            </a:r>
            <a:endParaRPr lang="en-US" altLang="zh-CN" sz="4265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37740" y="145203"/>
            <a:ext cx="6573520" cy="10763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承上启下</a:t>
            </a:r>
            <a:r>
              <a:rPr lang="en-US" altLang="zh-CN" sz="6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→</a:t>
            </a:r>
            <a:r>
              <a:rPr lang="zh-CN" altLang="en-US" sz="6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过渡句</a:t>
            </a:r>
            <a:endParaRPr lang="zh-CN" altLang="en-US" sz="6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92860" y="864447"/>
            <a:ext cx="9605433" cy="468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altLang="zh-CN" sz="4265" b="1"/>
              <a:t>    </a:t>
            </a:r>
            <a:r>
              <a:rPr lang="zh-CN" altLang="en-US" sz="4265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这座桥不但坚固，而且美观。</a:t>
            </a:r>
            <a:r>
              <a:rPr lang="zh-CN" altLang="en-US" sz="4265" b="1">
                <a:latin typeface="楷体" panose="02010609060101010101" charset="-122"/>
                <a:ea typeface="楷体" panose="02010609060101010101" charset="-122"/>
              </a:rPr>
              <a:t>桥面两侧有石栏，栏板上</a:t>
            </a:r>
            <a:r>
              <a:rPr lang="zh-CN" altLang="en-US" sz="4265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雕刻</a:t>
            </a:r>
            <a:r>
              <a:rPr lang="zh-CN" altLang="en-US" sz="4265" b="1">
                <a:latin typeface="楷体" panose="02010609060101010101" charset="-122"/>
                <a:ea typeface="楷体" panose="02010609060101010101" charset="-122"/>
              </a:rPr>
              <a:t>着精美的</a:t>
            </a:r>
            <a:r>
              <a:rPr lang="zh-CN" altLang="en-US" sz="4265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图案</a:t>
            </a:r>
            <a:r>
              <a:rPr lang="zh-CN" altLang="en-US" sz="4265" b="1">
                <a:latin typeface="楷体" panose="02010609060101010101" charset="-122"/>
                <a:ea typeface="楷体" panose="02010609060101010101" charset="-122"/>
              </a:rPr>
              <a:t>：</a:t>
            </a:r>
            <a:r>
              <a:rPr lang="zh-CN" altLang="en-US" sz="4265" b="1" u="sng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</a:rPr>
              <a:t>有的刻着两条相互缠绕的龙，嘴里吐出美丽的水花；</a:t>
            </a:r>
            <a:r>
              <a:rPr lang="zh-CN" altLang="en-US" sz="4265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hlinkClick r:id="rId1" action="ppaction://hlinksldjump"/>
              </a:rPr>
              <a:t>有的刻着两条飞龙，前爪相互抵着，各自回首遥望；</a:t>
            </a:r>
            <a:r>
              <a:rPr lang="zh-CN" altLang="en-US" sz="4265" b="1" u="sng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  <a:hlinkClick r:id="rId1" action="ppaction://hlinksldjump"/>
              </a:rPr>
              <a:t>还有的刻着双龙戏珠。</a:t>
            </a:r>
            <a:r>
              <a:rPr lang="zh-CN" altLang="en-US" sz="4265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所有的龙似乎都在游动，真像活了一样。</a:t>
            </a:r>
            <a:endParaRPr lang="zh-CN" altLang="en-US" sz="4265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文本框 36866"/>
          <p:cNvSpPr txBox="1"/>
          <p:nvPr/>
        </p:nvSpPr>
        <p:spPr>
          <a:xfrm>
            <a:off x="1864360" y="4710853"/>
            <a:ext cx="846328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/>
            <a:r>
              <a:rPr lang="zh-CN" altLang="en-US" sz="4800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有的刻着两条相互缠绕的龙，嘴里吐出美丽的水花；</a:t>
            </a:r>
            <a:endParaRPr lang="zh-CN" altLang="en-US" sz="4800" b="1">
              <a:solidFill>
                <a:srgbClr val="FF3300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pic>
        <p:nvPicPr>
          <p:cNvPr id="2" name="图片 1" descr="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" y="297180"/>
            <a:ext cx="12086167" cy="4461933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icid" val="{013a9b7d-909f-44cc-b809-92e2762372d7}"/>
</p:tagLst>
</file>

<file path=ppt/tags/tag10.xml><?xml version="1.0" encoding="utf-8"?>
<p:tagLst xmlns:p="http://schemas.openxmlformats.org/presentationml/2006/main">
  <p:tag name="KSO_WM_TEMPLATE_CATEGORY" val="custom"/>
  <p:tag name="KSO_WM_TEMPLATE_INDEX" val="160484"/>
</p:tagLst>
</file>

<file path=ppt/tags/tag11.xml><?xml version="1.0" encoding="utf-8"?>
<p:tagLst xmlns:p="http://schemas.openxmlformats.org/presentationml/2006/main">
  <p:tag name="picid" val="{a53b1bf9-95e1-48a4-b0e3-987a456fbaea}"/>
</p:tagLst>
</file>

<file path=ppt/tags/tag12.xml><?xml version="1.0" encoding="utf-8"?>
<p:tagLst xmlns:p="http://schemas.openxmlformats.org/presentationml/2006/main">
  <p:tag name="picid" val="{013a9b7d-909f-44cc-b809-92e2762372d7}"/>
</p:tagLst>
</file>

<file path=ppt/tags/tag13.xml><?xml version="1.0" encoding="utf-8"?>
<p:tagLst xmlns:p="http://schemas.openxmlformats.org/presentationml/2006/main">
  <p:tag name="picid" val="{0074cde8-28ab-426d-a7e1-c3a00529aa59}"/>
</p:tagLst>
</file>

<file path=ppt/tags/tag14.xml><?xml version="1.0" encoding="utf-8"?>
<p:tagLst xmlns:p="http://schemas.openxmlformats.org/presentationml/2006/main">
  <p:tag name="picid" val="{9647c788-74d5-49a5-8d9b-7cf35c3cb7a4}"/>
</p:tagLst>
</file>

<file path=ppt/tags/tag15.xml><?xml version="1.0" encoding="utf-8"?>
<p:tagLst xmlns:p="http://schemas.openxmlformats.org/presentationml/2006/main">
  <p:tag name="picid" val="{189bd45f-2544-4cf0-90fa-0b2058c7ec06}"/>
</p:tagLst>
</file>

<file path=ppt/tags/tag16.xml><?xml version="1.0" encoding="utf-8"?>
<p:tagLst xmlns:p="http://schemas.openxmlformats.org/presentationml/2006/main">
  <p:tag name="picid" val="{07146315-1b81-49ba-b527-4166d845c86b}"/>
</p:tagLst>
</file>

<file path=ppt/tags/tag17.xml><?xml version="1.0" encoding="utf-8"?>
<p:tagLst xmlns:p="http://schemas.openxmlformats.org/presentationml/2006/main">
  <p:tag name="picid" val="{76f94fea-d2a9-4b2a-bd57-af2b86bafea4}"/>
</p:tagLst>
</file>

<file path=ppt/tags/tag18.xml><?xml version="1.0" encoding="utf-8"?>
<p:tagLst xmlns:p="http://schemas.openxmlformats.org/presentationml/2006/main">
  <p:tag name="picid" val="{6b28dbc8-2be2-4cd4-b8be-dbfa4d489252}"/>
</p:tagLst>
</file>

<file path=ppt/tags/tag19.xml><?xml version="1.0" encoding="utf-8"?>
<p:tagLst xmlns:p="http://schemas.openxmlformats.org/presentationml/2006/main">
  <p:tag name="picid" val="{c4d534df-43f4-4c90-a91d-7a47404292a2}"/>
</p:tagLst>
</file>

<file path=ppt/tags/tag2.xml><?xml version="1.0" encoding="utf-8"?>
<p:tagLst xmlns:p="http://schemas.openxmlformats.org/presentationml/2006/main">
  <p:tag name="picid" val="{3ca07e4e-1591-4b55-b934-975c58467f7a}"/>
</p:tagLst>
</file>

<file path=ppt/tags/tag20.xml><?xml version="1.0" encoding="utf-8"?>
<p:tagLst xmlns:p="http://schemas.openxmlformats.org/presentationml/2006/main">
  <p:tag name="picid" val="{3ca07e4e-1591-4b55-b934-975c58467f7a}"/>
</p:tagLst>
</file>

<file path=ppt/tags/tag21.xml><?xml version="1.0" encoding="utf-8"?>
<p:tagLst xmlns:p="http://schemas.openxmlformats.org/presentationml/2006/main">
  <p:tag name="KSO_WPP_MARK_KEY" val="d503e0b3-d41b-4bb3-a6a4-c9d4c9921695"/>
  <p:tag name="COMMONDATA" val="eyJjb3VudCI6MTUsImhkaWQiOiJmNzUzYWU3MTg1NzIzMjE3ZWE3ZWIyOTQ3ZGU0ZDFiZCIsInVzZXJDb3VudCI6MTN9"/>
  <p:tag name="resource_record_key" val="{&quot;13&quot;:[19951196]}"/>
</p:tagLst>
</file>

<file path=ppt/tags/tag3.xml><?xml version="1.0" encoding="utf-8"?>
<p:tagLst xmlns:p="http://schemas.openxmlformats.org/presentationml/2006/main">
  <p:tag name="KSO_WM_DIAGRAM_VIRTUALLY_FRAME" val="{&quot;height&quot;:269.8714173228347,&quot;left&quot;:37.7996062992126,&quot;top&quot;:120.92842519685038,&quot;width&quot;:884.4007874015748}"/>
</p:tagLst>
</file>

<file path=ppt/tags/tag4.xml><?xml version="1.0" encoding="utf-8"?>
<p:tagLst xmlns:p="http://schemas.openxmlformats.org/presentationml/2006/main">
  <p:tag name="KSO_WM_DIAGRAM_VIRTUALLY_FRAME" val="{&quot;height&quot;:269.8714173228347,&quot;left&quot;:37.7996062992126,&quot;top&quot;:120.92842519685038,&quot;width&quot;:884.4007874015748}"/>
</p:tagLst>
</file>

<file path=ppt/tags/tag5.xml><?xml version="1.0" encoding="utf-8"?>
<p:tagLst xmlns:p="http://schemas.openxmlformats.org/presentationml/2006/main">
  <p:tag name="KSO_WM_DIAGRAM_VIRTUALLY_FRAME" val="{&quot;height&quot;:269.8714173228347,&quot;left&quot;:37.7996062992126,&quot;top&quot;:120.92842519685038,&quot;width&quot;:884.4007874015748}"/>
</p:tagLst>
</file>

<file path=ppt/tags/tag6.xml><?xml version="1.0" encoding="utf-8"?>
<p:tagLst xmlns:p="http://schemas.openxmlformats.org/presentationml/2006/main">
  <p:tag name="KSO_WM_DIAGRAM_VIRTUALLY_FRAME" val="{&quot;height&quot;:269.8714173228347,&quot;left&quot;:37.7996062992126,&quot;top&quot;:120.92842519685038,&quot;width&quot;:884.4007874015748}"/>
</p:tagLst>
</file>

<file path=ppt/tags/tag7.xml><?xml version="1.0" encoding="utf-8"?>
<p:tagLst xmlns:p="http://schemas.openxmlformats.org/presentationml/2006/main">
  <p:tag name="KSO_WM_DIAGRAM_VIRTUALLY_FRAME" val="{&quot;height&quot;:269.8714173228347,&quot;left&quot;:37.7996062992126,&quot;top&quot;:120.92842519685038,&quot;width&quot;:884.4007874015748}"/>
</p:tagLst>
</file>

<file path=ppt/tags/tag8.xml><?xml version="1.0" encoding="utf-8"?>
<p:tagLst xmlns:p="http://schemas.openxmlformats.org/presentationml/2006/main">
  <p:tag name="KSO_WM_DIAGRAM_VIRTUALLY_FRAME" val="{&quot;height&quot;:269.8714173228347,&quot;left&quot;:37.7996062992126,&quot;top&quot;:120.92842519685038,&quot;width&quot;:884.4007874015748}"/>
</p:tagLst>
</file>

<file path=ppt/tags/tag9.xml><?xml version="1.0" encoding="utf-8"?>
<p:tagLst xmlns:p="http://schemas.openxmlformats.org/presentationml/2006/main">
  <p:tag name="KSO_WM_TEMPLATE_CATEGORY" val="custom"/>
  <p:tag name="KSO_WM_TEMPLATE_INDEX" val="16048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1199</Words>
  <Application>WPS 演示</Application>
  <PresentationFormat>宽屏</PresentationFormat>
  <Paragraphs>92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2" baseType="lpstr">
      <vt:lpstr>Arial</vt:lpstr>
      <vt:lpstr>宋体</vt:lpstr>
      <vt:lpstr>Wingdings</vt:lpstr>
      <vt:lpstr>Arial</vt:lpstr>
      <vt:lpstr>Calibri</vt:lpstr>
      <vt:lpstr>楷体</vt:lpstr>
      <vt:lpstr>华文新魏</vt:lpstr>
      <vt:lpstr>HGPMinchoE</vt:lpstr>
      <vt:lpstr>Yu Gothic</vt:lpstr>
      <vt:lpstr>汉仪力量黑简</vt:lpstr>
      <vt:lpstr>华文楷体</vt:lpstr>
      <vt:lpstr>Times New Roman</vt:lpstr>
      <vt:lpstr>隶书</vt:lpstr>
      <vt:lpstr>等线</vt:lpstr>
      <vt:lpstr>微软雅黑</vt:lpstr>
      <vt:lpstr>Arial Unicode MS</vt:lpstr>
      <vt:lpstr>等线 Light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学习任务一：细化海报 感受桥之美观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学习任务二：文案解密，续写龙纹之美</vt:lpstr>
      <vt:lpstr>学习任务二：文案解密，续写龙纹之美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office365</dc:creator>
  <cp:lastModifiedBy>微璎兮沫</cp:lastModifiedBy>
  <cp:revision>70</cp:revision>
  <dcterms:created xsi:type="dcterms:W3CDTF">2019-09-25T07:05:00Z</dcterms:created>
  <dcterms:modified xsi:type="dcterms:W3CDTF">2025-02-28T00:12:29Z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KSOTemplateUUID">
    <vt:lpwstr>v1.0_mb_EMkabwWPl36xreJaukbilg==</vt:lpwstr>
  </property>
  <property fmtid="{D5CDD505-2E9C-101B-9397-08002B2CF9AE}" pid="4" name="ICV">
    <vt:lpwstr>0F478E7D3BB540B3819E5E49265FEF25_12</vt:lpwstr>
  </property>
</Properties>
</file>