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theme/themeOverride4.xml" ContentType="application/vnd.openxmlformats-officedocument.themeOverride+xml"/>
  <Override PartName="/ppt/theme/themeOverride40.xml" ContentType="application/vnd.openxmlformats-officedocument.themeOverride+xml"/>
  <Override PartName="/ppt/theme/themeOverride41.xml" ContentType="application/vnd.openxmlformats-officedocument.themeOverride+xml"/>
  <Override PartName="/ppt/theme/themeOverride42.xml" ContentType="application/vnd.openxmlformats-officedocument.themeOverride+xml"/>
  <Override PartName="/ppt/theme/themeOverride43.xml" ContentType="application/vnd.openxmlformats-officedocument.themeOverride+xml"/>
  <Override PartName="/ppt/theme/themeOverride4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3"/>
  </p:sldMasterIdLst>
  <p:notesMasterIdLst>
    <p:notesMasterId r:id="rId5"/>
  </p:notesMasterIdLst>
  <p:sldIdLst>
    <p:sldId id="353" r:id="rId4"/>
    <p:sldId id="355" r:id="rId6"/>
    <p:sldId id="272" r:id="rId7"/>
    <p:sldId id="359" r:id="rId8"/>
    <p:sldId id="360" r:id="rId9"/>
    <p:sldId id="361" r:id="rId10"/>
    <p:sldId id="362" r:id="rId11"/>
    <p:sldId id="363" r:id="rId12"/>
    <p:sldId id="365" r:id="rId13"/>
    <p:sldId id="283" r:id="rId14"/>
    <p:sldId id="366" r:id="rId15"/>
    <p:sldId id="367" r:id="rId16"/>
    <p:sldId id="368" r:id="rId17"/>
    <p:sldId id="369" r:id="rId18"/>
    <p:sldId id="364" r:id="rId19"/>
    <p:sldId id="371" r:id="rId20"/>
    <p:sldId id="372" r:id="rId21"/>
    <p:sldId id="373" r:id="rId22"/>
    <p:sldId id="374" r:id="rId23"/>
    <p:sldId id="375" r:id="rId24"/>
    <p:sldId id="330" r:id="rId25"/>
    <p:sldId id="377" r:id="rId26"/>
    <p:sldId id="402" r:id="rId27"/>
    <p:sldId id="378" r:id="rId28"/>
    <p:sldId id="379" r:id="rId29"/>
    <p:sldId id="381" r:id="rId30"/>
    <p:sldId id="269" r:id="rId31"/>
    <p:sldId id="383" r:id="rId32"/>
    <p:sldId id="401" r:id="rId33"/>
    <p:sldId id="400" r:id="rId34"/>
    <p:sldId id="399" r:id="rId35"/>
    <p:sldId id="285" r:id="rId36"/>
    <p:sldId id="392" r:id="rId37"/>
    <p:sldId id="391" r:id="rId38"/>
    <p:sldId id="403" r:id="rId39"/>
    <p:sldId id="394" r:id="rId40"/>
    <p:sldId id="395" r:id="rId41"/>
    <p:sldId id="388" r:id="rId42"/>
    <p:sldId id="390" r:id="rId43"/>
    <p:sldId id="389" r:id="rId44"/>
    <p:sldId id="404" r:id="rId45"/>
    <p:sldId id="407" r:id="rId46"/>
    <p:sldId id="396" r:id="rId47"/>
    <p:sldId id="405" r:id="rId48"/>
    <p:sldId id="397" r:id="rId49"/>
    <p:sldId id="398" r:id="rId50"/>
    <p:sldId id="406" r:id="rId51"/>
    <p:sldId id="393" r:id="rId52"/>
    <p:sldId id="409" r:id="rId53"/>
    <p:sldId id="370" r:id="rId54"/>
    <p:sldId id="410" r:id="rId55"/>
    <p:sldId id="358" r:id="rId5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8C6E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中度样式 4 - 强调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中度样式 4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4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9" Type="http://schemas.openxmlformats.org/officeDocument/2006/relationships/tableStyles" Target="tableStyles.xml"/><Relationship Id="rId58" Type="http://schemas.openxmlformats.org/officeDocument/2006/relationships/viewProps" Target="viewProps.xml"/><Relationship Id="rId57" Type="http://schemas.openxmlformats.org/officeDocument/2006/relationships/presProps" Target="presProps.xml"/><Relationship Id="rId56" Type="http://schemas.openxmlformats.org/officeDocument/2006/relationships/slide" Target="slides/slide52.xml"/><Relationship Id="rId55" Type="http://schemas.openxmlformats.org/officeDocument/2006/relationships/slide" Target="slides/slide51.xml"/><Relationship Id="rId54" Type="http://schemas.openxmlformats.org/officeDocument/2006/relationships/slide" Target="slides/slide50.xml"/><Relationship Id="rId53" Type="http://schemas.openxmlformats.org/officeDocument/2006/relationships/slide" Target="slides/slide49.xml"/><Relationship Id="rId52" Type="http://schemas.openxmlformats.org/officeDocument/2006/relationships/slide" Target="slides/slide48.xml"/><Relationship Id="rId51" Type="http://schemas.openxmlformats.org/officeDocument/2006/relationships/slide" Target="slides/slide47.xml"/><Relationship Id="rId50" Type="http://schemas.openxmlformats.org/officeDocument/2006/relationships/slide" Target="slides/slide46.xml"/><Relationship Id="rId5" Type="http://schemas.openxmlformats.org/officeDocument/2006/relationships/notesMaster" Target="notesMasters/notesMaster1.xml"/><Relationship Id="rId49" Type="http://schemas.openxmlformats.org/officeDocument/2006/relationships/slide" Target="slides/slide45.xml"/><Relationship Id="rId48" Type="http://schemas.openxmlformats.org/officeDocument/2006/relationships/slide" Target="slides/slide44.xml"/><Relationship Id="rId47" Type="http://schemas.openxmlformats.org/officeDocument/2006/relationships/slide" Target="slides/slide43.xml"/><Relationship Id="rId46" Type="http://schemas.openxmlformats.org/officeDocument/2006/relationships/slide" Target="slides/slide42.xml"/><Relationship Id="rId45" Type="http://schemas.openxmlformats.org/officeDocument/2006/relationships/slide" Target="slides/slide41.xml"/><Relationship Id="rId44" Type="http://schemas.openxmlformats.org/officeDocument/2006/relationships/slide" Target="slides/slide40.xml"/><Relationship Id="rId43" Type="http://schemas.openxmlformats.org/officeDocument/2006/relationships/slide" Target="slides/slide39.xml"/><Relationship Id="rId42" Type="http://schemas.openxmlformats.org/officeDocument/2006/relationships/slide" Target="slides/slide38.xml"/><Relationship Id="rId41" Type="http://schemas.openxmlformats.org/officeDocument/2006/relationships/slide" Target="slides/slide37.xml"/><Relationship Id="rId40" Type="http://schemas.openxmlformats.org/officeDocument/2006/relationships/slide" Target="slides/slide36.xml"/><Relationship Id="rId4" Type="http://schemas.openxmlformats.org/officeDocument/2006/relationships/slide" Target="slides/slide1.xml"/><Relationship Id="rId39" Type="http://schemas.openxmlformats.org/officeDocument/2006/relationships/slide" Target="slides/slide35.xml"/><Relationship Id="rId38" Type="http://schemas.openxmlformats.org/officeDocument/2006/relationships/slide" Target="slides/slide34.xml"/><Relationship Id="rId37" Type="http://schemas.openxmlformats.org/officeDocument/2006/relationships/slide" Target="slides/slide33.xml"/><Relationship Id="rId36" Type="http://schemas.openxmlformats.org/officeDocument/2006/relationships/slide" Target="slides/slide32.xml"/><Relationship Id="rId35" Type="http://schemas.openxmlformats.org/officeDocument/2006/relationships/slide" Target="slides/slide31.xml"/><Relationship Id="rId34" Type="http://schemas.openxmlformats.org/officeDocument/2006/relationships/slide" Target="slides/slide30.xml"/><Relationship Id="rId33" Type="http://schemas.openxmlformats.org/officeDocument/2006/relationships/slide" Target="slides/slide29.xml"/><Relationship Id="rId32" Type="http://schemas.openxmlformats.org/officeDocument/2006/relationships/slide" Target="slides/slide28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OPPOSans R" panose="00020600040101010101" pitchFamily="18" charset="-122"/>
                <a:ea typeface="OPPOSans R" panose="00020600040101010101" pitchFamily="18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OPPOSans R" panose="00020600040101010101" pitchFamily="18" charset="-122"/>
                <a:ea typeface="OPPOSans R" panose="00020600040101010101" pitchFamily="18" charset="-122"/>
              </a:defRPr>
            </a:lvl1pPr>
          </a:lstStyle>
          <a:p>
            <a:fld id="{C3C1FB83-E324-4D35-93E2-4231D58A1F9B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 dirty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OPPOSans R" panose="00020600040101010101" pitchFamily="18" charset="-122"/>
                <a:ea typeface="OPPOSans R" panose="00020600040101010101" pitchFamily="18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OPPOSans R" panose="00020600040101010101" pitchFamily="18" charset="-122"/>
                <a:ea typeface="OPPOSans R" panose="00020600040101010101" pitchFamily="18" charset="-122"/>
              </a:defRPr>
            </a:lvl1pPr>
          </a:lstStyle>
          <a:p>
            <a:fld id="{2030A1D1-847B-425A-8354-82A108B04DDA}" type="slidenum">
              <a:rPr lang="zh-CN" altLang="en-US" smtClean="0"/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OPPOSans R" panose="00020600040101010101" pitchFamily="18" charset="-122"/>
        <a:ea typeface="OPPOSans R" panose="00020600040101010101" pitchFamily="18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OPPOSans R" panose="00020600040101010101" pitchFamily="18" charset="-122"/>
        <a:ea typeface="OPPOSans R" panose="00020600040101010101" pitchFamily="18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OPPOSans R" panose="00020600040101010101" pitchFamily="18" charset="-122"/>
        <a:ea typeface="OPPOSans R" panose="00020600040101010101" pitchFamily="18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OPPOSans R" panose="00020600040101010101" pitchFamily="18" charset="-122"/>
        <a:ea typeface="OPPOSans R" panose="00020600040101010101" pitchFamily="18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OPPOSans R" panose="00020600040101010101" pitchFamily="18" charset="-122"/>
        <a:ea typeface="OPPOSans R" panose="00020600040101010101" pitchFamily="18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4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5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9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2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6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7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9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0E36B5-6449-44FC-A311-066519BF856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0E36B5-6449-44FC-A311-066519BF856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0E36B5-6449-44FC-A311-066519BF856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0A1D1-847B-425A-8354-82A108B04D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矩形 8"/>
          <p:cNvSpPr/>
          <p:nvPr userDrawn="1"/>
        </p:nvSpPr>
        <p:spPr>
          <a:xfrm>
            <a:off x="1632857" y="1338943"/>
            <a:ext cx="9094964" cy="426175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-1" y="6589486"/>
            <a:ext cx="12192001" cy="26851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0.xml"/><Relationship Id="rId7" Type="http://schemas.openxmlformats.org/officeDocument/2006/relationships/slideLayout" Target="../slideLayouts/slideLayout19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4" Type="http://schemas.openxmlformats.org/officeDocument/2006/relationships/theme" Target="../theme/theme2.xml"/><Relationship Id="rId13" Type="http://schemas.openxmlformats.org/officeDocument/2006/relationships/image" Target="../media/image1.png"/><Relationship Id="rId12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  <p:sp>
        <p:nvSpPr>
          <p:cNvPr id="8" name="日期占位符 1"/>
          <p:cNvSpPr txBox="1"/>
          <p:nvPr userDrawn="1"/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736829-3297-4465-B2C3-6F9EAA168B5B}" type="datetimeFigureOut">
              <a:rPr lang="zh-CN" altLang="en-US" smtClean="0"/>
            </a:fld>
            <a:endParaRPr lang="zh-CN" altLang="en-US"/>
          </a:p>
        </p:txBody>
      </p:sp>
      <p:sp>
        <p:nvSpPr>
          <p:cNvPr id="9" name="灯片编号占位符 3"/>
          <p:cNvSpPr txBox="1"/>
          <p:nvPr userDrawn="1"/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62D485-DE29-4BBC-AE4B-78BF3BF5A882}" type="slidenum">
              <a:rPr lang="zh-CN" altLang="en-US" smtClean="0"/>
            </a:fld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75" t="11220" r="6875" b="11382"/>
          <a:stretch>
            <a:fillRect/>
          </a:stretch>
        </p:blipFill>
        <p:spPr>
          <a:xfrm>
            <a:off x="-47685" y="0"/>
            <a:ext cx="12239685" cy="6858000"/>
          </a:xfrm>
          <a:prstGeom prst="rect">
            <a:avLst/>
          </a:prstGeom>
        </p:spPr>
      </p:pic>
      <p:sp>
        <p:nvSpPr>
          <p:cNvPr id="13" name="矩形 12"/>
          <p:cNvSpPr/>
          <p:nvPr userDrawn="1"/>
        </p:nvSpPr>
        <p:spPr>
          <a:xfrm>
            <a:off x="691375" y="603289"/>
            <a:ext cx="10783230" cy="56165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7.xml"/><Relationship Id="rId5" Type="http://schemas.openxmlformats.org/officeDocument/2006/relationships/themeOverride" Target="../theme/themeOverride1.xml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6.jpeg"/><Relationship Id="rId8" Type="http://schemas.openxmlformats.org/officeDocument/2006/relationships/image" Target="../media/image15.jpeg"/><Relationship Id="rId7" Type="http://schemas.openxmlformats.org/officeDocument/2006/relationships/image" Target="../media/image14.jpeg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slide" Target="slide7.xml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3" Type="http://schemas.openxmlformats.org/officeDocument/2006/relationships/slideLayout" Target="../slideLayouts/slideLayout19.xml"/><Relationship Id="rId12" Type="http://schemas.openxmlformats.org/officeDocument/2006/relationships/themeOverride" Target="../theme/themeOverride2.xml"/><Relationship Id="rId11" Type="http://schemas.openxmlformats.org/officeDocument/2006/relationships/image" Target="../media/image18.jpeg"/><Relationship Id="rId10" Type="http://schemas.openxmlformats.org/officeDocument/2006/relationships/image" Target="../media/image17.jpeg"/><Relationship Id="rId1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22.jpeg"/><Relationship Id="rId8" Type="http://schemas.openxmlformats.org/officeDocument/2006/relationships/image" Target="../media/image21.jpeg"/><Relationship Id="rId7" Type="http://schemas.openxmlformats.org/officeDocument/2006/relationships/image" Target="../media/image20.jpeg"/><Relationship Id="rId6" Type="http://schemas.openxmlformats.org/officeDocument/2006/relationships/image" Target="../media/image19.jpeg"/><Relationship Id="rId5" Type="http://schemas.openxmlformats.org/officeDocument/2006/relationships/image" Target="../media/image12.png"/><Relationship Id="rId4" Type="http://schemas.openxmlformats.org/officeDocument/2006/relationships/slide" Target="slide7.xml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2" Type="http://schemas.openxmlformats.org/officeDocument/2006/relationships/slideLayout" Target="../slideLayouts/slideLayout19.xml"/><Relationship Id="rId11" Type="http://schemas.openxmlformats.org/officeDocument/2006/relationships/themeOverride" Target="../theme/themeOverride3.xml"/><Relationship Id="rId10" Type="http://schemas.openxmlformats.org/officeDocument/2006/relationships/image" Target="../media/image23.jpeg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image" Target="../media/image28.jpeg"/><Relationship Id="rId8" Type="http://schemas.openxmlformats.org/officeDocument/2006/relationships/image" Target="../media/image27.jpeg"/><Relationship Id="rId7" Type="http://schemas.openxmlformats.org/officeDocument/2006/relationships/image" Target="../media/image26.jpeg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openxmlformats.org/officeDocument/2006/relationships/slide" Target="slide7.xml"/><Relationship Id="rId12" Type="http://schemas.openxmlformats.org/officeDocument/2006/relationships/slideLayout" Target="../slideLayouts/slideLayout19.xml"/><Relationship Id="rId11" Type="http://schemas.openxmlformats.org/officeDocument/2006/relationships/themeOverride" Target="../theme/themeOverride4.xml"/><Relationship Id="rId10" Type="http://schemas.openxmlformats.org/officeDocument/2006/relationships/image" Target="../media/image29.jpeg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33.jpeg"/><Relationship Id="rId8" Type="http://schemas.openxmlformats.org/officeDocument/2006/relationships/image" Target="../media/image32.jpeg"/><Relationship Id="rId7" Type="http://schemas.openxmlformats.org/officeDocument/2006/relationships/image" Target="../media/image31.jpeg"/><Relationship Id="rId6" Type="http://schemas.openxmlformats.org/officeDocument/2006/relationships/image" Target="../media/image30.jpeg"/><Relationship Id="rId5" Type="http://schemas.openxmlformats.org/officeDocument/2006/relationships/image" Target="../media/image12.png"/><Relationship Id="rId4" Type="http://schemas.openxmlformats.org/officeDocument/2006/relationships/slide" Target="slide7.xml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2" Type="http://schemas.openxmlformats.org/officeDocument/2006/relationships/slideLayout" Target="../slideLayouts/slideLayout19.xml"/><Relationship Id="rId11" Type="http://schemas.openxmlformats.org/officeDocument/2006/relationships/themeOverride" Target="../theme/themeOverride5.xml"/><Relationship Id="rId10" Type="http://schemas.openxmlformats.org/officeDocument/2006/relationships/image" Target="../media/image34.jpeg"/><Relationship Id="rId1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hemeOverride" Target="../theme/themeOverride6.xml"/><Relationship Id="rId8" Type="http://schemas.openxmlformats.org/officeDocument/2006/relationships/slide" Target="slide6.xml"/><Relationship Id="rId7" Type="http://schemas.openxmlformats.org/officeDocument/2006/relationships/slide" Target="slide4.xml"/><Relationship Id="rId6" Type="http://schemas.openxmlformats.org/officeDocument/2006/relationships/slide" Target="slide3.xml"/><Relationship Id="rId5" Type="http://schemas.openxmlformats.org/officeDocument/2006/relationships/slide" Target="slide5.xml"/><Relationship Id="rId4" Type="http://schemas.openxmlformats.org/officeDocument/2006/relationships/image" Target="../media/image12.png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1" Type="http://schemas.openxmlformats.org/officeDocument/2006/relationships/notesSlide" Target="../notesSlides/notesSlide3.xml"/><Relationship Id="rId10" Type="http://schemas.openxmlformats.org/officeDocument/2006/relationships/slideLayout" Target="../slideLayouts/slideLayout19.xml"/><Relationship Id="rId1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9.xml"/><Relationship Id="rId4" Type="http://schemas.openxmlformats.org/officeDocument/2006/relationships/themeOverride" Target="../theme/themeOverride7.xml"/><Relationship Id="rId3" Type="http://schemas.openxmlformats.org/officeDocument/2006/relationships/image" Target="../media/image35.jpe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9.xml"/><Relationship Id="rId4" Type="http://schemas.openxmlformats.org/officeDocument/2006/relationships/themeOverride" Target="../theme/themeOverride8.xml"/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9.xml"/><Relationship Id="rId5" Type="http://schemas.openxmlformats.org/officeDocument/2006/relationships/themeOverride" Target="../theme/themeOverride9.xml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9.xml"/><Relationship Id="rId4" Type="http://schemas.openxmlformats.org/officeDocument/2006/relationships/themeOverride" Target="../theme/themeOverride10.xml"/><Relationship Id="rId3" Type="http://schemas.openxmlformats.org/officeDocument/2006/relationships/image" Target="../media/image39.jpe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9.xml"/><Relationship Id="rId6" Type="http://schemas.openxmlformats.org/officeDocument/2006/relationships/themeOverride" Target="../theme/themeOverride11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Relationship Id="rId3" Type="http://schemas.openxmlformats.org/officeDocument/2006/relationships/image" Target="../media/image40.pn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9.xml"/><Relationship Id="rId6" Type="http://schemas.openxmlformats.org/officeDocument/2006/relationships/themeOverride" Target="../theme/themeOverride12.xml"/><Relationship Id="rId5" Type="http://schemas.openxmlformats.org/officeDocument/2006/relationships/tags" Target="../tags/tag3.xml"/><Relationship Id="rId4" Type="http://schemas.openxmlformats.org/officeDocument/2006/relationships/tags" Target="../tags/tag2.xml"/><Relationship Id="rId3" Type="http://schemas.openxmlformats.org/officeDocument/2006/relationships/tags" Target="../tags/tag1.xml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7.xml"/><Relationship Id="rId6" Type="http://schemas.openxmlformats.org/officeDocument/2006/relationships/slideLayout" Target="../slideLayouts/slideLayout19.xml"/><Relationship Id="rId5" Type="http://schemas.openxmlformats.org/officeDocument/2006/relationships/themeOverride" Target="../theme/themeOverride13.xml"/><Relationship Id="rId4" Type="http://schemas.openxmlformats.org/officeDocument/2006/relationships/tags" Target="../tags/tag5.xml"/><Relationship Id="rId3" Type="http://schemas.openxmlformats.org/officeDocument/2006/relationships/tags" Target="../tags/tag4.xml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19.xml"/><Relationship Id="rId4" Type="http://schemas.openxmlformats.org/officeDocument/2006/relationships/themeOverride" Target="../theme/themeOverride14.xml"/><Relationship Id="rId3" Type="http://schemas.openxmlformats.org/officeDocument/2006/relationships/image" Target="../media/image43.jpe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0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15.xml"/><Relationship Id="rId2" Type="http://schemas.openxmlformats.org/officeDocument/2006/relationships/image" Target="../media/image45.jpeg"/><Relationship Id="rId1" Type="http://schemas.openxmlformats.org/officeDocument/2006/relationships/image" Target="../media/image44.png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16.xml"/><Relationship Id="rId2" Type="http://schemas.openxmlformats.org/officeDocument/2006/relationships/tags" Target="../tags/tag6.xml"/><Relationship Id="rId1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themeOverride" Target="../theme/themeOverride17.xml"/><Relationship Id="rId8" Type="http://schemas.openxmlformats.org/officeDocument/2006/relationships/image" Target="../media/image51.jpeg"/><Relationship Id="rId7" Type="http://schemas.openxmlformats.org/officeDocument/2006/relationships/image" Target="../media/image50.jpeg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3" Type="http://schemas.openxmlformats.org/officeDocument/2006/relationships/image" Target="../media/image46.jpeg"/><Relationship Id="rId2" Type="http://schemas.openxmlformats.org/officeDocument/2006/relationships/image" Target="../media/image2.png"/><Relationship Id="rId11" Type="http://schemas.openxmlformats.org/officeDocument/2006/relationships/notesSlide" Target="../notesSlides/notesSlide13.xml"/><Relationship Id="rId10" Type="http://schemas.openxmlformats.org/officeDocument/2006/relationships/slideLayout" Target="../slideLayouts/slideLayout19.xml"/><Relationship Id="rId1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image" Target="../media/image58.jpeg"/><Relationship Id="rId8" Type="http://schemas.openxmlformats.org/officeDocument/2006/relationships/image" Target="../media/image57.jpeg"/><Relationship Id="rId7" Type="http://schemas.openxmlformats.org/officeDocument/2006/relationships/image" Target="../media/image56.jpeg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Relationship Id="rId3" Type="http://schemas.openxmlformats.org/officeDocument/2006/relationships/image" Target="../media/image52.jpeg"/><Relationship Id="rId2" Type="http://schemas.openxmlformats.org/officeDocument/2006/relationships/image" Target="../media/image2.png"/><Relationship Id="rId13" Type="http://schemas.openxmlformats.org/officeDocument/2006/relationships/notesSlide" Target="../notesSlides/notesSlide14.xml"/><Relationship Id="rId12" Type="http://schemas.openxmlformats.org/officeDocument/2006/relationships/slideLayout" Target="../slideLayouts/slideLayout19.xml"/><Relationship Id="rId11" Type="http://schemas.openxmlformats.org/officeDocument/2006/relationships/themeOverride" Target="../theme/themeOverride18.xml"/><Relationship Id="rId10" Type="http://schemas.openxmlformats.org/officeDocument/2006/relationships/image" Target="../media/image59.jpeg"/><Relationship Id="rId1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5.xml"/><Relationship Id="rId8" Type="http://schemas.openxmlformats.org/officeDocument/2006/relationships/slideLayout" Target="../slideLayouts/slideLayout19.xml"/><Relationship Id="rId7" Type="http://schemas.openxmlformats.org/officeDocument/2006/relationships/themeOverride" Target="../theme/themeOverride19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Relationship Id="rId3" Type="http://schemas.openxmlformats.org/officeDocument/2006/relationships/image" Target="../media/image60.jpe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2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20.xml"/><Relationship Id="rId2" Type="http://schemas.openxmlformats.org/officeDocument/2006/relationships/image" Target="../media/image65.jpeg"/><Relationship Id="rId1" Type="http://schemas.openxmlformats.org/officeDocument/2006/relationships/image" Target="../media/image64.png"/></Relationships>
</file>

<file path=ppt/slides/_rels/slide27.xml.rels><?xml version="1.0" encoding="UTF-8" standalone="yes"?>
<Relationships xmlns="http://schemas.openxmlformats.org/package/2006/relationships"><Relationship Id="rId9" Type="http://schemas.openxmlformats.org/officeDocument/2006/relationships/image" Target="../media/image73.jpeg"/><Relationship Id="rId8" Type="http://schemas.openxmlformats.org/officeDocument/2006/relationships/image" Target="../media/image72.jpeg"/><Relationship Id="rId7" Type="http://schemas.openxmlformats.org/officeDocument/2006/relationships/image" Target="../media/image71.jpeg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jpeg"/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3" Type="http://schemas.openxmlformats.org/officeDocument/2006/relationships/slideLayout" Target="../slideLayouts/slideLayout19.xml"/><Relationship Id="rId12" Type="http://schemas.openxmlformats.org/officeDocument/2006/relationships/themeOverride" Target="../theme/themeOverride21.xml"/><Relationship Id="rId11" Type="http://schemas.openxmlformats.org/officeDocument/2006/relationships/image" Target="../media/image75.jpeg"/><Relationship Id="rId10" Type="http://schemas.openxmlformats.org/officeDocument/2006/relationships/image" Target="../media/image74.jpeg"/><Relationship Id="rId1" Type="http://schemas.openxmlformats.org/officeDocument/2006/relationships/image" Target="../media/image64.png"/></Relationships>
</file>

<file path=ppt/slides/_rels/slide2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9.xml"/><Relationship Id="rId8" Type="http://schemas.openxmlformats.org/officeDocument/2006/relationships/themeOverride" Target="../theme/themeOverride22.xml"/><Relationship Id="rId7" Type="http://schemas.openxmlformats.org/officeDocument/2006/relationships/image" Target="../media/image81.jpeg"/><Relationship Id="rId6" Type="http://schemas.openxmlformats.org/officeDocument/2006/relationships/image" Target="../media/image80.jpeg"/><Relationship Id="rId5" Type="http://schemas.openxmlformats.org/officeDocument/2006/relationships/image" Target="../media/image79.jpeg"/><Relationship Id="rId4" Type="http://schemas.openxmlformats.org/officeDocument/2006/relationships/image" Target="../media/image78.jpeg"/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image" Target="../media/image64.png"/></Relationships>
</file>

<file path=ppt/slides/_rels/slide29.xml.rels><?xml version="1.0" encoding="UTF-8" standalone="yes"?>
<Relationships xmlns="http://schemas.openxmlformats.org/package/2006/relationships"><Relationship Id="rId9" Type="http://schemas.openxmlformats.org/officeDocument/2006/relationships/image" Target="../media/image89.jpeg"/><Relationship Id="rId8" Type="http://schemas.openxmlformats.org/officeDocument/2006/relationships/image" Target="../media/image88.jpeg"/><Relationship Id="rId7" Type="http://schemas.openxmlformats.org/officeDocument/2006/relationships/image" Target="../media/image87.jpeg"/><Relationship Id="rId6" Type="http://schemas.openxmlformats.org/officeDocument/2006/relationships/image" Target="../media/image86.jpeg"/><Relationship Id="rId5" Type="http://schemas.openxmlformats.org/officeDocument/2006/relationships/image" Target="../media/image85.jpeg"/><Relationship Id="rId4" Type="http://schemas.openxmlformats.org/officeDocument/2006/relationships/image" Target="../media/image84.png"/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3" Type="http://schemas.openxmlformats.org/officeDocument/2006/relationships/slideLayout" Target="../slideLayouts/slideLayout19.xml"/><Relationship Id="rId12" Type="http://schemas.openxmlformats.org/officeDocument/2006/relationships/themeOverride" Target="../theme/themeOverride23.xml"/><Relationship Id="rId11" Type="http://schemas.openxmlformats.org/officeDocument/2006/relationships/image" Target="../media/image91.jpeg"/><Relationship Id="rId10" Type="http://schemas.openxmlformats.org/officeDocument/2006/relationships/image" Target="../media/image90.jpeg"/><Relationship Id="rId1" Type="http://schemas.openxmlformats.org/officeDocument/2006/relationships/image" Target="../media/image64.png"/></Relationships>
</file>

<file path=ppt/slides/_rels/slide30.xml.rels><?xml version="1.0" encoding="UTF-8" standalone="yes"?>
<Relationships xmlns="http://schemas.openxmlformats.org/package/2006/relationships"><Relationship Id="rId9" Type="http://schemas.openxmlformats.org/officeDocument/2006/relationships/themeOverride" Target="../theme/themeOverride24.xml"/><Relationship Id="rId8" Type="http://schemas.openxmlformats.org/officeDocument/2006/relationships/image" Target="../media/image98.jpeg"/><Relationship Id="rId7" Type="http://schemas.openxmlformats.org/officeDocument/2006/relationships/image" Target="../media/image97.jpeg"/><Relationship Id="rId6" Type="http://schemas.openxmlformats.org/officeDocument/2006/relationships/image" Target="../media/image96.jpeg"/><Relationship Id="rId5" Type="http://schemas.openxmlformats.org/officeDocument/2006/relationships/image" Target="../media/image95.jpeg"/><Relationship Id="rId4" Type="http://schemas.openxmlformats.org/officeDocument/2006/relationships/image" Target="../media/image94.jpeg"/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0" Type="http://schemas.openxmlformats.org/officeDocument/2006/relationships/slideLayout" Target="../slideLayouts/slideLayout19.xml"/><Relationship Id="rId1" Type="http://schemas.openxmlformats.org/officeDocument/2006/relationships/image" Target="../media/image64.png"/></Relationships>
</file>

<file path=ppt/slides/_rels/slide3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9.xml"/><Relationship Id="rId8" Type="http://schemas.openxmlformats.org/officeDocument/2006/relationships/themeOverride" Target="../theme/themeOverride25.xml"/><Relationship Id="rId7" Type="http://schemas.openxmlformats.org/officeDocument/2006/relationships/image" Target="../media/image13.jpeg"/><Relationship Id="rId6" Type="http://schemas.openxmlformats.org/officeDocument/2006/relationships/image" Target="../media/image103.jpeg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0" Type="http://schemas.openxmlformats.org/officeDocument/2006/relationships/notesSlide" Target="../notesSlides/notesSlide17.xml"/><Relationship Id="rId1" Type="http://schemas.openxmlformats.org/officeDocument/2006/relationships/image" Target="../media/image64.png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26.xml"/><Relationship Id="rId2" Type="http://schemas.openxmlformats.org/officeDocument/2006/relationships/image" Target="../media/image9.png"/><Relationship Id="rId1" Type="http://schemas.openxmlformats.org/officeDocument/2006/relationships/image" Target="../media/image64.png"/></Relationships>
</file>

<file path=ppt/slides/_rels/slide3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0.jpeg"/><Relationship Id="rId8" Type="http://schemas.openxmlformats.org/officeDocument/2006/relationships/image" Target="../media/image109.jpeg"/><Relationship Id="rId7" Type="http://schemas.openxmlformats.org/officeDocument/2006/relationships/image" Target="../media/image108.jpeg"/><Relationship Id="rId6" Type="http://schemas.openxmlformats.org/officeDocument/2006/relationships/image" Target="../media/image107.jpeg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Relationship Id="rId3" Type="http://schemas.openxmlformats.org/officeDocument/2006/relationships/image" Target="../media/image104.jpeg"/><Relationship Id="rId2" Type="http://schemas.openxmlformats.org/officeDocument/2006/relationships/image" Target="../media/image5.png"/><Relationship Id="rId16" Type="http://schemas.openxmlformats.org/officeDocument/2006/relationships/notesSlide" Target="../notesSlides/notesSlide18.xml"/><Relationship Id="rId15" Type="http://schemas.openxmlformats.org/officeDocument/2006/relationships/slideLayout" Target="../slideLayouts/slideLayout19.xml"/><Relationship Id="rId14" Type="http://schemas.openxmlformats.org/officeDocument/2006/relationships/themeOverride" Target="../theme/themeOverride27.xml"/><Relationship Id="rId13" Type="http://schemas.openxmlformats.org/officeDocument/2006/relationships/image" Target="../media/image114.jpeg"/><Relationship Id="rId12" Type="http://schemas.openxmlformats.org/officeDocument/2006/relationships/image" Target="../media/image113.jpeg"/><Relationship Id="rId11" Type="http://schemas.openxmlformats.org/officeDocument/2006/relationships/image" Target="../media/image112.jpeg"/><Relationship Id="rId10" Type="http://schemas.openxmlformats.org/officeDocument/2006/relationships/image" Target="../media/image111.jpeg"/><Relationship Id="rId1" Type="http://schemas.openxmlformats.org/officeDocument/2006/relationships/image" Target="../media/image64.png"/></Relationships>
</file>

<file path=ppt/slides/_rels/slide3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9.xml"/><Relationship Id="rId6" Type="http://schemas.openxmlformats.org/officeDocument/2006/relationships/slideLayout" Target="../slideLayouts/slideLayout19.xml"/><Relationship Id="rId5" Type="http://schemas.openxmlformats.org/officeDocument/2006/relationships/themeOverride" Target="../theme/themeOverride28.xml"/><Relationship Id="rId4" Type="http://schemas.openxmlformats.org/officeDocument/2006/relationships/image" Target="../media/image118.jpeg"/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image" Target="../media/image115.jpeg"/></Relationships>
</file>

<file path=ppt/slides/_rels/slide35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7.jpeg"/><Relationship Id="rId8" Type="http://schemas.openxmlformats.org/officeDocument/2006/relationships/image" Target="../media/image126.jpeg"/><Relationship Id="rId7" Type="http://schemas.openxmlformats.org/officeDocument/2006/relationships/image" Target="../media/image125.jpeg"/><Relationship Id="rId6" Type="http://schemas.openxmlformats.org/officeDocument/2006/relationships/image" Target="../media/image124.jpeg"/><Relationship Id="rId5" Type="http://schemas.openxmlformats.org/officeDocument/2006/relationships/image" Target="../media/image123.jpeg"/><Relationship Id="rId4" Type="http://schemas.openxmlformats.org/officeDocument/2006/relationships/image" Target="../media/image122.jpeg"/><Relationship Id="rId3" Type="http://schemas.openxmlformats.org/officeDocument/2006/relationships/image" Target="../media/image121.jpeg"/><Relationship Id="rId2" Type="http://schemas.openxmlformats.org/officeDocument/2006/relationships/image" Target="../media/image120.jpeg"/><Relationship Id="rId13" Type="http://schemas.openxmlformats.org/officeDocument/2006/relationships/notesSlide" Target="../notesSlides/notesSlide20.xml"/><Relationship Id="rId12" Type="http://schemas.openxmlformats.org/officeDocument/2006/relationships/slideLayout" Target="../slideLayouts/slideLayout19.xml"/><Relationship Id="rId11" Type="http://schemas.openxmlformats.org/officeDocument/2006/relationships/themeOverride" Target="../theme/themeOverride29.xml"/><Relationship Id="rId10" Type="http://schemas.openxmlformats.org/officeDocument/2006/relationships/image" Target="../media/image128.jpeg"/><Relationship Id="rId1" Type="http://schemas.openxmlformats.org/officeDocument/2006/relationships/image" Target="../media/image119.jpeg"/></Relationships>
</file>

<file path=ppt/slides/_rels/slide3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30.xml"/><Relationship Id="rId2" Type="http://schemas.openxmlformats.org/officeDocument/2006/relationships/image" Target="../media/image9.png"/><Relationship Id="rId1" Type="http://schemas.openxmlformats.org/officeDocument/2006/relationships/image" Target="../media/image64.png"/></Relationships>
</file>

<file path=ppt/slides/_rels/slide3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1.xml"/><Relationship Id="rId3" Type="http://schemas.openxmlformats.org/officeDocument/2006/relationships/slideLayout" Target="../slideLayouts/slideLayout19.xml"/><Relationship Id="rId2" Type="http://schemas.openxmlformats.org/officeDocument/2006/relationships/themeOverride" Target="../theme/themeOverride31.xml"/><Relationship Id="rId1" Type="http://schemas.openxmlformats.org/officeDocument/2006/relationships/image" Target="../media/image44.png"/></Relationships>
</file>

<file path=ppt/slides/_rels/slide38.xml.rels><?xml version="1.0" encoding="UTF-8" standalone="yes"?>
<Relationships xmlns="http://schemas.openxmlformats.org/package/2006/relationships"><Relationship Id="rId9" Type="http://schemas.openxmlformats.org/officeDocument/2006/relationships/image" Target="../media/image135.jpeg"/><Relationship Id="rId8" Type="http://schemas.openxmlformats.org/officeDocument/2006/relationships/image" Target="../media/image134.jpeg"/><Relationship Id="rId7" Type="http://schemas.openxmlformats.org/officeDocument/2006/relationships/image" Target="../media/image133.jpeg"/><Relationship Id="rId6" Type="http://schemas.openxmlformats.org/officeDocument/2006/relationships/image" Target="../media/image132.jpeg"/><Relationship Id="rId5" Type="http://schemas.openxmlformats.org/officeDocument/2006/relationships/image" Target="../media/image131.jpeg"/><Relationship Id="rId4" Type="http://schemas.openxmlformats.org/officeDocument/2006/relationships/image" Target="../media/image130.jpeg"/><Relationship Id="rId3" Type="http://schemas.openxmlformats.org/officeDocument/2006/relationships/image" Target="../media/image129.jpeg"/><Relationship Id="rId2" Type="http://schemas.openxmlformats.org/officeDocument/2006/relationships/image" Target="../media/image64.png"/><Relationship Id="rId12" Type="http://schemas.openxmlformats.org/officeDocument/2006/relationships/notesSlide" Target="../notesSlides/notesSlide22.xml"/><Relationship Id="rId11" Type="http://schemas.openxmlformats.org/officeDocument/2006/relationships/slideLayout" Target="../slideLayouts/slideLayout19.xml"/><Relationship Id="rId10" Type="http://schemas.openxmlformats.org/officeDocument/2006/relationships/themeOverride" Target="../theme/themeOverride32.xml"/><Relationship Id="rId1" Type="http://schemas.openxmlformats.org/officeDocument/2006/relationships/image" Target="../media/image9.png"/></Relationships>
</file>

<file path=ppt/slides/_rels/slide39.xml.rels><?xml version="1.0" encoding="UTF-8" standalone="yes"?>
<Relationships xmlns="http://schemas.openxmlformats.org/package/2006/relationships"><Relationship Id="rId9" Type="http://schemas.openxmlformats.org/officeDocument/2006/relationships/image" Target="../media/image142.jpeg"/><Relationship Id="rId8" Type="http://schemas.openxmlformats.org/officeDocument/2006/relationships/image" Target="../media/image141.jpeg"/><Relationship Id="rId7" Type="http://schemas.openxmlformats.org/officeDocument/2006/relationships/image" Target="../media/image140.jpeg"/><Relationship Id="rId6" Type="http://schemas.openxmlformats.org/officeDocument/2006/relationships/image" Target="../media/image139.jpeg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Relationship Id="rId3" Type="http://schemas.openxmlformats.org/officeDocument/2006/relationships/image" Target="../media/image136.jpeg"/><Relationship Id="rId2" Type="http://schemas.openxmlformats.org/officeDocument/2006/relationships/image" Target="../media/image64.png"/><Relationship Id="rId16" Type="http://schemas.openxmlformats.org/officeDocument/2006/relationships/notesSlide" Target="../notesSlides/notesSlide23.xml"/><Relationship Id="rId15" Type="http://schemas.openxmlformats.org/officeDocument/2006/relationships/slideLayout" Target="../slideLayouts/slideLayout19.xml"/><Relationship Id="rId14" Type="http://schemas.openxmlformats.org/officeDocument/2006/relationships/themeOverride" Target="../theme/themeOverride33.xml"/><Relationship Id="rId13" Type="http://schemas.openxmlformats.org/officeDocument/2006/relationships/image" Target="../media/image145.jpeg"/><Relationship Id="rId12" Type="http://schemas.openxmlformats.org/officeDocument/2006/relationships/image" Target="../media/image144.jpeg"/><Relationship Id="rId11" Type="http://schemas.openxmlformats.org/officeDocument/2006/relationships/image" Target="../media/image23.jpeg"/><Relationship Id="rId10" Type="http://schemas.openxmlformats.org/officeDocument/2006/relationships/image" Target="../media/image143.jpeg"/><Relationship Id="rId1" Type="http://schemas.openxmlformats.org/officeDocument/2006/relationships/image" Target="../media/image9.png"/></Relationships>
</file>

<file path=ppt/slides/_rels/slide40.xml.rels><?xml version="1.0" encoding="UTF-8" standalone="yes"?>
<Relationships xmlns="http://schemas.openxmlformats.org/package/2006/relationships"><Relationship Id="rId9" Type="http://schemas.openxmlformats.org/officeDocument/2006/relationships/image" Target="../media/image153.jpeg"/><Relationship Id="rId8" Type="http://schemas.openxmlformats.org/officeDocument/2006/relationships/image" Target="../media/image152.jpeg"/><Relationship Id="rId7" Type="http://schemas.openxmlformats.org/officeDocument/2006/relationships/image" Target="../media/image151.jpeg"/><Relationship Id="rId6" Type="http://schemas.openxmlformats.org/officeDocument/2006/relationships/image" Target="../media/image150.jpeg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2" Type="http://schemas.openxmlformats.org/officeDocument/2006/relationships/notesSlide" Target="../notesSlides/notesSlide24.xml"/><Relationship Id="rId11" Type="http://schemas.openxmlformats.org/officeDocument/2006/relationships/slideLayout" Target="../slideLayouts/slideLayout19.xml"/><Relationship Id="rId10" Type="http://schemas.openxmlformats.org/officeDocument/2006/relationships/themeOverride" Target="../theme/themeOverride34.xml"/><Relationship Id="rId1" Type="http://schemas.openxmlformats.org/officeDocument/2006/relationships/image" Target="../media/image64.png"/></Relationships>
</file>

<file path=ppt/slides/_rels/slide4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35.xml"/><Relationship Id="rId2" Type="http://schemas.openxmlformats.org/officeDocument/2006/relationships/image" Target="../media/image9.png"/><Relationship Id="rId1" Type="http://schemas.openxmlformats.org/officeDocument/2006/relationships/image" Target="../media/image64.png"/></Relationships>
</file>

<file path=ppt/slides/_rels/slide4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5.xml"/><Relationship Id="rId5" Type="http://schemas.openxmlformats.org/officeDocument/2006/relationships/slideLayout" Target="../slideLayouts/slideLayout19.xml"/><Relationship Id="rId4" Type="http://schemas.openxmlformats.org/officeDocument/2006/relationships/themeOverride" Target="../theme/themeOverride36.xml"/><Relationship Id="rId3" Type="http://schemas.openxmlformats.org/officeDocument/2006/relationships/image" Target="../media/image156.jpeg"/><Relationship Id="rId2" Type="http://schemas.openxmlformats.org/officeDocument/2006/relationships/image" Target="../media/image155.jpeg"/><Relationship Id="rId1" Type="http://schemas.openxmlformats.org/officeDocument/2006/relationships/image" Target="../media/image154.jpeg"/></Relationships>
</file>

<file path=ppt/slides/_rels/slide4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64.jpeg"/><Relationship Id="rId8" Type="http://schemas.openxmlformats.org/officeDocument/2006/relationships/image" Target="../media/image163.jpeg"/><Relationship Id="rId7" Type="http://schemas.openxmlformats.org/officeDocument/2006/relationships/image" Target="../media/image162.jpeg"/><Relationship Id="rId6" Type="http://schemas.openxmlformats.org/officeDocument/2006/relationships/image" Target="../media/image161.jpeg"/><Relationship Id="rId5" Type="http://schemas.openxmlformats.org/officeDocument/2006/relationships/image" Target="../media/image160.jpeg"/><Relationship Id="rId4" Type="http://schemas.openxmlformats.org/officeDocument/2006/relationships/image" Target="../media/image159.png"/><Relationship Id="rId3" Type="http://schemas.openxmlformats.org/officeDocument/2006/relationships/image" Target="../media/image158.jpeg"/><Relationship Id="rId2" Type="http://schemas.openxmlformats.org/officeDocument/2006/relationships/image" Target="../media/image157.jpeg"/><Relationship Id="rId13" Type="http://schemas.openxmlformats.org/officeDocument/2006/relationships/slideLayout" Target="../slideLayouts/slideLayout19.xml"/><Relationship Id="rId12" Type="http://schemas.openxmlformats.org/officeDocument/2006/relationships/themeOverride" Target="../theme/themeOverride37.xml"/><Relationship Id="rId11" Type="http://schemas.openxmlformats.org/officeDocument/2006/relationships/image" Target="../media/image166.jpeg"/><Relationship Id="rId10" Type="http://schemas.openxmlformats.org/officeDocument/2006/relationships/image" Target="../media/image165.jpeg"/><Relationship Id="rId1" Type="http://schemas.openxmlformats.org/officeDocument/2006/relationships/image" Target="../media/image64.png"/></Relationships>
</file>

<file path=ppt/slides/_rels/slide4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38.xml"/><Relationship Id="rId2" Type="http://schemas.openxmlformats.org/officeDocument/2006/relationships/image" Target="../media/image9.png"/><Relationship Id="rId1" Type="http://schemas.openxmlformats.org/officeDocument/2006/relationships/image" Target="../media/image64.png"/></Relationships>
</file>

<file path=ppt/slides/_rels/slide4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9.xml"/><Relationship Id="rId6" Type="http://schemas.openxmlformats.org/officeDocument/2006/relationships/themeOverride" Target="../theme/themeOverride39.xml"/><Relationship Id="rId5" Type="http://schemas.openxmlformats.org/officeDocument/2006/relationships/image" Target="../media/image171.jpeg"/><Relationship Id="rId4" Type="http://schemas.openxmlformats.org/officeDocument/2006/relationships/image" Target="../media/image170.jpeg"/><Relationship Id="rId3" Type="http://schemas.openxmlformats.org/officeDocument/2006/relationships/image" Target="../media/image169.jpeg"/><Relationship Id="rId2" Type="http://schemas.openxmlformats.org/officeDocument/2006/relationships/image" Target="../media/image168.jpeg"/><Relationship Id="rId1" Type="http://schemas.openxmlformats.org/officeDocument/2006/relationships/image" Target="../media/image167.jpeg"/></Relationships>
</file>

<file path=ppt/slides/_rels/slide46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6.xml"/><Relationship Id="rId8" Type="http://schemas.openxmlformats.org/officeDocument/2006/relationships/slideLayout" Target="../slideLayouts/slideLayout19.xml"/><Relationship Id="rId7" Type="http://schemas.openxmlformats.org/officeDocument/2006/relationships/themeOverride" Target="../theme/themeOverride40.xml"/><Relationship Id="rId6" Type="http://schemas.openxmlformats.org/officeDocument/2006/relationships/image" Target="../media/image177.jpeg"/><Relationship Id="rId5" Type="http://schemas.openxmlformats.org/officeDocument/2006/relationships/image" Target="../media/image176.jpeg"/><Relationship Id="rId4" Type="http://schemas.openxmlformats.org/officeDocument/2006/relationships/image" Target="../media/image175.jpeg"/><Relationship Id="rId3" Type="http://schemas.openxmlformats.org/officeDocument/2006/relationships/image" Target="../media/image174.jpeg"/><Relationship Id="rId2" Type="http://schemas.openxmlformats.org/officeDocument/2006/relationships/image" Target="../media/image173.jpeg"/><Relationship Id="rId1" Type="http://schemas.openxmlformats.org/officeDocument/2006/relationships/image" Target="../media/image172.jpeg"/></Relationships>
</file>

<file path=ppt/slides/_rels/slide47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7.xml"/><Relationship Id="rId8" Type="http://schemas.openxmlformats.org/officeDocument/2006/relationships/slideLayout" Target="../slideLayouts/slideLayout19.xml"/><Relationship Id="rId7" Type="http://schemas.openxmlformats.org/officeDocument/2006/relationships/themeOverride" Target="../theme/themeOverride41.xml"/><Relationship Id="rId6" Type="http://schemas.openxmlformats.org/officeDocument/2006/relationships/image" Target="../media/image183.jpeg"/><Relationship Id="rId5" Type="http://schemas.openxmlformats.org/officeDocument/2006/relationships/image" Target="../media/image182.jpeg"/><Relationship Id="rId4" Type="http://schemas.openxmlformats.org/officeDocument/2006/relationships/image" Target="../media/image181.jpeg"/><Relationship Id="rId3" Type="http://schemas.openxmlformats.org/officeDocument/2006/relationships/image" Target="../media/image180.jpeg"/><Relationship Id="rId2" Type="http://schemas.openxmlformats.org/officeDocument/2006/relationships/image" Target="../media/image179.jpeg"/><Relationship Id="rId1" Type="http://schemas.openxmlformats.org/officeDocument/2006/relationships/image" Target="../media/image178.jpeg"/></Relationships>
</file>

<file path=ppt/slides/_rels/slide4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themeOverride" Target="../theme/themeOverride42.xml"/><Relationship Id="rId2" Type="http://schemas.openxmlformats.org/officeDocument/2006/relationships/image" Target="../media/image9.png"/><Relationship Id="rId1" Type="http://schemas.openxmlformats.org/officeDocument/2006/relationships/image" Target="../media/image64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8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9.xml"/><Relationship Id="rId4" Type="http://schemas.openxmlformats.org/officeDocument/2006/relationships/themeOverride" Target="../theme/themeOverride43.xml"/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5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9.xml"/><Relationship Id="rId4" Type="http://schemas.openxmlformats.org/officeDocument/2006/relationships/themeOverride" Target="../theme/themeOverride44.xml"/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image" Target="../media/image9.png"/></Relationships>
</file>

<file path=ppt/slides/_rels/slide5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9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矩形 15"/>
          <p:cNvSpPr/>
          <p:nvPr/>
        </p:nvSpPr>
        <p:spPr>
          <a:xfrm>
            <a:off x="1430730" y="4476418"/>
            <a:ext cx="5686817" cy="588208"/>
          </a:xfrm>
          <a:prstGeom prst="rect">
            <a:avLst/>
          </a:prstGeom>
          <a:solidFill>
            <a:srgbClr val="B8C6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430730" y="2810524"/>
            <a:ext cx="5083283" cy="1443990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88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雪花闪闪</a:t>
            </a:r>
            <a:endParaRPr kumimoji="0" lang="en-US" altLang="zh-CN" sz="8800" b="1" i="0" u="none" strike="noStrike" kern="1200" cap="none" spc="600" normalizeH="0" baseline="0" noProof="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uLnTx/>
              <a:uFillTx/>
              <a:latin typeface="OPPOSans B" panose="00020600040101010101" pitchFamily="18" charset="-122"/>
              <a:ea typeface="OPPOSans B" panose="00020600040101010101" pitchFamily="18" charset="-122"/>
              <a:cs typeface="OPPOSans B" panose="00020600040101010101" pitchFamily="18" charset="-122"/>
              <a:sym typeface="+mn-lt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430730" y="2027639"/>
            <a:ext cx="6836082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CN" altLang="en-US" sz="40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聚焦差异资源的小班课程研究</a:t>
            </a:r>
            <a:endParaRPr lang="zh-CN" altLang="en-US" sz="40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1518412" y="4493346"/>
            <a:ext cx="5284221" cy="506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dist">
              <a:lnSpc>
                <a:spcPct val="150000"/>
              </a:lnSpc>
            </a:pPr>
            <a:r>
              <a:rPr lang="zh-CN" sz="1800" b="1" dirty="0">
                <a:solidFill>
                  <a:schemeClr val="bg1"/>
                </a:solidFill>
                <a:cs typeface="+mn-ea"/>
                <a:sym typeface="+mn-lt"/>
              </a:rPr>
              <a:t>西夏墅镇中心幼儿园</a:t>
            </a:r>
            <a:r>
              <a:rPr lang="en-US" altLang="zh-CN" sz="1800" b="1" dirty="0">
                <a:solidFill>
                  <a:schemeClr val="bg1"/>
                </a:solidFill>
                <a:cs typeface="+mn-ea"/>
                <a:sym typeface="+mn-lt"/>
              </a:rPr>
              <a:t>  </a:t>
            </a:r>
            <a:r>
              <a:rPr lang="zh-CN" sz="1800" b="1" dirty="0">
                <a:solidFill>
                  <a:schemeClr val="bg1"/>
                </a:solidFill>
                <a:cs typeface="+mn-ea"/>
                <a:sym typeface="+mn-lt"/>
              </a:rPr>
              <a:t>何鑫焱</a:t>
            </a:r>
            <a:r>
              <a:rPr lang="zh-CN" altLang="en-US" sz="1800" dirty="0">
                <a:solidFill>
                  <a:schemeClr val="bg1"/>
                </a:solidFill>
                <a:cs typeface="+mn-ea"/>
                <a:sym typeface="+mn-lt"/>
              </a:rPr>
              <a:t> </a:t>
            </a:r>
            <a:r>
              <a:rPr lang="en-US" altLang="zh-CN" sz="1800" dirty="0">
                <a:solidFill>
                  <a:schemeClr val="bg1"/>
                </a:solidFill>
                <a:cs typeface="+mn-ea"/>
                <a:sym typeface="+mn-lt"/>
              </a:rPr>
              <a:t> </a:t>
            </a:r>
            <a:endParaRPr lang="zh-CN" altLang="en-US" sz="18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0663" y="238158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430730" y="1131496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矩形 17"/>
          <p:cNvSpPr/>
          <p:nvPr/>
        </p:nvSpPr>
        <p:spPr>
          <a:xfrm>
            <a:off x="1336040" y="2915285"/>
            <a:ext cx="6395085" cy="1105535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66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400" dist="38100" dir="5400000" algn="ctr" rotWithShape="0">
                    <a:schemeClr val="bg1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lt"/>
              </a:rPr>
              <a:t>一、课程背景</a:t>
            </a:r>
            <a:endParaRPr lang="zh-CN" altLang="en-US" sz="6600" b="1" spc="60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400" dist="38100" dir="5400000" algn="ctr" rotWithShape="0">
                  <a:schemeClr val="bg1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0663" y="238158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518412" y="1511787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16" y="4749965"/>
            <a:ext cx="1293541" cy="12935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1" r="14004" b="73170"/>
          <a:stretch>
            <a:fillRect/>
          </a:stretch>
        </p:blipFill>
        <p:spPr>
          <a:xfrm>
            <a:off x="4367852" y="4714244"/>
            <a:ext cx="2014459" cy="131899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277566" y="347570"/>
            <a:ext cx="2931268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游戏实录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09295" y="1376680"/>
            <a:ext cx="10803255" cy="5018405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4783601" y="561826"/>
            <a:ext cx="2269798" cy="949569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41" b="73725"/>
          <a:stretch>
            <a:fillRect/>
          </a:stretch>
        </p:blipFill>
        <p:spPr>
          <a:xfrm>
            <a:off x="9854354" y="-103473"/>
            <a:ext cx="2474999" cy="180190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06" y="1178675"/>
            <a:ext cx="1184706" cy="1161419"/>
          </a:xfrm>
          <a:prstGeom prst="rect">
            <a:avLst/>
          </a:prstGeom>
        </p:spPr>
      </p:pic>
      <p:pic>
        <p:nvPicPr>
          <p:cNvPr id="11" name="图片 10">
            <a:hlinkClick r:id="rId4" tooltip="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476" y="4646023"/>
            <a:ext cx="2506372" cy="1964829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74825" y="1626235"/>
            <a:ext cx="25673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情景一：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4" name="图片 3" descr="IMG_664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4970" y="4261485"/>
            <a:ext cx="2609215" cy="1957705"/>
          </a:xfrm>
          <a:prstGeom prst="rect">
            <a:avLst/>
          </a:prstGeom>
        </p:spPr>
      </p:pic>
      <p:pic>
        <p:nvPicPr>
          <p:cNvPr id="5" name="图片 4" descr="IMG_654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1290" y="4261485"/>
            <a:ext cx="2555240" cy="1916430"/>
          </a:xfrm>
          <a:prstGeom prst="rect">
            <a:avLst/>
          </a:prstGeom>
        </p:spPr>
      </p:pic>
      <p:pic>
        <p:nvPicPr>
          <p:cNvPr id="6" name="图片 5" descr="IMG_798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18805" y="2131695"/>
            <a:ext cx="2588260" cy="1941195"/>
          </a:xfrm>
          <a:prstGeom prst="rect">
            <a:avLst/>
          </a:prstGeom>
        </p:spPr>
      </p:pic>
      <p:pic>
        <p:nvPicPr>
          <p:cNvPr id="9" name="图片 8" descr="IMG_798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57495" y="2148205"/>
            <a:ext cx="2555240" cy="1917065"/>
          </a:xfrm>
          <a:prstGeom prst="rect">
            <a:avLst/>
          </a:prstGeom>
        </p:spPr>
      </p:pic>
      <p:pic>
        <p:nvPicPr>
          <p:cNvPr id="14" name="图片 13" descr="IMG_798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5390" y="2140585"/>
            <a:ext cx="2566035" cy="1924685"/>
          </a:xfrm>
          <a:prstGeom prst="rect">
            <a:avLst/>
          </a:prstGeom>
        </p:spPr>
      </p:pic>
      <p:pic>
        <p:nvPicPr>
          <p:cNvPr id="16" name="图片 15" descr="IMG_799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49985" y="4261485"/>
            <a:ext cx="2564765" cy="192341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277566" y="347570"/>
            <a:ext cx="2931268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游戏实录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09295" y="1376680"/>
            <a:ext cx="10803255" cy="5018405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4783601" y="561826"/>
            <a:ext cx="2269798" cy="949569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41" b="73725"/>
          <a:stretch>
            <a:fillRect/>
          </a:stretch>
        </p:blipFill>
        <p:spPr>
          <a:xfrm>
            <a:off x="9854354" y="-103473"/>
            <a:ext cx="2474999" cy="180190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06" y="1178675"/>
            <a:ext cx="1184706" cy="1161419"/>
          </a:xfrm>
          <a:prstGeom prst="rect">
            <a:avLst/>
          </a:prstGeom>
        </p:spPr>
      </p:pic>
      <p:pic>
        <p:nvPicPr>
          <p:cNvPr id="11" name="图片 10">
            <a:hlinkClick r:id="rId4" tooltip="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476" y="4646023"/>
            <a:ext cx="2506372" cy="1964829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74825" y="1626235"/>
            <a:ext cx="25673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情景二：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图片 2" descr="IMG_7078"/>
          <p:cNvPicPr>
            <a:picLocks noChangeAspect="1"/>
          </p:cNvPicPr>
          <p:nvPr/>
        </p:nvPicPr>
        <p:blipFill>
          <a:blip r:embed="rId6">
            <a:lum bright="12000"/>
          </a:blip>
          <a:stretch>
            <a:fillRect/>
          </a:stretch>
        </p:blipFill>
        <p:spPr>
          <a:xfrm>
            <a:off x="1514475" y="2417445"/>
            <a:ext cx="3120390" cy="1731010"/>
          </a:xfrm>
          <a:prstGeom prst="rect">
            <a:avLst/>
          </a:prstGeom>
        </p:spPr>
      </p:pic>
      <p:pic>
        <p:nvPicPr>
          <p:cNvPr id="6" name="图片 5" descr="IMG_733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12480" y="1974215"/>
            <a:ext cx="2931160" cy="2198370"/>
          </a:xfrm>
          <a:prstGeom prst="rect">
            <a:avLst/>
          </a:prstGeom>
        </p:spPr>
      </p:pic>
      <p:pic>
        <p:nvPicPr>
          <p:cNvPr id="9" name="图片 8" descr="IMG_7069"/>
          <p:cNvPicPr>
            <a:picLocks noChangeAspect="1"/>
          </p:cNvPicPr>
          <p:nvPr/>
        </p:nvPicPr>
        <p:blipFill>
          <a:blip r:embed="rId8">
            <a:lum bright="12000"/>
          </a:blip>
          <a:stretch>
            <a:fillRect/>
          </a:stretch>
        </p:blipFill>
        <p:spPr>
          <a:xfrm>
            <a:off x="5011420" y="4467225"/>
            <a:ext cx="3120390" cy="1739265"/>
          </a:xfrm>
          <a:prstGeom prst="rect">
            <a:avLst/>
          </a:prstGeom>
        </p:spPr>
      </p:pic>
      <p:pic>
        <p:nvPicPr>
          <p:cNvPr id="14" name="图片 13" descr="IMG_7070"/>
          <p:cNvPicPr>
            <a:picLocks noChangeAspect="1"/>
          </p:cNvPicPr>
          <p:nvPr/>
        </p:nvPicPr>
        <p:blipFill>
          <a:blip r:embed="rId9">
            <a:lum bright="12000"/>
          </a:blip>
          <a:stretch>
            <a:fillRect/>
          </a:stretch>
        </p:blipFill>
        <p:spPr>
          <a:xfrm>
            <a:off x="5011420" y="2417445"/>
            <a:ext cx="3120390" cy="1755140"/>
          </a:xfrm>
          <a:prstGeom prst="rect">
            <a:avLst/>
          </a:prstGeom>
        </p:spPr>
      </p:pic>
      <p:pic>
        <p:nvPicPr>
          <p:cNvPr id="15" name="图片 14" descr="IMG_7080"/>
          <p:cNvPicPr>
            <a:picLocks noChangeAspect="1"/>
          </p:cNvPicPr>
          <p:nvPr/>
        </p:nvPicPr>
        <p:blipFill>
          <a:blip r:embed="rId10">
            <a:lum bright="12000"/>
          </a:blip>
          <a:stretch>
            <a:fillRect/>
          </a:stretch>
        </p:blipFill>
        <p:spPr>
          <a:xfrm>
            <a:off x="1482725" y="4418330"/>
            <a:ext cx="3152140" cy="177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277566" y="347570"/>
            <a:ext cx="2931268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游戏实录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09295" y="1376680"/>
            <a:ext cx="10803255" cy="5018405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4783601" y="561826"/>
            <a:ext cx="2269798" cy="949569"/>
          </a:xfrm>
          <a:prstGeom prst="rect">
            <a:avLst/>
          </a:prstGeom>
        </p:spPr>
      </p:pic>
      <p:pic>
        <p:nvPicPr>
          <p:cNvPr id="12" name="图片 11">
            <a:hlinkClick r:id="rId2" tooltip="" action="ppaction://hlinksldjump"/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41" b="73725"/>
          <a:stretch>
            <a:fillRect/>
          </a:stretch>
        </p:blipFill>
        <p:spPr>
          <a:xfrm>
            <a:off x="9854354" y="-103473"/>
            <a:ext cx="2474999" cy="180190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06" y="1178675"/>
            <a:ext cx="1184706" cy="1161419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74825" y="1626235"/>
            <a:ext cx="25673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情景三：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图片 2" descr="IMG_68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6395" y="2078355"/>
            <a:ext cx="2684145" cy="2013585"/>
          </a:xfrm>
          <a:prstGeom prst="rect">
            <a:avLst/>
          </a:prstGeom>
        </p:spPr>
      </p:pic>
      <p:pic>
        <p:nvPicPr>
          <p:cNvPr id="9" name="图片 8" descr="IMG_679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3075" y="1702435"/>
            <a:ext cx="2852420" cy="2139950"/>
          </a:xfrm>
          <a:prstGeom prst="rect">
            <a:avLst/>
          </a:prstGeom>
        </p:spPr>
      </p:pic>
      <p:pic>
        <p:nvPicPr>
          <p:cNvPr id="14" name="图片 13" descr="IMG_680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6975" y="1702435"/>
            <a:ext cx="2844800" cy="2134235"/>
          </a:xfrm>
          <a:prstGeom prst="rect">
            <a:avLst/>
          </a:prstGeom>
        </p:spPr>
      </p:pic>
      <p:pic>
        <p:nvPicPr>
          <p:cNvPr id="15" name="图片 14" descr="IMG_654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6395" y="4247515"/>
            <a:ext cx="2667000" cy="2000885"/>
          </a:xfrm>
          <a:prstGeom prst="rect">
            <a:avLst/>
          </a:prstGeom>
        </p:spPr>
      </p:pic>
      <p:pic>
        <p:nvPicPr>
          <p:cNvPr id="17" name="图片 16" descr="IMG_66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93075" y="4114165"/>
            <a:ext cx="2852420" cy="2139315"/>
          </a:xfrm>
          <a:prstGeom prst="rect">
            <a:avLst/>
          </a:prstGeom>
        </p:spPr>
      </p:pic>
      <p:pic>
        <p:nvPicPr>
          <p:cNvPr id="4" name="图片 3" descr="IMG_664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06975" y="4119245"/>
            <a:ext cx="2845435" cy="213423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277566" y="347570"/>
            <a:ext cx="2931268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游戏实录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09295" y="1376680"/>
            <a:ext cx="10803255" cy="5018405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4783601" y="561826"/>
            <a:ext cx="2269798" cy="949569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41" b="73725"/>
          <a:stretch>
            <a:fillRect/>
          </a:stretch>
        </p:blipFill>
        <p:spPr>
          <a:xfrm>
            <a:off x="9854354" y="-103473"/>
            <a:ext cx="2474999" cy="180190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06" y="1178675"/>
            <a:ext cx="1184706" cy="1161419"/>
          </a:xfrm>
          <a:prstGeom prst="rect">
            <a:avLst/>
          </a:prstGeom>
        </p:spPr>
      </p:pic>
      <p:pic>
        <p:nvPicPr>
          <p:cNvPr id="11" name="图片 10">
            <a:hlinkClick r:id="rId4" tooltip="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476" y="4646023"/>
            <a:ext cx="2506372" cy="1964829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74825" y="1626235"/>
            <a:ext cx="58604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情景四：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图片 2" descr="c430852b54f22f71ddcc2b12c29236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4870" y="4333875"/>
            <a:ext cx="2745740" cy="2060575"/>
          </a:xfrm>
          <a:prstGeom prst="rect">
            <a:avLst/>
          </a:prstGeom>
        </p:spPr>
      </p:pic>
      <p:pic>
        <p:nvPicPr>
          <p:cNvPr id="6" name="图片 5" descr="1cd582902cdc75839b946e6289d24ed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1475" y="2095500"/>
            <a:ext cx="2736850" cy="2052955"/>
          </a:xfrm>
          <a:prstGeom prst="rect">
            <a:avLst/>
          </a:prstGeom>
        </p:spPr>
      </p:pic>
      <p:pic>
        <p:nvPicPr>
          <p:cNvPr id="9" name="图片 8" descr="dfa6a653927b161232edacb7d21ce8f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55445" y="4249420"/>
            <a:ext cx="2736215" cy="2052320"/>
          </a:xfrm>
          <a:prstGeom prst="rect">
            <a:avLst/>
          </a:prstGeom>
        </p:spPr>
      </p:pic>
      <p:pic>
        <p:nvPicPr>
          <p:cNvPr id="14" name="图片 13" descr="b2c31092c4c9d7aa448791486c7758e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4870" y="2095500"/>
            <a:ext cx="2741295" cy="2056130"/>
          </a:xfrm>
          <a:prstGeom prst="rect">
            <a:avLst/>
          </a:prstGeom>
        </p:spPr>
      </p:pic>
      <p:pic>
        <p:nvPicPr>
          <p:cNvPr id="15" name="图片 14" descr="7e25eb29766f3271e5d0eadd173fe57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09230" y="1823720"/>
            <a:ext cx="3573780" cy="268097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277566" y="347570"/>
            <a:ext cx="2931268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观察分析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09295" y="1376680"/>
            <a:ext cx="10803255" cy="5018405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4783601" y="561826"/>
            <a:ext cx="2269798" cy="949569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41" b="73725"/>
          <a:stretch>
            <a:fillRect/>
          </a:stretch>
        </p:blipFill>
        <p:spPr>
          <a:xfrm>
            <a:off x="9854354" y="-103473"/>
            <a:ext cx="2474999" cy="180190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06" y="1178675"/>
            <a:ext cx="1184706" cy="116141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476" y="4646023"/>
            <a:ext cx="2506372" cy="1964829"/>
          </a:xfrm>
          <a:prstGeom prst="rect">
            <a:avLst/>
          </a:prstGeom>
        </p:spPr>
      </p:pic>
      <p:sp>
        <p:nvSpPr>
          <p:cNvPr id="3" name="文本框 2">
            <a:hlinkClick r:id="rId5" tooltip="" action="ppaction://hlinksldjump"/>
          </p:cNvPr>
          <p:cNvSpPr txBox="1"/>
          <p:nvPr/>
        </p:nvSpPr>
        <p:spPr>
          <a:xfrm>
            <a:off x="2561590" y="2620010"/>
            <a:ext cx="5582285" cy="78994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altLang="zh-CN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建构能力的差异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5">
            <a:hlinkClick r:id="rId6" tooltip="" action="ppaction://hlinksldjump"/>
          </p:cNvPr>
          <p:cNvSpPr txBox="1"/>
          <p:nvPr/>
        </p:nvSpPr>
        <p:spPr>
          <a:xfrm>
            <a:off x="2561590" y="1771015"/>
            <a:ext cx="5582285" cy="1263015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altLang="zh-CN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专注力的差异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框 8">
            <a:hlinkClick r:id="rId5" tooltip="" action="ppaction://hlinksldjump"/>
          </p:cNvPr>
          <p:cNvSpPr txBox="1"/>
          <p:nvPr/>
        </p:nvSpPr>
        <p:spPr>
          <a:xfrm>
            <a:off x="2561590" y="3513455"/>
            <a:ext cx="5582285" cy="7988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altLang="zh-CN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作品内容的差异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" name="文本框 13">
            <a:hlinkClick r:id="rId7" tooltip="" action="ppaction://hlinksldjump"/>
          </p:cNvPr>
          <p:cNvSpPr txBox="1"/>
          <p:nvPr/>
        </p:nvSpPr>
        <p:spPr>
          <a:xfrm>
            <a:off x="2561590" y="4406265"/>
            <a:ext cx="5582285" cy="865505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altLang="zh-CN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合作能力的差异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框 14">
            <a:hlinkClick r:id="rId8" tooltip="" action="ppaction://hlinksldjump"/>
          </p:cNvPr>
          <p:cNvSpPr txBox="1"/>
          <p:nvPr/>
        </p:nvSpPr>
        <p:spPr>
          <a:xfrm>
            <a:off x="2561590" y="5288280"/>
            <a:ext cx="5582285" cy="913765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altLang="zh-CN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表达能力的差异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/>
      <p:bldP spid="9" grpId="0"/>
      <p:bldP spid="3" grpId="1"/>
      <p:bldP spid="9" grpId="1"/>
      <p:bldP spid="14" grpId="0"/>
      <p:bldP spid="14" grpId="1"/>
      <p:bldP spid="15" grpId="0"/>
      <p:bldP spid="1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矩形 17"/>
          <p:cNvSpPr/>
          <p:nvPr/>
        </p:nvSpPr>
        <p:spPr>
          <a:xfrm>
            <a:off x="1430655" y="2830195"/>
            <a:ext cx="6619240" cy="1197610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72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400" dist="38100" dir="5400000" algn="ctr" rotWithShape="0">
                    <a:schemeClr val="bg1"/>
                  </a:outerShdw>
                </a:effectLst>
                <a:cs typeface="+mn-ea"/>
                <a:sym typeface="+mn-lt"/>
              </a:rPr>
              <a:t>二、课程价值</a:t>
            </a:r>
            <a:endParaRPr lang="zh-CN" altLang="en-US" sz="7200" b="1" spc="60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400" dist="38100" dir="5400000" algn="ctr" rotWithShape="0">
                  <a:schemeClr val="bg1"/>
                </a:outerShdw>
              </a:effectLst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403" y="248445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518412" y="1511787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16" y="4749965"/>
            <a:ext cx="1293541" cy="12935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1" r="14004" b="73170"/>
          <a:stretch>
            <a:fillRect/>
          </a:stretch>
        </p:blipFill>
        <p:spPr>
          <a:xfrm>
            <a:off x="4367852" y="4714244"/>
            <a:ext cx="2014459" cy="131899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6962775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（一）游戏的发展价值</a:t>
            </a:r>
            <a:endParaRPr lang="zh-CN" altLang="en-US" sz="40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988435" y="1376680"/>
            <a:ext cx="7519035" cy="5107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00000"/>
              </a:lnSpc>
            </a:pP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雪花片游戏对幼儿的成长价值体现在多个维度，主要有：</a:t>
            </a:r>
            <a:endParaRPr lang="zh-CN" altLang="en-US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1.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精细动作发展：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抓取、拼接雪花片能锻炼手部小肌肉，提高手部精细动作能力，为书写、使用餐具打下基础。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2.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手眼协调能力培养：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观察形状并精准拼接的过程中，能提升幼儿手眼配合的精准度，促进手眼协调能力的发展。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3.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空间认知能力提升：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幼儿用雪花片搭建过程中能感知上下、前后、高低等空间关系，理解空间的变化，建立空间概念。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4.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创造力和想象力发展：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雪花片可以被组合成各种不同的造型，没有固定的模式和限制，幼儿能在游戏过程中培养创新思维与艺术表现力。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5.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问题解决能力锻炼：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搭建过程中，幼儿可能会遇到诸如雪花片拼接不牢固、结构不稳定、造型不符合预期等问题。为了解决问题，幼儿需要思考、尝试不同的方法，这有助于培养幼儿分析问题和解决问题的能力，提高他们的思维灵活性和应变能力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6.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数学认知基础奠定：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雪花片的数量、形状、颜色等属性可以帮助幼儿初步认识数学概念。通过玩数数量、认形状、做分类等游戏，为今后学习数学知识奠定基础。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algn="l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7.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语言表达和社交能力发展：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幼儿玩雪花片时，可以与同伴一起交流想法、分工协作、相互协商和解决冲突，从而锻炼语言表达与社会交往能力。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indent="0" fontAlgn="auto">
              <a:lnSpc>
                <a:spcPct val="100000"/>
              </a:lnSpc>
            </a:pPr>
            <a:r>
              <a:rPr lang="en-US" altLang="zh-CN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8.</a:t>
            </a:r>
            <a:r>
              <a:rPr lang="zh-CN" altLang="en-US" sz="14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耐心和专注力培养：</a:t>
            </a:r>
            <a:r>
              <a:rPr lang="zh-CN" altLang="en-US" sz="14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完成复杂作品需要幼儿投入一定的时间和精力，同时还需要克服外界的干扰，这个过程中可以培养幼儿的专注力与耐心。</a:t>
            </a:r>
            <a:endParaRPr lang="zh-CN" altLang="en-US" sz="14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820670" y="6387465"/>
            <a:ext cx="4064000" cy="1790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16" name="图片 15" descr="IMG_79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00" y="1557020"/>
            <a:ext cx="3477260" cy="464058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968274" y="5272277"/>
            <a:ext cx="7377803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00000"/>
              </a:lnSpc>
            </a:pPr>
            <a:r>
              <a:rPr lang="en-US" altLang="zh-CN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5.</a:t>
            </a:r>
            <a:r>
              <a:rPr lang="zh-CN" altLang="en-US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表达能力强化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：通过作品分享、游戏对话等场景，锻炼幼儿描述创作思路、表达需求，促进语言逻辑与沟通能力发展。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583565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（二）幼儿的发展可能</a:t>
            </a:r>
            <a:endParaRPr lang="zh-CN" altLang="en-US" sz="40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674" y="1376700"/>
            <a:ext cx="2336243" cy="4787967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977799" y="4257547"/>
            <a:ext cx="7377803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00000"/>
              </a:lnSpc>
            </a:pPr>
            <a:r>
              <a:rPr lang="en-US" altLang="zh-CN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4.</a:t>
            </a:r>
            <a:r>
              <a:rPr lang="zh-CN" altLang="en-US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合作能力拓展：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从独立游戏逐步过渡到小组协作，学习沟通分工，在共同搭建中培养合作意识与社交技巧。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87324" y="3290442"/>
            <a:ext cx="7377803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00000"/>
              </a:lnSpc>
            </a:pPr>
            <a:r>
              <a:rPr lang="en-US" altLang="zh-CN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3.</a:t>
            </a:r>
            <a:r>
              <a:rPr lang="zh-CN" altLang="en-US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作品内容创新：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鼓励幼儿将生活经验融入创作，突破常见造型，通过主题创作延伸想象，丰富作品内涵与创意。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911124" y="2361437"/>
            <a:ext cx="7377803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00000"/>
              </a:lnSpc>
            </a:pPr>
            <a:r>
              <a:rPr lang="en-US" altLang="zh-CN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​</a:t>
            </a:r>
            <a:r>
              <a:rPr lang="en-US" altLang="zh-CN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2.</a:t>
            </a:r>
            <a:r>
              <a:rPr lang="zh-CN" altLang="en-US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建构能力进阶：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从单一造型拼搭进阶到复杂立体结构搭建，尝试多材料组合创作，突破平面思维局限。</a:t>
            </a:r>
            <a:r>
              <a:rPr lang="en-US" altLang="zh-CN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​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977799" y="1376552"/>
            <a:ext cx="7377803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00000"/>
              </a:lnSpc>
            </a:pPr>
            <a:r>
              <a:rPr lang="en-US" altLang="zh-CN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1.</a:t>
            </a:r>
            <a:r>
              <a:rPr lang="zh-CN" altLang="en-US" sz="2000" b="1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专注水平提升：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设置开放性任务激发探索欲，引导幼儿在解决拼搭难题中延长专注时间，提升问题解决能力。</a:t>
            </a:r>
            <a:r>
              <a:rPr lang="en-US" altLang="zh-CN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​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583565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（三）量表的灵活运用</a:t>
            </a:r>
            <a:endParaRPr lang="zh-CN" altLang="en-US" sz="40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046480" y="1376680"/>
            <a:ext cx="103092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00000"/>
              </a:lnSpc>
            </a:pPr>
            <a:r>
              <a:rPr lang="en-US" altLang="zh-CN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  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以下是一个结合幼儿动作发展、空间认知、创造力、问题解决等核心维度设计的观察记录量表：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10" name="图片 9" descr="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70" y="2282825"/>
            <a:ext cx="5546090" cy="3651885"/>
          </a:xfrm>
          <a:prstGeom prst="rect">
            <a:avLst/>
          </a:prstGeom>
        </p:spPr>
      </p:pic>
      <p:pic>
        <p:nvPicPr>
          <p:cNvPr id="12" name="图片 11" descr="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6785" y="1795145"/>
            <a:ext cx="5679440" cy="457644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046480" y="1376680"/>
            <a:ext cx="103092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00000"/>
              </a:lnSpc>
            </a:pPr>
            <a:r>
              <a:rPr lang="en-US" altLang="zh-CN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 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观察每一位孩子参与雪花片游戏时的行为表现，对照量表进行记录。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" name="图片 4" descr="IMG_7809"/>
          <p:cNvPicPr>
            <a:picLocks noChangeAspect="1"/>
          </p:cNvPicPr>
          <p:nvPr/>
        </p:nvPicPr>
        <p:blipFill>
          <a:blip r:embed="rId3"/>
          <a:srcRect l="5141" t="5057" r="1156" b="9424"/>
          <a:stretch>
            <a:fillRect/>
          </a:stretch>
        </p:blipFill>
        <p:spPr>
          <a:xfrm>
            <a:off x="2849880" y="1861185"/>
            <a:ext cx="6492875" cy="4445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277620" y="347345"/>
            <a:ext cx="583565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（三）量表的灵活运用</a:t>
            </a:r>
            <a:endParaRPr lang="zh-CN" altLang="en-US" sz="40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046480" y="1376680"/>
            <a:ext cx="103092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00000"/>
              </a:lnSpc>
            </a:pPr>
            <a:r>
              <a:rPr lang="en-US" altLang="zh-CN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 </a:t>
            </a:r>
            <a:r>
              <a:rPr lang="zh-CN" altLang="en-US" sz="2000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观察每一位孩子参与雪花片游戏时的行为表现，对照量表进行记录。</a:t>
            </a:r>
            <a:endParaRPr lang="zh-CN" altLang="en-US" sz="2000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3" name="图片 3" descr="1"/>
          <p:cNvPicPr>
            <a:picLocks noChangeAspect="1"/>
          </p:cNvPicPr>
          <p:nvPr/>
        </p:nvPicPr>
        <p:blipFill>
          <a:blip r:embed="rId3"/>
          <a:srcRect t="3910" b="3268"/>
          <a:stretch>
            <a:fillRect/>
          </a:stretch>
        </p:blipFill>
        <p:spPr>
          <a:xfrm>
            <a:off x="1046480" y="1838325"/>
            <a:ext cx="3319145" cy="4480560"/>
          </a:xfrm>
          <a:prstGeom prst="rect">
            <a:avLst/>
          </a:prstGeom>
        </p:spPr>
      </p:pic>
      <p:pic>
        <p:nvPicPr>
          <p:cNvPr id="2" name="图片 2" descr="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9450" y="1838325"/>
            <a:ext cx="3115310" cy="4542790"/>
          </a:xfrm>
          <a:prstGeom prst="rect">
            <a:avLst/>
          </a:prstGeom>
        </p:spPr>
      </p:pic>
      <p:pic>
        <p:nvPicPr>
          <p:cNvPr id="5" name="图片 1" descr="3"/>
          <p:cNvPicPr>
            <a:picLocks noChangeAspect="1"/>
          </p:cNvPicPr>
          <p:nvPr/>
        </p:nvPicPr>
        <p:blipFill>
          <a:blip r:embed="rId5"/>
          <a:srcRect b="17180"/>
          <a:stretch>
            <a:fillRect/>
          </a:stretch>
        </p:blipFill>
        <p:spPr>
          <a:xfrm>
            <a:off x="7728585" y="1838325"/>
            <a:ext cx="3522980" cy="4166235"/>
          </a:xfrm>
          <a:prstGeom prst="snip1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1277620" y="347345"/>
            <a:ext cx="583565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（三）量表的灵活运用</a:t>
            </a:r>
            <a:endParaRPr lang="zh-CN" altLang="en-US" sz="40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矩形 17"/>
          <p:cNvSpPr/>
          <p:nvPr/>
        </p:nvSpPr>
        <p:spPr>
          <a:xfrm>
            <a:off x="1430655" y="2830195"/>
            <a:ext cx="6619240" cy="1197610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72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400" dist="38100" dir="5400000" algn="ctr" rotWithShape="0">
                    <a:schemeClr val="bg1"/>
                  </a:outerShdw>
                </a:effectLst>
                <a:cs typeface="+mn-ea"/>
                <a:sym typeface="+mn-lt"/>
              </a:rPr>
              <a:t>三、课程目标</a:t>
            </a:r>
            <a:endParaRPr lang="zh-CN" altLang="en-US" sz="7200" b="1" spc="60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400" dist="38100" dir="5400000" algn="ctr" rotWithShape="0">
                  <a:schemeClr val="bg1"/>
                </a:outerShdw>
              </a:effectLst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403" y="248445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518412" y="1511787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16" y="4749965"/>
            <a:ext cx="1293541" cy="12935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1" r="14004" b="73170"/>
          <a:stretch>
            <a:fillRect/>
          </a:stretch>
        </p:blipFill>
        <p:spPr>
          <a:xfrm>
            <a:off x="4367852" y="4714244"/>
            <a:ext cx="2014459" cy="1318991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566" y="347570"/>
            <a:ext cx="2931268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课程目标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graphicFrame>
        <p:nvGraphicFramePr>
          <p:cNvPr id="6" name="表格 5"/>
          <p:cNvGraphicFramePr/>
          <p:nvPr>
            <p:custDataLst>
              <p:tags r:id="rId3"/>
            </p:custDataLst>
          </p:nvPr>
        </p:nvGraphicFramePr>
        <p:xfrm>
          <a:off x="742315" y="1406525"/>
          <a:ext cx="7186930" cy="2360930"/>
        </p:xfrm>
        <a:graphic>
          <a:graphicData uri="http://schemas.openxmlformats.org/drawingml/2006/table">
            <a:tbl>
              <a:tblPr firstCol="1" bandRow="1">
                <a:tableStyleId>{22838BEF-8BB2-4498-84A7-C5851F593DF1}</a:tableStyleId>
              </a:tblPr>
              <a:tblGrid>
                <a:gridCol w="1809115"/>
                <a:gridCol w="5377815"/>
              </a:tblGrid>
              <a:tr h="579120">
                <a:tc rowSpan="4">
                  <a:txBody>
                    <a:bodyPr/>
                    <a:p>
                      <a:pPr>
                        <a:buNone/>
                      </a:pPr>
                      <a:r>
                        <a:rPr lang="zh-CN" altLang="en-US" sz="1600"/>
                        <a:t>初级水平</a:t>
                      </a:r>
                      <a:endParaRPr lang="zh-CN" altLang="en-US" sz="1600"/>
                    </a:p>
                    <a:p>
                      <a:pPr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15</a:t>
                      </a:r>
                      <a:r>
                        <a:rPr lang="zh-CN" altLang="en-US" sz="1600"/>
                        <a:t>人）</a:t>
                      </a:r>
                      <a:endParaRPr lang="zh-CN" altLang="en-US" sz="16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/>
                        <a:t>1.</a:t>
                      </a:r>
                      <a:r>
                        <a:rPr lang="zh-CN" altLang="en-US" sz="1600"/>
                        <a:t>能在教师引导下，连续</a:t>
                      </a:r>
                      <a:r>
                        <a:rPr lang="en-US" altLang="zh-CN" sz="1600"/>
                        <a:t> 10 </a:t>
                      </a:r>
                      <a:r>
                        <a:rPr lang="zh-CN" altLang="en-US" sz="1600"/>
                        <a:t>分钟专注于雪花片拼插活动，减少被外界干扰中断游戏的次数。</a:t>
                      </a:r>
                      <a:endParaRPr lang="zh-CN" altLang="en-US" sz="1600"/>
                    </a:p>
                  </a:txBody>
                  <a:tcPr/>
                </a:tc>
              </a:tr>
              <a:tr h="57912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2.</a:t>
                      </a:r>
                      <a:r>
                        <a:rPr lang="zh-CN" altLang="en-US" sz="1600">
                          <a:sym typeface="+mn-ea"/>
                        </a:rPr>
                        <a:t>掌握雪花片基础拼插方法，能拼出简单形状、平面造型，如方形、小花、太阳等。</a:t>
                      </a:r>
                      <a:endParaRPr lang="zh-CN" altLang="en-US" sz="1600">
                        <a:sym typeface="+mn-ea"/>
                      </a:endParaRPr>
                    </a:p>
                  </a:txBody>
                  <a:tcPr/>
                </a:tc>
              </a:tr>
              <a:tr h="62357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3.</a:t>
                      </a:r>
                      <a:r>
                        <a:rPr lang="zh-CN" altLang="en-US" sz="1600">
                          <a:sym typeface="+mn-ea"/>
                        </a:rPr>
                        <a:t>愿意参与雪花片游戏，能在教师引导下与同伴相邻游戏，能观察同伴作品，并尝试模仿教师或同伴的造型。</a:t>
                      </a:r>
                      <a:endParaRPr lang="zh-CN" altLang="en-US" sz="1600">
                        <a:sym typeface="+mn-ea"/>
                      </a:endParaRPr>
                    </a:p>
                  </a:txBody>
                  <a:tcPr/>
                </a:tc>
              </a:tr>
              <a:tr h="57912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4.</a:t>
                      </a:r>
                      <a:r>
                        <a:rPr lang="zh-CN" altLang="en-US" sz="1600">
                          <a:sym typeface="+mn-ea"/>
                        </a:rPr>
                        <a:t>在引导下能用简单词汇描述自己的雪花片作品，如</a:t>
                      </a:r>
                      <a:r>
                        <a:rPr lang="en-US" altLang="zh-CN" sz="1600">
                          <a:sym typeface="+mn-ea"/>
                        </a:rPr>
                        <a:t> “</a:t>
                      </a:r>
                      <a:r>
                        <a:rPr lang="zh-CN" altLang="en-US" sz="1600">
                          <a:sym typeface="+mn-ea"/>
                        </a:rPr>
                        <a:t>红色、长的</a:t>
                      </a:r>
                      <a:r>
                        <a:rPr lang="en-US" altLang="zh-CN" sz="1600">
                          <a:sym typeface="+mn-ea"/>
                        </a:rPr>
                        <a:t>”</a:t>
                      </a:r>
                      <a:r>
                        <a:rPr lang="zh-CN" altLang="en-US" sz="1600">
                          <a:sym typeface="+mn-ea"/>
                        </a:rPr>
                        <a:t>。</a:t>
                      </a:r>
                      <a:endParaRPr lang="zh-CN" altLang="en-US" sz="1600"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表格 8"/>
          <p:cNvGraphicFramePr/>
          <p:nvPr>
            <p:custDataLst>
              <p:tags r:id="rId4"/>
            </p:custDataLst>
          </p:nvPr>
        </p:nvGraphicFramePr>
        <p:xfrm>
          <a:off x="2249170" y="2508250"/>
          <a:ext cx="7186930" cy="2360930"/>
        </p:xfrm>
        <a:graphic>
          <a:graphicData uri="http://schemas.openxmlformats.org/drawingml/2006/table">
            <a:tbl>
              <a:tblPr firstCol="1" bandRow="1">
                <a:tableStyleId>{0505E3EF-67EA-436B-97B2-0124C06EBD24}</a:tableStyleId>
              </a:tblPr>
              <a:tblGrid>
                <a:gridCol w="1809115"/>
                <a:gridCol w="5377815"/>
              </a:tblGrid>
              <a:tr h="579120">
                <a:tc rowSpan="4">
                  <a:txBody>
                    <a:bodyPr/>
                    <a:p>
                      <a:pPr>
                        <a:buNone/>
                      </a:pPr>
                      <a:r>
                        <a:rPr lang="zh-CN" altLang="en-US" sz="1600"/>
                        <a:t>中级水平</a:t>
                      </a:r>
                      <a:endParaRPr lang="zh-CN" altLang="en-US" sz="1600"/>
                    </a:p>
                    <a:p>
                      <a:pPr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5</a:t>
                      </a:r>
                      <a:r>
                        <a:rPr lang="zh-CN" altLang="en-US" sz="1600"/>
                        <a:t>人）</a:t>
                      </a:r>
                      <a:endParaRPr lang="zh-CN" altLang="en-US" sz="16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/>
                        <a:t>1.</a:t>
                      </a:r>
                      <a:r>
                        <a:rPr lang="zh-CN" altLang="en-US" sz="1600"/>
                        <a:t>主动投入雪花片拼搭，专注时长达</a:t>
                      </a:r>
                      <a:r>
                        <a:rPr lang="en-US" altLang="zh-CN" sz="1600"/>
                        <a:t>15</a:t>
                      </a:r>
                      <a:r>
                        <a:rPr lang="zh-CN" altLang="en-US" sz="1600"/>
                        <a:t>分钟左右，能在遇到简单困难时保持专注尝试解决。</a:t>
                      </a:r>
                      <a:endParaRPr lang="zh-CN" altLang="en-US" sz="1600"/>
                    </a:p>
                  </a:txBody>
                  <a:tcPr/>
                </a:tc>
              </a:tr>
              <a:tr h="57912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2.</a:t>
                      </a:r>
                      <a:r>
                        <a:rPr lang="zh-CN" altLang="en-US" sz="1600">
                          <a:sym typeface="+mn-ea"/>
                        </a:rPr>
                        <a:t>能结合生活经验，灵活运用多种拼插技巧，拼搭出具有立体雏形的造型，如小房子、小树等。</a:t>
                      </a:r>
                      <a:endParaRPr lang="zh-CN" altLang="en-US" sz="1600"/>
                    </a:p>
                  </a:txBody>
                  <a:tcPr/>
                </a:tc>
              </a:tr>
              <a:tr h="62357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3.</a:t>
                      </a:r>
                      <a:r>
                        <a:rPr lang="zh-CN" altLang="en-US" sz="1600">
                          <a:sym typeface="+mn-ea"/>
                        </a:rPr>
                        <a:t>会主动与同伴交流拼搭想法，尝试合作完成简单作品，初步学会协商分工。</a:t>
                      </a:r>
                      <a:endParaRPr lang="zh-CN" altLang="en-US" sz="1600"/>
                    </a:p>
                  </a:txBody>
                  <a:tcPr/>
                </a:tc>
              </a:tr>
              <a:tr h="57912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4.</a:t>
                      </a:r>
                      <a:r>
                        <a:rPr lang="zh-CN" altLang="en-US" sz="1600">
                          <a:sym typeface="+mn-ea"/>
                        </a:rPr>
                        <a:t>能完整讲述作品的拼搭过程和用途，如</a:t>
                      </a:r>
                      <a:r>
                        <a:rPr lang="en-US" altLang="zh-CN" sz="1600">
                          <a:sym typeface="+mn-ea"/>
                        </a:rPr>
                        <a:t> “</a:t>
                      </a:r>
                      <a:r>
                        <a:rPr lang="zh-CN" altLang="en-US" sz="1600">
                          <a:sym typeface="+mn-ea"/>
                        </a:rPr>
                        <a:t>我用三角形拼了屋顶，这是我的家</a:t>
                      </a:r>
                      <a:r>
                        <a:rPr lang="en-US" altLang="zh-CN" sz="1600">
                          <a:sym typeface="+mn-ea"/>
                        </a:rPr>
                        <a:t>”</a:t>
                      </a:r>
                      <a:r>
                        <a:rPr lang="zh-CN" altLang="en-US" sz="1600">
                          <a:sym typeface="+mn-ea"/>
                        </a:rPr>
                        <a:t>。</a:t>
                      </a:r>
                      <a:endParaRPr lang="zh-CN" altLang="en-US" sz="160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表格 9"/>
          <p:cNvGraphicFramePr/>
          <p:nvPr>
            <p:custDataLst>
              <p:tags r:id="rId5"/>
            </p:custDataLst>
          </p:nvPr>
        </p:nvGraphicFramePr>
        <p:xfrm>
          <a:off x="4431030" y="3626485"/>
          <a:ext cx="7186930" cy="2615565"/>
        </p:xfrm>
        <a:graphic>
          <a:graphicData uri="http://schemas.openxmlformats.org/drawingml/2006/table">
            <a:tbl>
              <a:tblPr firstCol="1" bandRow="1">
                <a:tableStyleId>{8A107856-5554-42FB-B03E-39F5DBC370BA}</a:tableStyleId>
              </a:tblPr>
              <a:tblGrid>
                <a:gridCol w="1809115"/>
                <a:gridCol w="5377815"/>
              </a:tblGrid>
              <a:tr h="589915">
                <a:tc rowSpan="4">
                  <a:txBody>
                    <a:bodyPr/>
                    <a:p>
                      <a:pPr>
                        <a:buNone/>
                      </a:pPr>
                      <a:r>
                        <a:rPr lang="zh-CN" altLang="en-US" sz="1600"/>
                        <a:t>高级水平</a:t>
                      </a:r>
                      <a:endParaRPr lang="zh-CN" altLang="en-US" sz="1600"/>
                    </a:p>
                    <a:p>
                      <a:pPr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2</a:t>
                      </a:r>
                      <a:r>
                        <a:rPr lang="zh-CN" altLang="en-US" sz="1600"/>
                        <a:t>人）</a:t>
                      </a:r>
                      <a:endParaRPr lang="zh-CN" altLang="en-US" sz="16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/>
                        <a:t>1.</a:t>
                      </a:r>
                      <a:r>
                        <a:rPr lang="zh-CN" altLang="en-US" sz="1600"/>
                        <a:t>游戏过程中专注时间超</a:t>
                      </a:r>
                      <a:r>
                        <a:rPr lang="en-US" altLang="zh-CN" sz="1600"/>
                        <a:t> 20 </a:t>
                      </a:r>
                      <a:r>
                        <a:rPr lang="zh-CN" altLang="en-US" sz="1600"/>
                        <a:t>分钟，不受外界干扰，完成较复杂的拼搭挑战。</a:t>
                      </a:r>
                      <a:endParaRPr lang="zh-CN" altLang="en-US" sz="1600"/>
                    </a:p>
                  </a:txBody>
                  <a:tcPr/>
                </a:tc>
              </a:tr>
              <a:tr h="57912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2.</a:t>
                      </a:r>
                      <a:r>
                        <a:rPr lang="zh-CN" altLang="en-US" sz="1600">
                          <a:sym typeface="+mn-ea"/>
                        </a:rPr>
                        <a:t>能发挥想象力，创作出细节丰富、结构稳固的立体作品，如城堡、汽车等独特新颖的作品。</a:t>
                      </a:r>
                      <a:endParaRPr lang="zh-CN" altLang="en-US" sz="1600"/>
                    </a:p>
                  </a:txBody>
                  <a:tcPr/>
                </a:tc>
              </a:tr>
              <a:tr h="62357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3.</a:t>
                      </a:r>
                      <a:r>
                        <a:rPr lang="zh-CN" altLang="en-US" sz="1600">
                          <a:sym typeface="+mn-ea"/>
                        </a:rPr>
                        <a:t>在游戏中担任组织者或协调者角色，与同伴共同完成大型的拼搭项目。</a:t>
                      </a:r>
                      <a:endParaRPr lang="zh-CN" altLang="en-US" sz="1600"/>
                    </a:p>
                  </a:txBody>
                  <a:tcPr/>
                </a:tc>
              </a:tr>
              <a:tr h="579120"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4.</a:t>
                      </a:r>
                      <a:r>
                        <a:rPr lang="zh-CN" altLang="en-US" sz="1600">
                          <a:sym typeface="+mn-ea"/>
                        </a:rPr>
                        <a:t>能生动、流畅地介绍作品，详细阐述创作思路、作品故事及蕴含的情感，如</a:t>
                      </a:r>
                      <a:r>
                        <a:rPr lang="en-US" altLang="zh-CN" sz="1600">
                          <a:sym typeface="+mn-ea"/>
                        </a:rPr>
                        <a:t> “</a:t>
                      </a:r>
                      <a:r>
                        <a:rPr lang="zh-CN" altLang="en-US" sz="1600">
                          <a:sym typeface="+mn-ea"/>
                        </a:rPr>
                        <a:t>这是魔法城堡，我要和爸爸妈妈一起住进去</a:t>
                      </a:r>
                      <a:r>
                        <a:rPr lang="en-US" altLang="zh-CN" sz="1600">
                          <a:sym typeface="+mn-ea"/>
                        </a:rPr>
                        <a:t>”</a:t>
                      </a:r>
                      <a:r>
                        <a:rPr lang="zh-CN" altLang="en-US" sz="1600">
                          <a:sym typeface="+mn-ea"/>
                        </a:rPr>
                        <a:t>。</a:t>
                      </a:r>
                      <a:endParaRPr lang="zh-CN" altLang="en-US" sz="160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矩形 17"/>
          <p:cNvSpPr/>
          <p:nvPr/>
        </p:nvSpPr>
        <p:spPr>
          <a:xfrm>
            <a:off x="1430655" y="2830195"/>
            <a:ext cx="6619240" cy="1197610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72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400" dist="38100" dir="5400000" algn="ctr" rotWithShape="0">
                    <a:schemeClr val="bg1"/>
                  </a:outerShdw>
                </a:effectLst>
                <a:cs typeface="+mn-ea"/>
                <a:sym typeface="+mn-lt"/>
              </a:rPr>
              <a:t>四、课程资源</a:t>
            </a:r>
            <a:endParaRPr lang="zh-CN" altLang="en-US" sz="7200" b="1" spc="60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400" dist="38100" dir="5400000" algn="ctr" rotWithShape="0">
                  <a:schemeClr val="bg1"/>
                </a:outerShdw>
              </a:effectLst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403" y="248445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518412" y="1511787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16" y="4749965"/>
            <a:ext cx="1293541" cy="12935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1" r="14004" b="73170"/>
          <a:stretch>
            <a:fillRect/>
          </a:stretch>
        </p:blipFill>
        <p:spPr>
          <a:xfrm>
            <a:off x="4367852" y="4714244"/>
            <a:ext cx="2014459" cy="131899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4044950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课程资源盘点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graphicFrame>
        <p:nvGraphicFramePr>
          <p:cNvPr id="2" name="表格 1"/>
          <p:cNvGraphicFramePr/>
          <p:nvPr>
            <p:custDataLst>
              <p:tags r:id="rId3"/>
            </p:custDataLst>
          </p:nvPr>
        </p:nvGraphicFramePr>
        <p:xfrm>
          <a:off x="734695" y="1356995"/>
          <a:ext cx="5074285" cy="50133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79500"/>
                <a:gridCol w="1106805"/>
                <a:gridCol w="2887980"/>
              </a:tblGrid>
              <a:tr h="1574800">
                <a:tc rowSpan="4"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物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质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资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源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雪花片材料本身</a:t>
                      </a:r>
                      <a:endParaRPr 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1.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基础款雪花片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：不同颜色、大小的标准雪花片，满足拼插、组合、分类等基础活动。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2.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主题拓展款：如动物、交通工具、建筑等主题的异形雪花片，或带有孔洞、凸起的特殊结构款。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1292225">
                <a:tc vMerge="1"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辅助材料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 </a:t>
                      </a:r>
                      <a:endParaRPr lang="en-US" alt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1.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小型场景道具：如迷你人物、动物模型、小房子、树木等，用于丰富作品故事性。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2.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连接工具：如毛根、扭扭棒，辅助固定复杂结构或添加细节。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662940">
                <a:tc vMerge="1"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记录与展示工具</a:t>
                      </a:r>
                      <a:endParaRPr 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相机、绘画本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、勾线笔等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用于幼儿记录拼搭过程或作品。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1483360">
                <a:tc vMerge="1"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图示与范例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1.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基础拼搭图示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，如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如何拼插立体正方形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连接两个雪花片的技巧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 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等步骤图，供幼儿自主参照。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2.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创意灵感图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，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如真实建筑、自然景观、绘本插图，启发幼儿联想。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</a:tbl>
          </a:graphicData>
        </a:graphic>
      </p:graphicFrame>
      <p:graphicFrame>
        <p:nvGraphicFramePr>
          <p:cNvPr id="4" name="表格 3"/>
          <p:cNvGraphicFramePr/>
          <p:nvPr>
            <p:custDataLst>
              <p:tags r:id="rId4"/>
            </p:custDataLst>
          </p:nvPr>
        </p:nvGraphicFramePr>
        <p:xfrm>
          <a:off x="6115685" y="1356995"/>
          <a:ext cx="5433060" cy="50126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06170"/>
                <a:gridCol w="1207770"/>
                <a:gridCol w="3119120"/>
              </a:tblGrid>
              <a:tr h="1280160">
                <a:tc rowSpan="2"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环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境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资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源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班级主题区角</a:t>
                      </a:r>
                      <a:endParaRPr 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1.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划分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 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自由拼搭区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 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与 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主题挑战区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，后者定期更新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挑战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任务。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2.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班级作品展示区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，如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主题墙、收纳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、照片墙。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3.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提供地垫方便幼儿围坐合作，或在地面搭建大型场景。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640080">
                <a:tc vMerge="1"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自然与生活场景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 </a:t>
                      </a:r>
                      <a:endParaRPr lang="en-US" alt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带幼儿观察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生活中常见的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建筑、树木、交通工具等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物体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，引导其用雪花片还原所见。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853440">
                <a:tc rowSpan="3">
                  <a:txBody>
                    <a:bodyPr/>
                    <a:p>
                      <a:pPr algn="ctr">
                        <a:buNone/>
                      </a:pP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人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力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资</a:t>
                      </a:r>
                      <a:endParaRPr lang="zh-CN" altLang="en-US"/>
                    </a:p>
                    <a:p>
                      <a:pPr algn="ctr">
                        <a:buNone/>
                      </a:pPr>
                      <a:r>
                        <a:rPr lang="zh-CN" altLang="en-US"/>
                        <a:t>源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教师引导与支持</a:t>
                      </a:r>
                      <a:endParaRPr 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分层指导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，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针对能力弱的幼儿，提供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 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一对一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 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基础拼插技巧示范；对能力强的幼儿，抛出开放性问题，激发深度探索。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1066800">
                <a:tc vMerge="1"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同伴互动学习</a:t>
                      </a:r>
                      <a:endParaRPr 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1.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能力强的幼儿担任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 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小老师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，帮助同伴解决拼搭难题。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Calibri" panose="020F0502020204030204"/>
                        </a:rPr>
                        <a:t>2.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借助分享交流，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每天预留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alt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5-10 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分钟，邀请幼儿介绍作品，鼓励同伴提问、模仿或合作拓展。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640080">
                <a:tc vMerge="1"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家长资源联动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 </a:t>
                      </a:r>
                      <a:endParaRPr lang="en-US" altLang="zh-CN" sz="1400" b="0"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举办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 “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家庭雪花片创意赛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，收集优秀作品在班级展示，或拍摄拼搭过程视频供幼儿学习。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  <a:tr h="53213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主题资源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创意拓展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围绕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主题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或季节设计主题，如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 “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春天来了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、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可爱的小动物</a:t>
                      </a:r>
                      <a:r>
                        <a:rPr lang="zh-CN" altLang="en-US" sz="1400" b="0">
                          <a:latin typeface="Calibri" panose="020F0502020204030204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sz="1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。</a:t>
                      </a:r>
                      <a:endParaRPr lang="zh-CN" sz="1400" b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0" marR="68580" marT="0" marB="0" anchor="t" anchorCtr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矩形 17"/>
          <p:cNvSpPr/>
          <p:nvPr/>
        </p:nvSpPr>
        <p:spPr>
          <a:xfrm>
            <a:off x="1430655" y="2830195"/>
            <a:ext cx="7567930" cy="1197610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72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400" dist="38100" dir="5400000" algn="ctr" rotWithShape="0">
                    <a:schemeClr val="bg1"/>
                  </a:outerShdw>
                </a:effectLst>
                <a:cs typeface="+mn-ea"/>
                <a:sym typeface="+mn-lt"/>
              </a:rPr>
              <a:t>五、课程脉络图</a:t>
            </a:r>
            <a:endParaRPr lang="zh-CN" altLang="en-US" sz="7200" b="1" spc="60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400" dist="38100" dir="5400000" algn="ctr" rotWithShape="0">
                  <a:schemeClr val="bg1"/>
                </a:outerShdw>
              </a:effectLst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6580" y="3322955"/>
            <a:ext cx="2937510" cy="3669030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518412" y="1511787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16" y="4749965"/>
            <a:ext cx="1293541" cy="12935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1" r="14004" b="73170"/>
          <a:stretch>
            <a:fillRect/>
          </a:stretch>
        </p:blipFill>
        <p:spPr>
          <a:xfrm>
            <a:off x="4367852" y="4714244"/>
            <a:ext cx="2014459" cy="1318991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4044950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课程网络图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pic>
        <p:nvPicPr>
          <p:cNvPr id="2" name="图片 1" descr="IMG_8191(20250521-190318)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73095" y="1206500"/>
            <a:ext cx="4377690" cy="506857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矩形 17"/>
          <p:cNvSpPr/>
          <p:nvPr/>
        </p:nvSpPr>
        <p:spPr>
          <a:xfrm>
            <a:off x="1430655" y="2830195"/>
            <a:ext cx="6619240" cy="1197610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72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400" dist="38100" dir="5400000" algn="ctr" rotWithShape="0">
                    <a:schemeClr val="bg1"/>
                  </a:outerShdw>
                </a:effectLst>
                <a:cs typeface="+mn-ea"/>
                <a:sym typeface="+mn-lt"/>
              </a:rPr>
              <a:t>六、课程实施</a:t>
            </a:r>
            <a:endParaRPr lang="zh-CN" altLang="en-US" sz="7200" b="1" spc="60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400" dist="38100" dir="5400000" algn="ctr" rotWithShape="0">
                  <a:schemeClr val="bg1"/>
                </a:outerShdw>
              </a:effectLst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403" y="248445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518412" y="1511787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16" y="4749965"/>
            <a:ext cx="1293541" cy="12935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1" r="14004" b="73170"/>
          <a:stretch>
            <a:fillRect/>
          </a:stretch>
        </p:blipFill>
        <p:spPr>
          <a:xfrm>
            <a:off x="4367852" y="4714244"/>
            <a:ext cx="2014459" cy="131899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126490" y="1666240"/>
            <a:ext cx="7385685" cy="4660900"/>
          </a:xfrm>
          <a:prstGeom prst="rect">
            <a:avLst/>
          </a:prstGeom>
          <a:noFill/>
          <a:ln w="76200">
            <a:solidFill>
              <a:srgbClr val="337E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403805" y="1198373"/>
            <a:ext cx="2832100" cy="839243"/>
          </a:xfrm>
          <a:prstGeom prst="rect">
            <a:avLst/>
          </a:prstGeom>
          <a:solidFill>
            <a:srgbClr val="C43F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>
                <a:cs typeface="+mn-ea"/>
                <a:sym typeface="+mn-lt"/>
              </a:rPr>
              <a:t>提问：你们爱玩雪花片吗？为什么？</a:t>
            </a:r>
            <a:endParaRPr lang="zh-CN" altLang="en-US" sz="2400" dirty="0"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（一）雪花片我最</a:t>
            </a:r>
            <a:r>
              <a:rPr lang="en-US" alt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“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型</a:t>
            </a:r>
            <a:r>
              <a:rPr lang="en-US" alt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”——1.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塑造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学习品质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1094" y="1198121"/>
            <a:ext cx="2232582" cy="5129126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748155" y="2131695"/>
            <a:ext cx="6390005" cy="14439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季若汐：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喜欢，因为好玩，我可以拼很多很漂亮的东西。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殷嘉豪：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我不喜欢，我更喜欢玩积木。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杜志成：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我喜欢玩，我可以和沐沐赛车。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杜皓宸：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我不喜欢，太难了，我不会拼。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图片 6" descr="IMG_7818(20250516-100416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895" y="3575685"/>
            <a:ext cx="6492240" cy="2549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126490" y="1666240"/>
            <a:ext cx="7385685" cy="4660900"/>
          </a:xfrm>
          <a:prstGeom prst="rect">
            <a:avLst/>
          </a:prstGeom>
          <a:noFill/>
          <a:ln w="76200">
            <a:solidFill>
              <a:srgbClr val="337E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403805" y="1198373"/>
            <a:ext cx="2832100" cy="839243"/>
          </a:xfrm>
          <a:prstGeom prst="rect">
            <a:avLst/>
          </a:prstGeom>
          <a:solidFill>
            <a:srgbClr val="C43F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>
                <a:cs typeface="+mn-ea"/>
                <a:sym typeface="+mn-lt"/>
              </a:rPr>
              <a:t>分析与跟进</a:t>
            </a:r>
            <a:endParaRPr lang="zh-CN" altLang="en-US" sz="2400" dirty="0"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1.</a:t>
            </a:r>
            <a:r>
              <a:rPr 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塑造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学习品质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1094" y="1198121"/>
            <a:ext cx="2232582" cy="5129126"/>
          </a:xfrm>
          <a:prstGeom prst="rect">
            <a:avLst/>
          </a:prstGeom>
        </p:spPr>
      </p:pic>
      <p:graphicFrame>
        <p:nvGraphicFramePr>
          <p:cNvPr id="3" name="表格 2"/>
          <p:cNvGraphicFramePr/>
          <p:nvPr>
            <p:custDataLst>
              <p:tags r:id="rId2"/>
            </p:custDataLst>
          </p:nvPr>
        </p:nvGraphicFramePr>
        <p:xfrm>
          <a:off x="1657350" y="2243455"/>
          <a:ext cx="6299835" cy="3850005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445385"/>
                <a:gridCol w="3854450"/>
              </a:tblGrid>
              <a:tr h="502285">
                <a:tc>
                  <a:txBody>
                    <a:bodyPr/>
                    <a:p>
                      <a:pPr marL="0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/>
                        <a:t>幼儿差异</a:t>
                      </a:r>
                      <a:endParaRPr lang="zh-CN" sz="2800"/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/>
                        <a:t>跟进措施</a:t>
                      </a:r>
                      <a:endParaRPr lang="zh-CN" sz="2800"/>
                    </a:p>
                  </a:txBody>
                  <a:tcPr marL="68580" marR="68580" marT="0" marB="0" anchor="t" anchorCtr="0"/>
                </a:tc>
              </a:tr>
              <a:tr h="758825"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能力较强，喜欢搭东西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丰富图示、如真实建筑、自然景观、绘本插图，启发幼儿联想。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</a:tr>
              <a:tr h="759460"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喜欢和好朋友一起游戏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提供地垫方便幼儿围坐合作，或在地面搭建大型场景。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</a:tr>
              <a:tr h="1045210"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拼搭技巧缺失，有畏难情绪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提供基础拼搭图示，如</a:t>
                      </a:r>
                      <a:r>
                        <a:rPr lang="zh-CN" altLang="en-US" sz="1600"/>
                        <a:t>“</a:t>
                      </a:r>
                      <a:r>
                        <a:rPr lang="zh-CN" sz="1600"/>
                        <a:t>如何拼插正方形</a:t>
                      </a:r>
                      <a:r>
                        <a:rPr lang="zh-CN" altLang="en-US" sz="1600"/>
                        <a:t>”“</a:t>
                      </a:r>
                      <a:r>
                        <a:rPr lang="zh-CN" sz="1600"/>
                        <a:t>连接两个雪花片的技巧</a:t>
                      </a:r>
                      <a:r>
                        <a:rPr lang="zh-CN" altLang="en-US" sz="1600"/>
                        <a:t>” </a:t>
                      </a:r>
                      <a:r>
                        <a:rPr lang="zh-CN" sz="1600"/>
                        <a:t>等步骤图，供幼儿自主参照。及时给予幼儿肯定。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</a:tr>
              <a:tr h="784225"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对雪花片材料不感兴趣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  <a:tc>
                  <a:txBody>
                    <a:bodyPr/>
                    <a:p>
                      <a:pPr marL="0" indent="0" algn="just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1600"/>
                        <a:t>融合游戏材料，鼓励幼儿用雪花片来制作小车玩游戏，间接培养幼儿的拼搭能力和游戏兴趣。</a:t>
                      </a:r>
                      <a:endParaRPr lang="zh-CN" sz="1600"/>
                    </a:p>
                  </a:txBody>
                  <a:tcPr marL="68580" marR="68580" marT="0" marB="0" anchor="t" anchorCtr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4044950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跟进过程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pic>
        <p:nvPicPr>
          <p:cNvPr id="3" name="图片 2" descr="IMG_805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8035" y="1558925"/>
            <a:ext cx="2995930" cy="2248535"/>
          </a:xfrm>
          <a:prstGeom prst="rect">
            <a:avLst/>
          </a:prstGeom>
        </p:spPr>
      </p:pic>
      <p:pic>
        <p:nvPicPr>
          <p:cNvPr id="4" name="图片 3" descr="IMG_806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1325" y="1567180"/>
            <a:ext cx="2985770" cy="2240280"/>
          </a:xfrm>
          <a:prstGeom prst="rect">
            <a:avLst/>
          </a:prstGeom>
        </p:spPr>
      </p:pic>
      <p:pic>
        <p:nvPicPr>
          <p:cNvPr id="5" name="图片 4" descr="IMG_807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8035" y="4006850"/>
            <a:ext cx="3013075" cy="2260600"/>
          </a:xfrm>
          <a:prstGeom prst="rect">
            <a:avLst/>
          </a:prstGeom>
        </p:spPr>
      </p:pic>
      <p:pic>
        <p:nvPicPr>
          <p:cNvPr id="6" name="图片 5" descr="IMG_807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61325" y="4006850"/>
            <a:ext cx="3014980" cy="2261235"/>
          </a:xfrm>
          <a:prstGeom prst="rect">
            <a:avLst/>
          </a:prstGeom>
        </p:spPr>
      </p:pic>
      <p:pic>
        <p:nvPicPr>
          <p:cNvPr id="8" name="图片 7" descr="IMG_807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7415" y="4006850"/>
            <a:ext cx="3013710" cy="2260600"/>
          </a:xfrm>
          <a:prstGeom prst="rect">
            <a:avLst/>
          </a:prstGeom>
        </p:spPr>
      </p:pic>
      <p:pic>
        <p:nvPicPr>
          <p:cNvPr id="9" name="图片 8" descr="IMG_805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020" y="1567180"/>
            <a:ext cx="2999105" cy="225044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4044950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跟进过程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pic>
        <p:nvPicPr>
          <p:cNvPr id="10" name="图片 9" descr="IMG_69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755" y="4120515"/>
            <a:ext cx="2615565" cy="1962150"/>
          </a:xfrm>
          <a:prstGeom prst="rect">
            <a:avLst/>
          </a:prstGeom>
        </p:spPr>
      </p:pic>
      <p:pic>
        <p:nvPicPr>
          <p:cNvPr id="12" name="图片 11" descr="IMG_69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0500" y="4140200"/>
            <a:ext cx="2589530" cy="1942465"/>
          </a:xfrm>
          <a:prstGeom prst="rect">
            <a:avLst/>
          </a:prstGeom>
        </p:spPr>
      </p:pic>
      <p:pic>
        <p:nvPicPr>
          <p:cNvPr id="14" name="图片 13" descr="IMG_808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361950" y="4277360"/>
            <a:ext cx="2222500" cy="1668145"/>
          </a:xfrm>
          <a:prstGeom prst="rect">
            <a:avLst/>
          </a:prstGeom>
        </p:spPr>
      </p:pic>
      <p:pic>
        <p:nvPicPr>
          <p:cNvPr id="15" name="图片 14" descr="IMG_68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56980" y="1637665"/>
            <a:ext cx="2575560" cy="1931670"/>
          </a:xfrm>
          <a:prstGeom prst="rect">
            <a:avLst/>
          </a:prstGeom>
        </p:spPr>
      </p:pic>
      <p:pic>
        <p:nvPicPr>
          <p:cNvPr id="16" name="图片 15" descr="IMG_68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0405" y="1638300"/>
            <a:ext cx="2573655" cy="1931035"/>
          </a:xfrm>
          <a:prstGeom prst="rect">
            <a:avLst/>
          </a:prstGeom>
        </p:spPr>
      </p:pic>
      <p:pic>
        <p:nvPicPr>
          <p:cNvPr id="17" name="图片 16" descr="IMG_808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364490" y="1778000"/>
            <a:ext cx="2199640" cy="1650365"/>
          </a:xfrm>
          <a:prstGeom prst="rect">
            <a:avLst/>
          </a:prstGeom>
        </p:spPr>
      </p:pic>
      <p:pic>
        <p:nvPicPr>
          <p:cNvPr id="18" name="图片 17" descr="IMG_813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37930" y="4140200"/>
            <a:ext cx="2590800" cy="1943100"/>
          </a:xfrm>
          <a:prstGeom prst="rect">
            <a:avLst/>
          </a:prstGeom>
        </p:spPr>
      </p:pic>
      <p:pic>
        <p:nvPicPr>
          <p:cNvPr id="20" name="图片 19" descr="IMG_812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747645" y="1637665"/>
            <a:ext cx="2574925" cy="19316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347345"/>
            <a:ext cx="4044950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跟进过程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87995"/>
            <a:ext cx="1031856" cy="718657"/>
          </a:xfrm>
          <a:prstGeom prst="rect">
            <a:avLst/>
          </a:prstGeom>
        </p:spPr>
      </p:pic>
      <p:pic>
        <p:nvPicPr>
          <p:cNvPr id="2" name="图片 1" descr="71626a449bffb321233fdf66630da4f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0075" y="1725295"/>
            <a:ext cx="5647690" cy="4236720"/>
          </a:xfrm>
          <a:prstGeom prst="rect">
            <a:avLst/>
          </a:prstGeom>
        </p:spPr>
      </p:pic>
      <p:pic>
        <p:nvPicPr>
          <p:cNvPr id="3" name="图片 2" descr="4de4581aa1e2e35a46715d1d778e20ca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" y="4119245"/>
            <a:ext cx="2867660" cy="2150745"/>
          </a:xfrm>
          <a:prstGeom prst="rect">
            <a:avLst/>
          </a:prstGeom>
        </p:spPr>
      </p:pic>
      <p:pic>
        <p:nvPicPr>
          <p:cNvPr id="4" name="图片 3" descr="672a29c1d2f3d6f50b9d89ef1eb3f5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61615" y="2660650"/>
            <a:ext cx="2773680" cy="2080260"/>
          </a:xfrm>
          <a:prstGeom prst="rect">
            <a:avLst/>
          </a:prstGeom>
        </p:spPr>
      </p:pic>
      <p:pic>
        <p:nvPicPr>
          <p:cNvPr id="5" name="图片 4" descr="0fdf90b8287bf6a06bc4c86e0703f89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3880" y="1369695"/>
            <a:ext cx="2745105" cy="20593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2.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进阶建构能力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2" name="图片 1" descr="IMG_681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545" y="1520825"/>
            <a:ext cx="2993390" cy="2245360"/>
          </a:xfrm>
          <a:prstGeom prst="rect">
            <a:avLst/>
          </a:prstGeom>
        </p:spPr>
      </p:pic>
      <p:pic>
        <p:nvPicPr>
          <p:cNvPr id="6" name="图片 5" descr="IMG_68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545" y="4109720"/>
            <a:ext cx="2993390" cy="2245360"/>
          </a:xfrm>
          <a:prstGeom prst="rect">
            <a:avLst/>
          </a:prstGeom>
        </p:spPr>
      </p:pic>
      <p:pic>
        <p:nvPicPr>
          <p:cNvPr id="7" name="图片 6" descr="IMG_8192(20250521-191944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3585" y="2190115"/>
            <a:ext cx="8164195" cy="416496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2479675" y="1130300"/>
            <a:ext cx="74453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    </a:t>
            </a:r>
            <a:r>
              <a:rPr lang="zh-CN" altLang="en-US"/>
              <a:t>考虑到幼儿之间的能力差异，游戏支架并不适合每一位孩子，针对这个情况我们将雪花片建构区分出自由搭建区和主题挑战区，可供幼儿自由选择挑战。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234449" y="1003697"/>
            <a:ext cx="2520801" cy="2636132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277620" y="347345"/>
            <a:ext cx="394525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自由搭建区：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4" name="图片 3" descr="IMG_80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26060" y="1613535"/>
            <a:ext cx="3263900" cy="2448560"/>
          </a:xfrm>
          <a:prstGeom prst="rect">
            <a:avLst/>
          </a:prstGeom>
        </p:spPr>
      </p:pic>
      <p:pic>
        <p:nvPicPr>
          <p:cNvPr id="6" name="图片 5" descr="IMG_77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30" y="4549140"/>
            <a:ext cx="2470785" cy="1853565"/>
          </a:xfrm>
          <a:prstGeom prst="rect">
            <a:avLst/>
          </a:prstGeom>
        </p:spPr>
      </p:pic>
      <p:pic>
        <p:nvPicPr>
          <p:cNvPr id="7" name="图片 6" descr="IMG_68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9840" y="4494530"/>
            <a:ext cx="2644140" cy="1983740"/>
          </a:xfrm>
          <a:prstGeom prst="rect">
            <a:avLst/>
          </a:prstGeom>
        </p:spPr>
      </p:pic>
      <p:pic>
        <p:nvPicPr>
          <p:cNvPr id="9" name="图片 8" descr="IMG_68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1390" y="2440940"/>
            <a:ext cx="2669540" cy="2002790"/>
          </a:xfrm>
          <a:prstGeom prst="rect">
            <a:avLst/>
          </a:prstGeom>
        </p:spPr>
      </p:pic>
      <p:pic>
        <p:nvPicPr>
          <p:cNvPr id="12" name="图片 11" descr="IMG_68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390" y="4494530"/>
            <a:ext cx="2631440" cy="1974215"/>
          </a:xfrm>
          <a:prstGeom prst="rect">
            <a:avLst/>
          </a:prstGeom>
        </p:spPr>
      </p:pic>
      <p:pic>
        <p:nvPicPr>
          <p:cNvPr id="15" name="图片 14" descr="IMG_682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79840" y="2440940"/>
            <a:ext cx="2669540" cy="2002790"/>
          </a:xfrm>
          <a:prstGeom prst="rect">
            <a:avLst/>
          </a:prstGeom>
        </p:spPr>
      </p:pic>
      <p:pic>
        <p:nvPicPr>
          <p:cNvPr id="20" name="图片 19" descr="IMG_733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85555" y="364490"/>
            <a:ext cx="2717800" cy="2038350"/>
          </a:xfrm>
          <a:prstGeom prst="rect">
            <a:avLst/>
          </a:prstGeom>
        </p:spPr>
      </p:pic>
      <p:pic>
        <p:nvPicPr>
          <p:cNvPr id="21" name="图片 20" descr="IMG_680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7895" y="364490"/>
            <a:ext cx="2692400" cy="2019935"/>
          </a:xfrm>
          <a:prstGeom prst="rect">
            <a:avLst/>
          </a:prstGeom>
        </p:spPr>
      </p:pic>
      <p:pic>
        <p:nvPicPr>
          <p:cNvPr id="22" name="图片 21" descr="IMG_681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81375" y="1193165"/>
            <a:ext cx="2447290" cy="3263900"/>
          </a:xfrm>
          <a:prstGeom prst="rect">
            <a:avLst/>
          </a:prstGeom>
        </p:spPr>
      </p:pic>
      <p:pic>
        <p:nvPicPr>
          <p:cNvPr id="23" name="图片 22" descr="IMG_664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1375" y="4549140"/>
            <a:ext cx="24384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691515" y="1177290"/>
            <a:ext cx="10339705" cy="5224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39727" y="3944837"/>
            <a:ext cx="536588" cy="16177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02749" y="792877"/>
            <a:ext cx="2520801" cy="263613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5"/>
          <a:stretch>
            <a:fillRect/>
          </a:stretch>
        </p:blipFill>
        <p:spPr>
          <a:xfrm>
            <a:off x="1277595" y="3874161"/>
            <a:ext cx="3686833" cy="2957511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5067570" y="347402"/>
            <a:ext cx="605610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 spc="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方方圆圆</a:t>
            </a:r>
            <a:endParaRPr lang="zh-CN" altLang="en-US" sz="2400" b="1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277620" y="347345"/>
            <a:ext cx="394525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主题挑战区：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4" name="图片 3" descr="892336ad424baa54d5079ae3d015c61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1220" y="1516380"/>
            <a:ext cx="3009900" cy="2257425"/>
          </a:xfrm>
          <a:prstGeom prst="rect">
            <a:avLst/>
          </a:prstGeom>
        </p:spPr>
      </p:pic>
      <p:pic>
        <p:nvPicPr>
          <p:cNvPr id="5" name="图片 4" descr="de369133f2b3ed787767b2977f7ed9e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0655" y="1516380"/>
            <a:ext cx="2997835" cy="2248535"/>
          </a:xfrm>
          <a:prstGeom prst="rect">
            <a:avLst/>
          </a:prstGeom>
        </p:spPr>
      </p:pic>
      <p:pic>
        <p:nvPicPr>
          <p:cNvPr id="6" name="图片 5" descr="7f5904100ce86a7acf3aaad1c7917e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3215" y="3973195"/>
            <a:ext cx="3009900" cy="2257425"/>
          </a:xfrm>
          <a:prstGeom prst="rect">
            <a:avLst/>
          </a:prstGeom>
        </p:spPr>
      </p:pic>
      <p:pic>
        <p:nvPicPr>
          <p:cNvPr id="7" name="图片 6" descr="66a33a1b00abb4f20131cece940bf45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3215" y="1517015"/>
            <a:ext cx="2985770" cy="2239645"/>
          </a:xfrm>
          <a:prstGeom prst="rect">
            <a:avLst/>
          </a:prstGeom>
        </p:spPr>
      </p:pic>
      <p:pic>
        <p:nvPicPr>
          <p:cNvPr id="9" name="图片 8" descr="36946a31c998cf39ec5bf2452d7da9b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3285" y="3973195"/>
            <a:ext cx="2997835" cy="2248535"/>
          </a:xfrm>
          <a:prstGeom prst="rect">
            <a:avLst/>
          </a:prstGeom>
        </p:spPr>
      </p:pic>
      <p:pic>
        <p:nvPicPr>
          <p:cNvPr id="12" name="图片 11" descr="ed8d1695c384b3246ece9f925ef948e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81290" y="3973195"/>
            <a:ext cx="2997200" cy="224853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691515" y="1176655"/>
            <a:ext cx="10857230" cy="522541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39727" y="4636987"/>
            <a:ext cx="536588" cy="16177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02749" y="792877"/>
            <a:ext cx="2520801" cy="263613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5"/>
          <a:stretch>
            <a:fillRect/>
          </a:stretch>
        </p:blipFill>
        <p:spPr>
          <a:xfrm>
            <a:off x="1277595" y="4086886"/>
            <a:ext cx="3686833" cy="2957511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4754515" y="430587"/>
            <a:ext cx="605610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 spc="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踏青啦</a:t>
            </a:r>
            <a:endParaRPr lang="zh-CN" altLang="en-US" sz="2400" b="1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277620" y="347345"/>
            <a:ext cx="394525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主题挑战区：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4" name="图片 3" descr="IMG_70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2585" y="1365885"/>
            <a:ext cx="2769870" cy="1536700"/>
          </a:xfrm>
          <a:prstGeom prst="rect">
            <a:avLst/>
          </a:prstGeom>
        </p:spPr>
      </p:pic>
      <p:pic>
        <p:nvPicPr>
          <p:cNvPr id="5" name="图片 4" descr="IMG_70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9615" y="1344930"/>
            <a:ext cx="2782570" cy="1557655"/>
          </a:xfrm>
          <a:prstGeom prst="rect">
            <a:avLst/>
          </a:prstGeom>
        </p:spPr>
      </p:pic>
      <p:pic>
        <p:nvPicPr>
          <p:cNvPr id="6" name="图片 5" descr="IMG_7068"/>
          <p:cNvPicPr>
            <a:picLocks noChangeAspect="1"/>
          </p:cNvPicPr>
          <p:nvPr/>
        </p:nvPicPr>
        <p:blipFill>
          <a:blip r:embed="rId4"/>
          <a:srcRect l="9558" r="8607"/>
          <a:stretch>
            <a:fillRect/>
          </a:stretch>
        </p:blipFill>
        <p:spPr>
          <a:xfrm>
            <a:off x="1083310" y="3036570"/>
            <a:ext cx="2798445" cy="1577340"/>
          </a:xfrm>
          <a:prstGeom prst="rect">
            <a:avLst/>
          </a:prstGeom>
        </p:spPr>
      </p:pic>
      <p:pic>
        <p:nvPicPr>
          <p:cNvPr id="7" name="图片 6" descr="IMG_70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9615" y="4699000"/>
            <a:ext cx="2133600" cy="1600200"/>
          </a:xfrm>
          <a:prstGeom prst="rect">
            <a:avLst/>
          </a:prstGeom>
        </p:spPr>
      </p:pic>
      <p:pic>
        <p:nvPicPr>
          <p:cNvPr id="9" name="图片 8" descr="IMG_70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4675" y="3020695"/>
            <a:ext cx="2125345" cy="1594485"/>
          </a:xfrm>
          <a:prstGeom prst="rect">
            <a:avLst/>
          </a:prstGeom>
        </p:spPr>
      </p:pic>
      <p:pic>
        <p:nvPicPr>
          <p:cNvPr id="12" name="图片 11" descr="IMG_704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39615" y="3023870"/>
            <a:ext cx="2118995" cy="1589405"/>
          </a:xfrm>
          <a:prstGeom prst="rect">
            <a:avLst/>
          </a:prstGeom>
        </p:spPr>
      </p:pic>
      <p:pic>
        <p:nvPicPr>
          <p:cNvPr id="15" name="图片 14" descr="IMG_704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16085" y="3331210"/>
            <a:ext cx="2011680" cy="2684780"/>
          </a:xfrm>
          <a:prstGeom prst="rect">
            <a:avLst/>
          </a:prstGeom>
        </p:spPr>
      </p:pic>
      <p:pic>
        <p:nvPicPr>
          <p:cNvPr id="16" name="图片 15" descr="IMG_707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23315" y="1332230"/>
            <a:ext cx="2755900" cy="1549400"/>
          </a:xfrm>
          <a:prstGeom prst="rect">
            <a:avLst/>
          </a:prstGeom>
        </p:spPr>
      </p:pic>
      <p:pic>
        <p:nvPicPr>
          <p:cNvPr id="17" name="图片 16" descr="IMG_733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54860" y="4709160"/>
            <a:ext cx="2131695" cy="1598930"/>
          </a:xfrm>
          <a:prstGeom prst="rect">
            <a:avLst/>
          </a:prstGeom>
        </p:spPr>
      </p:pic>
      <p:pic>
        <p:nvPicPr>
          <p:cNvPr id="18" name="图片 17" descr="IMG_733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64045" y="4712335"/>
            <a:ext cx="2097405" cy="157353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5986145" y="1070610"/>
            <a:ext cx="4064000" cy="4171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691515" y="1164590"/>
            <a:ext cx="10885805" cy="52374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39727" y="3944837"/>
            <a:ext cx="536588" cy="16177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02749" y="792877"/>
            <a:ext cx="2520801" cy="263613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5"/>
          <a:stretch>
            <a:fillRect/>
          </a:stretch>
        </p:blipFill>
        <p:spPr>
          <a:xfrm>
            <a:off x="1277595" y="3874161"/>
            <a:ext cx="3686833" cy="2957511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4870085" y="347402"/>
            <a:ext cx="605610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 spc="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动物王国</a:t>
            </a:r>
            <a:endParaRPr lang="zh-CN" altLang="en-US" sz="2400" b="1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277620" y="347345"/>
            <a:ext cx="394525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主题挑战区：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4" name="图片 3" descr="IMG_76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1860" y="3935730"/>
            <a:ext cx="3134995" cy="2352040"/>
          </a:xfrm>
          <a:prstGeom prst="rect">
            <a:avLst/>
          </a:prstGeom>
        </p:spPr>
      </p:pic>
      <p:pic>
        <p:nvPicPr>
          <p:cNvPr id="5" name="图片 4" descr="cf9d34336a17ccf23c32b38e8a1064b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7820" y="3935730"/>
            <a:ext cx="1760855" cy="2348865"/>
          </a:xfrm>
          <a:prstGeom prst="rect">
            <a:avLst/>
          </a:prstGeom>
        </p:spPr>
      </p:pic>
      <p:pic>
        <p:nvPicPr>
          <p:cNvPr id="6" name="图片 5" descr="4e416a568f40f571abaa6591431744ed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1477010" y="3935730"/>
            <a:ext cx="3143885" cy="2357755"/>
          </a:xfrm>
          <a:prstGeom prst="rect">
            <a:avLst/>
          </a:prstGeom>
        </p:spPr>
      </p:pic>
      <p:pic>
        <p:nvPicPr>
          <p:cNvPr id="7" name="图片 6" descr="874ce93b3cbda556022f014422a24ce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7835" y="1337945"/>
            <a:ext cx="3314065" cy="2485390"/>
          </a:xfrm>
          <a:prstGeom prst="rect">
            <a:avLst/>
          </a:prstGeom>
        </p:spPr>
      </p:pic>
      <p:pic>
        <p:nvPicPr>
          <p:cNvPr id="15" name="图片 14" descr="d0f535f2d7721c8d9880d459f22686e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39630" y="3921760"/>
            <a:ext cx="1778000" cy="2371725"/>
          </a:xfrm>
          <a:prstGeom prst="rect">
            <a:avLst/>
          </a:prstGeom>
        </p:spPr>
      </p:pic>
      <p:pic>
        <p:nvPicPr>
          <p:cNvPr id="17" name="图片 16" descr="IMG_808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2170" y="1318260"/>
            <a:ext cx="3302000" cy="2476500"/>
          </a:xfrm>
          <a:prstGeom prst="rect">
            <a:avLst/>
          </a:prstGeom>
        </p:spPr>
      </p:pic>
      <p:pic>
        <p:nvPicPr>
          <p:cNvPr id="3" name="图片 2" descr="IMG_814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95565" y="1318260"/>
            <a:ext cx="3338830" cy="250444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691515" y="1177290"/>
            <a:ext cx="10923270" cy="5224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39727" y="3944837"/>
            <a:ext cx="536588" cy="16177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02749" y="792877"/>
            <a:ext cx="2520801" cy="263613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5"/>
          <a:stretch>
            <a:fillRect/>
          </a:stretch>
        </p:blipFill>
        <p:spPr>
          <a:xfrm>
            <a:off x="1277595" y="3874161"/>
            <a:ext cx="3686833" cy="2957511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4965335" y="485197"/>
            <a:ext cx="605610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 spc="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交通总动员</a:t>
            </a:r>
            <a:endParaRPr lang="zh-CN" altLang="en-US" sz="2400" b="1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277620" y="347345"/>
            <a:ext cx="394525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主题挑战区：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4" name="图片 3" descr="IMG_66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7455" y="4136390"/>
            <a:ext cx="2819400" cy="2115820"/>
          </a:xfrm>
          <a:prstGeom prst="rect">
            <a:avLst/>
          </a:prstGeom>
        </p:spPr>
      </p:pic>
      <p:pic>
        <p:nvPicPr>
          <p:cNvPr id="6" name="图片 5" descr="IMG_6570"/>
          <p:cNvPicPr>
            <a:picLocks noChangeAspect="1"/>
          </p:cNvPicPr>
          <p:nvPr/>
        </p:nvPicPr>
        <p:blipFill>
          <a:blip r:embed="rId3"/>
          <a:srcRect b="15802"/>
          <a:stretch>
            <a:fillRect/>
          </a:stretch>
        </p:blipFill>
        <p:spPr>
          <a:xfrm>
            <a:off x="8847455" y="1318895"/>
            <a:ext cx="2340610" cy="2628900"/>
          </a:xfrm>
          <a:prstGeom prst="rect">
            <a:avLst/>
          </a:prstGeom>
        </p:spPr>
      </p:pic>
      <p:pic>
        <p:nvPicPr>
          <p:cNvPr id="7" name="图片 6" descr="IMG_76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9840" y="1388110"/>
            <a:ext cx="3133090" cy="2350135"/>
          </a:xfrm>
          <a:prstGeom prst="rect">
            <a:avLst/>
          </a:prstGeom>
        </p:spPr>
      </p:pic>
      <p:pic>
        <p:nvPicPr>
          <p:cNvPr id="9" name="图片 8" descr="IMG_808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7780" y="1384300"/>
            <a:ext cx="3137535" cy="2353310"/>
          </a:xfrm>
          <a:prstGeom prst="rect">
            <a:avLst/>
          </a:prstGeom>
        </p:spPr>
      </p:pic>
      <p:pic>
        <p:nvPicPr>
          <p:cNvPr id="12" name="图片 11" descr="IMG_664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7040" y="4136390"/>
            <a:ext cx="2807970" cy="2106295"/>
          </a:xfrm>
          <a:prstGeom prst="rect">
            <a:avLst/>
          </a:prstGeom>
        </p:spPr>
      </p:pic>
      <p:pic>
        <p:nvPicPr>
          <p:cNvPr id="3" name="图片 2" descr="IMG_664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69300" y="4136390"/>
            <a:ext cx="2806700" cy="210629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277566" y="2259024"/>
            <a:ext cx="9829800" cy="3536577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95220" y="2622550"/>
            <a:ext cx="759523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	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通过分步拆解作品、投放拼搭步骤图、示范基础图形组合等支架策略，引导幼儿将复杂物体拆解为圆形、三角形、方形等基础图形，循序渐进提升建构技能。这种分层递进、支架辅助的活动设计，既满足了幼儿差异化发展需求，又让每个孩子在适宜的挑战中收获成长的乐趣与自信。</a:t>
            </a:r>
            <a:endParaRPr lang="zh-CN" altLang="en-US" sz="2000" spc="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77620" y="347345"/>
            <a:ext cx="345249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小结与反思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3037" y="1188403"/>
            <a:ext cx="1790317" cy="179031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5057938" y="1363865"/>
            <a:ext cx="2869147" cy="94956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7498592" y="587614"/>
            <a:ext cx="2269798" cy="949569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601345" y="1363865"/>
            <a:ext cx="443346" cy="179031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368470" y="1420357"/>
            <a:ext cx="443346" cy="120224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533" y="1837831"/>
            <a:ext cx="4166483" cy="510833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97"/>
          <a:stretch>
            <a:fillRect/>
          </a:stretch>
        </p:blipFill>
        <p:spPr>
          <a:xfrm>
            <a:off x="62477" y="3909672"/>
            <a:ext cx="2878646" cy="2849281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740">
            <a:off x="3794596" y="1070341"/>
            <a:ext cx="7449376" cy="5206435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210039" y="225"/>
            <a:ext cx="1268357" cy="1311444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2" t="26545" r="51229" b="25790"/>
          <a:stretch>
            <a:fillRect/>
          </a:stretch>
        </p:blipFill>
        <p:spPr>
          <a:xfrm>
            <a:off x="9007712" y="0"/>
            <a:ext cx="1268357" cy="1311444"/>
          </a:xfrm>
          <a:prstGeom prst="rect">
            <a:avLst/>
          </a:prstGeom>
        </p:spPr>
      </p:pic>
      <p:pic>
        <p:nvPicPr>
          <p:cNvPr id="2" name="图片 1" descr="IMG_81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3660" y="1052830"/>
            <a:ext cx="2200910" cy="1651635"/>
          </a:xfrm>
          <a:prstGeom prst="rect">
            <a:avLst/>
          </a:prstGeom>
        </p:spPr>
      </p:pic>
      <p:pic>
        <p:nvPicPr>
          <p:cNvPr id="4" name="图片 3" descr="IMG_81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6950" y="1047115"/>
            <a:ext cx="2164080" cy="1623060"/>
          </a:xfrm>
          <a:prstGeom prst="rect">
            <a:avLst/>
          </a:prstGeom>
        </p:spPr>
      </p:pic>
      <p:pic>
        <p:nvPicPr>
          <p:cNvPr id="5" name="图片 4" descr="IMG_81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980" y="2818765"/>
            <a:ext cx="2576830" cy="3436620"/>
          </a:xfrm>
          <a:prstGeom prst="rect">
            <a:avLst/>
          </a:prstGeom>
        </p:spPr>
      </p:pic>
      <p:pic>
        <p:nvPicPr>
          <p:cNvPr id="6" name="图片 5" descr="IMG_814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3430" y="1052830"/>
            <a:ext cx="2209800" cy="1657350"/>
          </a:xfrm>
          <a:prstGeom prst="rect">
            <a:avLst/>
          </a:prstGeom>
        </p:spPr>
      </p:pic>
      <p:pic>
        <p:nvPicPr>
          <p:cNvPr id="7" name="图片 6" descr="IMG_814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2015" y="1076960"/>
            <a:ext cx="2169795" cy="1627505"/>
          </a:xfrm>
          <a:prstGeom prst="rect">
            <a:avLst/>
          </a:prstGeom>
        </p:spPr>
      </p:pic>
      <p:pic>
        <p:nvPicPr>
          <p:cNvPr id="8" name="图片 7" descr="IMG_815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3430" y="2818130"/>
            <a:ext cx="2210435" cy="1658620"/>
          </a:xfrm>
          <a:prstGeom prst="rect">
            <a:avLst/>
          </a:prstGeom>
        </p:spPr>
      </p:pic>
      <p:pic>
        <p:nvPicPr>
          <p:cNvPr id="9" name="图片 8" descr="IMG_815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68390" y="4690110"/>
            <a:ext cx="2211070" cy="1657985"/>
          </a:xfrm>
          <a:prstGeom prst="rect">
            <a:avLst/>
          </a:prstGeom>
        </p:spPr>
      </p:pic>
      <p:pic>
        <p:nvPicPr>
          <p:cNvPr id="11" name="图片 10" descr="IMG_815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13430" y="4690110"/>
            <a:ext cx="2209800" cy="1657985"/>
          </a:xfrm>
          <a:prstGeom prst="rect">
            <a:avLst/>
          </a:prstGeom>
        </p:spPr>
      </p:pic>
      <p:pic>
        <p:nvPicPr>
          <p:cNvPr id="12" name="图片 11" descr="IMG_815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024620" y="4735195"/>
            <a:ext cx="2149475" cy="1612265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3.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多维记录与可视化展示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0" name="图片 9" descr="df34cf156a39921d7bc22544fb3b54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3660" y="2848610"/>
            <a:ext cx="2210435" cy="1658620"/>
          </a:xfrm>
          <a:prstGeom prst="rect">
            <a:avLst/>
          </a:prstGeom>
        </p:spPr>
      </p:pic>
      <p:pic>
        <p:nvPicPr>
          <p:cNvPr id="13" name="图片 12" descr="e54e09f79bffd80a21678d3cccb266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38545" y="2818765"/>
            <a:ext cx="2210435" cy="16579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3.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多维记录与可视化展示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5" name="图片 4" descr="IMG_811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32220" y="3767455"/>
            <a:ext cx="3061335" cy="2296795"/>
          </a:xfrm>
          <a:prstGeom prst="rect">
            <a:avLst/>
          </a:prstGeom>
        </p:spPr>
      </p:pic>
      <p:pic>
        <p:nvPicPr>
          <p:cNvPr id="6" name="图片 5" descr="IMG_81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1170" y="3775075"/>
            <a:ext cx="3051175" cy="2289175"/>
          </a:xfrm>
          <a:prstGeom prst="rect">
            <a:avLst/>
          </a:prstGeom>
        </p:spPr>
      </p:pic>
      <p:pic>
        <p:nvPicPr>
          <p:cNvPr id="7" name="图片 6" descr="IMG_81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2220" y="1315085"/>
            <a:ext cx="3013710" cy="2260600"/>
          </a:xfrm>
          <a:prstGeom prst="rect">
            <a:avLst/>
          </a:prstGeom>
        </p:spPr>
      </p:pic>
      <p:pic>
        <p:nvPicPr>
          <p:cNvPr id="8" name="图片 7" descr="IMG_810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1170" y="1314450"/>
            <a:ext cx="3014980" cy="2261235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85800" y="2143125"/>
            <a:ext cx="2019300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交流对话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矩形 2"/>
          <p:cNvSpPr/>
          <p:nvPr/>
        </p:nvSpPr>
        <p:spPr>
          <a:xfrm>
            <a:off x="9602470" y="2143125"/>
            <a:ext cx="2019300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照片定格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矩形 3"/>
          <p:cNvSpPr/>
          <p:nvPr/>
        </p:nvSpPr>
        <p:spPr>
          <a:xfrm>
            <a:off x="685800" y="4592955"/>
            <a:ext cx="2019300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直观展示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矩形 8"/>
          <p:cNvSpPr/>
          <p:nvPr/>
        </p:nvSpPr>
        <p:spPr>
          <a:xfrm>
            <a:off x="9663430" y="4592955"/>
            <a:ext cx="2019300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引导分享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 descr="IMG_810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7425" y="1223010"/>
            <a:ext cx="2223135" cy="1668145"/>
          </a:xfrm>
          <a:prstGeom prst="rect">
            <a:avLst/>
          </a:prstGeom>
        </p:spPr>
      </p:pic>
      <p:pic>
        <p:nvPicPr>
          <p:cNvPr id="11" name="图片 10" descr="IMG_81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425" y="4683760"/>
            <a:ext cx="2230755" cy="1673225"/>
          </a:xfrm>
          <a:prstGeom prst="rect">
            <a:avLst/>
          </a:prstGeom>
        </p:spPr>
      </p:pic>
      <p:pic>
        <p:nvPicPr>
          <p:cNvPr id="13" name="图片 12" descr="159e857dd0193320822659d32ae0afc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7470" y="2185670"/>
            <a:ext cx="2654300" cy="1990725"/>
          </a:xfrm>
          <a:prstGeom prst="rect">
            <a:avLst/>
          </a:prstGeom>
        </p:spPr>
      </p:pic>
      <p:pic>
        <p:nvPicPr>
          <p:cNvPr id="14" name="图片 13" descr="2e3775f926bd86115994b283d57ad6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1885" y="2185670"/>
            <a:ext cx="2653665" cy="1990725"/>
          </a:xfrm>
          <a:prstGeom prst="rect">
            <a:avLst/>
          </a:prstGeom>
        </p:spPr>
      </p:pic>
      <p:pic>
        <p:nvPicPr>
          <p:cNvPr id="16" name="图片 15" descr="8b84563e565fc471c1a95451a81e9ee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425" y="2953385"/>
            <a:ext cx="2223135" cy="1668145"/>
          </a:xfrm>
          <a:prstGeom prst="rect">
            <a:avLst/>
          </a:prstGeom>
        </p:spPr>
      </p:pic>
      <p:pic>
        <p:nvPicPr>
          <p:cNvPr id="17" name="图片 16" descr="48646fd226a644810afeb726bac90d0a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5400" y="4366895"/>
            <a:ext cx="2652395" cy="1990090"/>
          </a:xfrm>
          <a:prstGeom prst="rect">
            <a:avLst/>
          </a:prstGeom>
        </p:spPr>
      </p:pic>
      <p:pic>
        <p:nvPicPr>
          <p:cNvPr id="18" name="图片 17" descr="336b2afe7d542f3fb4045adb1e5d053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1090" y="4354830"/>
            <a:ext cx="2653030" cy="1990090"/>
          </a:xfrm>
          <a:prstGeom prst="rect">
            <a:avLst/>
          </a:prstGeom>
        </p:spPr>
      </p:pic>
      <p:pic>
        <p:nvPicPr>
          <p:cNvPr id="20" name="图片 19" descr="3f2998485830a477d1ef38a9e291c07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92195" y="4683760"/>
            <a:ext cx="2214880" cy="1661160"/>
          </a:xfrm>
          <a:prstGeom prst="rect">
            <a:avLst/>
          </a:prstGeom>
        </p:spPr>
      </p:pic>
      <p:pic>
        <p:nvPicPr>
          <p:cNvPr id="21" name="图片 20" descr="3854f2483e308c137179e917fa4bbe1b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92195" y="1223010"/>
            <a:ext cx="2218055" cy="1664335"/>
          </a:xfrm>
          <a:prstGeom prst="rect">
            <a:avLst/>
          </a:prstGeom>
        </p:spPr>
      </p:pic>
      <p:pic>
        <p:nvPicPr>
          <p:cNvPr id="22" name="图片 21" descr="ae05be339efc58a856e461d61028270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92195" y="2953385"/>
            <a:ext cx="2218055" cy="1664335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3.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多维记录与可视化展示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112000" y="992505"/>
            <a:ext cx="3243580" cy="82994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制订计划</a:t>
            </a:r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——</a:t>
            </a:r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创意拼搭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自主分享</a:t>
            </a:r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——</a:t>
            </a:r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后期完善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277566" y="2259024"/>
            <a:ext cx="9829800" cy="3536577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38095" y="2313305"/>
            <a:ext cx="837946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  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在小班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“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我不会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的声音总是频繁响起，但我们期望的是孩子跨越畏难心理说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“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我行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，所以我们的活动不仅是我最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“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型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，还是我最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“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行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。从最初简单的长条拼搭到复杂立体造型，从依赖教师指导到独立创作，孩子们用一件件不断进化的作品，见证着从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我不行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到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我能行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的蜕变。每一次尝试，都在重塑勇气；每一份进步，都在印证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我最行</a:t>
            </a:r>
            <a:r>
              <a:rPr lang="en-US" altLang="zh-CN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20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的无限可能。</a:t>
            </a:r>
            <a:endParaRPr lang="zh-CN" altLang="en-US" sz="2000" spc="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77620" y="347345"/>
            <a:ext cx="345249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小结与反思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3037" y="1188403"/>
            <a:ext cx="1790317" cy="179031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5057938" y="1363865"/>
            <a:ext cx="2869147" cy="94956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7498592" y="587614"/>
            <a:ext cx="2269798" cy="949569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601345" y="1363865"/>
            <a:ext cx="443346" cy="179031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368470" y="1420357"/>
            <a:ext cx="443346" cy="120224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533" y="1837831"/>
            <a:ext cx="4166483" cy="510833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97"/>
          <a:stretch>
            <a:fillRect/>
          </a:stretch>
        </p:blipFill>
        <p:spPr>
          <a:xfrm>
            <a:off x="62477" y="3909672"/>
            <a:ext cx="2878646" cy="2849281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126490" y="1396365"/>
            <a:ext cx="7385685" cy="4930775"/>
          </a:xfrm>
          <a:prstGeom prst="rect">
            <a:avLst/>
          </a:prstGeom>
          <a:noFill/>
          <a:ln w="76200">
            <a:solidFill>
              <a:srgbClr val="337E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（二）雪花片我</a:t>
            </a:r>
            <a:r>
              <a:rPr lang="en-US" alt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“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慧</a:t>
            </a:r>
            <a:r>
              <a:rPr lang="en-US" alt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”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玩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1094" y="1198121"/>
            <a:ext cx="2232582" cy="5129126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927495" y="2332412"/>
            <a:ext cx="6056101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1.聚焦个体成长</a:t>
            </a:r>
            <a:endParaRPr lang="zh-CN" altLang="en-US" sz="3600" b="1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2800" spc="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初级水平：小杜</a:t>
            </a:r>
            <a:endParaRPr lang="zh-CN" altLang="en-US" sz="2800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2800" spc="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中级水平：汐汐</a:t>
            </a:r>
            <a:endParaRPr lang="zh-CN" altLang="en-US" sz="2800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2800" spc="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高级水平：大力</a:t>
            </a:r>
            <a:endParaRPr lang="zh-CN" altLang="en-US" sz="2800" spc="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4962105" y="753377"/>
            <a:ext cx="2869147" cy="94956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475" y="4628017"/>
            <a:ext cx="1587094" cy="183346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4263" y="634837"/>
            <a:ext cx="2041774" cy="2041774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1277620" y="542290"/>
            <a:ext cx="3683635" cy="107632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初级水平：小杜</a:t>
            </a:r>
            <a:endParaRPr lang="zh-CN" altLang="en-US" sz="32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  <a:p>
            <a:pPr algn="dist"/>
            <a:endParaRPr lang="zh-CN" altLang="en-US" sz="32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2" name="图片 1" descr="IMG_78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1390" y="2033270"/>
            <a:ext cx="3070860" cy="4095115"/>
          </a:xfrm>
          <a:prstGeom prst="rect">
            <a:avLst/>
          </a:prstGeom>
        </p:spPr>
      </p:pic>
      <p:pic>
        <p:nvPicPr>
          <p:cNvPr id="4" name="图片 3" descr="IMG_78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7245" y="4282440"/>
            <a:ext cx="2557145" cy="1918335"/>
          </a:xfrm>
          <a:prstGeom prst="rect">
            <a:avLst/>
          </a:prstGeom>
        </p:spPr>
      </p:pic>
      <p:pic>
        <p:nvPicPr>
          <p:cNvPr id="6" name="图片 5" descr="IMG_783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540" y="4327525"/>
            <a:ext cx="2497455" cy="1873250"/>
          </a:xfrm>
          <a:prstGeom prst="rect">
            <a:avLst/>
          </a:prstGeom>
        </p:spPr>
      </p:pic>
      <p:pic>
        <p:nvPicPr>
          <p:cNvPr id="7" name="图片 6" descr="IMG_81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8520" y="2033270"/>
            <a:ext cx="2557145" cy="1918335"/>
          </a:xfrm>
          <a:prstGeom prst="rect">
            <a:avLst/>
          </a:prstGeom>
        </p:spPr>
      </p:pic>
      <p:pic>
        <p:nvPicPr>
          <p:cNvPr id="12" name="图片 11" descr="IMG_810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470" y="4327525"/>
            <a:ext cx="2496820" cy="1872615"/>
          </a:xfrm>
          <a:prstGeom prst="rect">
            <a:avLst/>
          </a:prstGeom>
        </p:spPr>
      </p:pic>
      <p:pic>
        <p:nvPicPr>
          <p:cNvPr id="13" name="图片 12" descr="IMG_816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580" y="2033270"/>
            <a:ext cx="2505710" cy="1879600"/>
          </a:xfrm>
          <a:prstGeom prst="rect">
            <a:avLst/>
          </a:prstGeom>
        </p:spPr>
      </p:pic>
      <p:pic>
        <p:nvPicPr>
          <p:cNvPr id="16" name="图片 15" descr="211c0c53b004e9404a5bd499e39a6f6b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5015" y="2033270"/>
            <a:ext cx="2557780" cy="1918335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7017385" y="905510"/>
            <a:ext cx="42087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不会拼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——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会拼基础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会拼造型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——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会拼巧克力雪糕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5776810" y="555257"/>
            <a:ext cx="2869147" cy="94956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475" y="4628017"/>
            <a:ext cx="1587094" cy="183346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3063" y="1307937"/>
            <a:ext cx="2041774" cy="204177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10649501" y="228246"/>
            <a:ext cx="2869147" cy="949569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137" y="228008"/>
            <a:ext cx="3378904" cy="3378904"/>
          </a:xfrm>
          <a:prstGeom prst="rect">
            <a:avLst/>
          </a:prstGeom>
        </p:spPr>
      </p:pic>
      <p:pic>
        <p:nvPicPr>
          <p:cNvPr id="2" name="图片 1" descr="IMG_69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100" y="1818640"/>
            <a:ext cx="2721610" cy="2041525"/>
          </a:xfrm>
          <a:prstGeom prst="rect">
            <a:avLst/>
          </a:prstGeom>
        </p:spPr>
      </p:pic>
      <p:pic>
        <p:nvPicPr>
          <p:cNvPr id="4" name="图片 3" descr="IMG_7075"/>
          <p:cNvPicPr>
            <a:picLocks noChangeAspect="1"/>
          </p:cNvPicPr>
          <p:nvPr/>
        </p:nvPicPr>
        <p:blipFill>
          <a:blip r:embed="rId4">
            <a:lum bright="12000"/>
          </a:blip>
          <a:stretch>
            <a:fillRect/>
          </a:stretch>
        </p:blipFill>
        <p:spPr>
          <a:xfrm>
            <a:off x="3735070" y="1196975"/>
            <a:ext cx="2266315" cy="1257300"/>
          </a:xfrm>
          <a:prstGeom prst="rect">
            <a:avLst/>
          </a:prstGeom>
        </p:spPr>
      </p:pic>
      <p:pic>
        <p:nvPicPr>
          <p:cNvPr id="6" name="图片 5" descr="IMG_78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0820" y="4108450"/>
            <a:ext cx="2634615" cy="1976120"/>
          </a:xfrm>
          <a:prstGeom prst="rect">
            <a:avLst/>
          </a:prstGeom>
        </p:spPr>
      </p:pic>
      <p:pic>
        <p:nvPicPr>
          <p:cNvPr id="7" name="图片 6" descr="IMG_78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7915" y="4013200"/>
            <a:ext cx="2760980" cy="2071370"/>
          </a:xfrm>
          <a:prstGeom prst="rect">
            <a:avLst/>
          </a:prstGeom>
        </p:spPr>
      </p:pic>
      <p:pic>
        <p:nvPicPr>
          <p:cNvPr id="12" name="图片 11" descr="IMG_680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8055" y="1177290"/>
            <a:ext cx="2310765" cy="1733550"/>
          </a:xfrm>
          <a:prstGeom prst="rect">
            <a:avLst/>
          </a:prstGeom>
        </p:spPr>
      </p:pic>
      <p:pic>
        <p:nvPicPr>
          <p:cNvPr id="14" name="图片 13" descr="IMG_7043"/>
          <p:cNvPicPr>
            <a:picLocks noChangeAspect="1"/>
          </p:cNvPicPr>
          <p:nvPr/>
        </p:nvPicPr>
        <p:blipFill>
          <a:blip r:embed="rId8"/>
          <a:srcRect t="10262" b="27646"/>
          <a:stretch>
            <a:fillRect/>
          </a:stretch>
        </p:blipFill>
        <p:spPr>
          <a:xfrm>
            <a:off x="948055" y="4721225"/>
            <a:ext cx="2323465" cy="1699895"/>
          </a:xfrm>
          <a:prstGeom prst="rect">
            <a:avLst/>
          </a:prstGeom>
        </p:spPr>
      </p:pic>
      <p:pic>
        <p:nvPicPr>
          <p:cNvPr id="16" name="图片 15" descr="IMG_704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8055" y="2944495"/>
            <a:ext cx="2324100" cy="1743075"/>
          </a:xfrm>
          <a:prstGeom prst="rect">
            <a:avLst/>
          </a:prstGeom>
        </p:spPr>
      </p:pic>
      <p:pic>
        <p:nvPicPr>
          <p:cNvPr id="17" name="图片 16" descr="IMG_7060"/>
          <p:cNvPicPr>
            <a:picLocks noChangeAspect="1"/>
          </p:cNvPicPr>
          <p:nvPr/>
        </p:nvPicPr>
        <p:blipFill>
          <a:blip r:embed="rId10">
            <a:lum bright="6000"/>
          </a:blip>
          <a:stretch>
            <a:fillRect/>
          </a:stretch>
        </p:blipFill>
        <p:spPr>
          <a:xfrm>
            <a:off x="3739515" y="3780790"/>
            <a:ext cx="2277110" cy="1281430"/>
          </a:xfrm>
          <a:prstGeom prst="rect">
            <a:avLst/>
          </a:prstGeom>
        </p:spPr>
      </p:pic>
      <p:pic>
        <p:nvPicPr>
          <p:cNvPr id="19" name="图片 18" descr="IMG_7080"/>
          <p:cNvPicPr>
            <a:picLocks noChangeAspect="1"/>
          </p:cNvPicPr>
          <p:nvPr/>
        </p:nvPicPr>
        <p:blipFill>
          <a:blip r:embed="rId11">
            <a:lum bright="12000"/>
          </a:blip>
          <a:stretch>
            <a:fillRect/>
          </a:stretch>
        </p:blipFill>
        <p:spPr>
          <a:xfrm>
            <a:off x="3735070" y="2473960"/>
            <a:ext cx="2281555" cy="1287145"/>
          </a:xfrm>
          <a:prstGeom prst="rect">
            <a:avLst/>
          </a:prstGeom>
        </p:spPr>
      </p:pic>
      <p:pic>
        <p:nvPicPr>
          <p:cNvPr id="20" name="图片 19" descr="IMG_7081"/>
          <p:cNvPicPr>
            <a:picLocks noChangeAspect="1"/>
          </p:cNvPicPr>
          <p:nvPr/>
        </p:nvPicPr>
        <p:blipFill>
          <a:blip r:embed="rId12">
            <a:lum bright="12000"/>
          </a:blip>
          <a:stretch>
            <a:fillRect/>
          </a:stretch>
        </p:blipFill>
        <p:spPr>
          <a:xfrm>
            <a:off x="3739515" y="5109210"/>
            <a:ext cx="2277110" cy="1283970"/>
          </a:xfrm>
          <a:prstGeom prst="rect">
            <a:avLst/>
          </a:prstGeom>
        </p:spPr>
      </p:pic>
      <p:pic>
        <p:nvPicPr>
          <p:cNvPr id="22" name="图片 21" descr="IMG_732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100820" y="1818640"/>
            <a:ext cx="2614295" cy="1961515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7017385" y="661670"/>
            <a:ext cx="449453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buClrTx/>
              <a:buSzTx/>
              <a:buNone/>
            </a:pP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杂色简单——有造型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l">
              <a:buClrTx/>
              <a:buSzTx/>
              <a:buNone/>
            </a:pP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独立完成作品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——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交流合作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277620" y="542290"/>
            <a:ext cx="3683635" cy="107632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中级水平：汐汐</a:t>
            </a:r>
            <a:endParaRPr lang="zh-CN" altLang="en-US" sz="32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  <a:p>
            <a:pPr algn="dist"/>
            <a:endParaRPr lang="zh-CN" altLang="en-US" sz="32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475" y="4628017"/>
            <a:ext cx="1587094" cy="183346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4263" y="634837"/>
            <a:ext cx="2041774" cy="2041774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9302" y="3310298"/>
            <a:ext cx="3378904" cy="3378904"/>
          </a:xfrm>
          <a:prstGeom prst="rect">
            <a:avLst/>
          </a:prstGeom>
        </p:spPr>
      </p:pic>
      <p:pic>
        <p:nvPicPr>
          <p:cNvPr id="2" name="图片 1" descr="IMG_77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3440" y="3642360"/>
            <a:ext cx="1950720" cy="2601595"/>
          </a:xfrm>
          <a:prstGeom prst="rect">
            <a:avLst/>
          </a:prstGeom>
        </p:spPr>
      </p:pic>
      <p:pic>
        <p:nvPicPr>
          <p:cNvPr id="3" name="图片 2" descr="IMG_77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" y="1697990"/>
            <a:ext cx="2354580" cy="1766570"/>
          </a:xfrm>
          <a:prstGeom prst="rect">
            <a:avLst/>
          </a:prstGeom>
        </p:spPr>
      </p:pic>
      <p:pic>
        <p:nvPicPr>
          <p:cNvPr id="4" name="图片 3" descr="IMG_777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3440" y="1697990"/>
            <a:ext cx="2355215" cy="1766570"/>
          </a:xfrm>
          <a:prstGeom prst="rect">
            <a:avLst/>
          </a:prstGeom>
        </p:spPr>
      </p:pic>
      <p:pic>
        <p:nvPicPr>
          <p:cNvPr id="6" name="图片 5" descr="IMG_778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310" y="3642360"/>
            <a:ext cx="1919605" cy="2560320"/>
          </a:xfrm>
          <a:prstGeom prst="rect">
            <a:avLst/>
          </a:prstGeom>
        </p:spPr>
      </p:pic>
      <p:pic>
        <p:nvPicPr>
          <p:cNvPr id="7" name="图片 6" descr="IMG_81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7650" y="3075940"/>
            <a:ext cx="4269105" cy="3203575"/>
          </a:xfrm>
          <a:prstGeom prst="rect">
            <a:avLst/>
          </a:prstGeom>
        </p:spPr>
      </p:pic>
      <p:pic>
        <p:nvPicPr>
          <p:cNvPr id="12" name="图片 11" descr="IMG_817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50755" y="1595755"/>
            <a:ext cx="1856740" cy="1392555"/>
          </a:xfrm>
          <a:prstGeom prst="rect">
            <a:avLst/>
          </a:prstGeom>
        </p:spPr>
      </p:pic>
      <p:pic>
        <p:nvPicPr>
          <p:cNvPr id="14" name="图片 13" descr="IMG_817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98765" y="1577340"/>
            <a:ext cx="1856740" cy="1392555"/>
          </a:xfrm>
          <a:prstGeom prst="rect">
            <a:avLst/>
          </a:prstGeom>
        </p:spPr>
      </p:pic>
      <p:pic>
        <p:nvPicPr>
          <p:cNvPr id="16" name="图片 15" descr="IMG_817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2645" y="1577340"/>
            <a:ext cx="1880870" cy="1410970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5922645" y="850265"/>
            <a:ext cx="51593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buClrTx/>
              <a:buSzTx/>
              <a:buNone/>
            </a:pP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基础造型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——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丰富细节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——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创意拼搭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矩形 4"/>
          <p:cNvSpPr/>
          <p:nvPr/>
        </p:nvSpPr>
        <p:spPr>
          <a:xfrm>
            <a:off x="1277620" y="542290"/>
            <a:ext cx="3683635" cy="107632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高级水平：大力</a:t>
            </a:r>
            <a:endParaRPr lang="zh-CN" altLang="en-US" sz="32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  <a:p>
            <a:pPr algn="dist"/>
            <a:endParaRPr lang="zh-CN" altLang="en-US" sz="32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277620" y="2259330"/>
            <a:ext cx="9829800" cy="3683635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68550" y="2313305"/>
            <a:ext cx="856043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  </a:t>
            </a:r>
            <a:r>
              <a:rPr lang="zh-CN" altLang="en-US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我们聚焦小杜、汐汐、大力三位不同能力层次的幼儿，以其作品的阶段性递进展现成长轨迹。初级水平的小杜从最初的</a:t>
            </a:r>
            <a:r>
              <a:rPr lang="en-US" altLang="zh-CN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不会拼</a:t>
            </a:r>
            <a:r>
              <a:rPr lang="en-US" altLang="zh-CN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</a:t>
            </a:r>
            <a:r>
              <a:rPr lang="zh-CN" altLang="en-US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，逐步掌握基础拼搭，完成简单造型，直至成功创作出巧克力雪糕造型，实现从无到有的突破；中级水平的汐汐，从拼搭杂色简单作品起步，到塑造出完整造型，再到独立完成作品，并能与同伴交流合作，展现出技能与社交能力的双重提升；高级水平的大力，则从基础造型出发，不断增添丰富细节，最终实现创意拼搭，彰显出深度思考与创新能力。</a:t>
            </a:r>
            <a:endParaRPr lang="zh-CN" altLang="en-US" spc="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77620" y="347345"/>
            <a:ext cx="345249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小结与反思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3037" y="1188403"/>
            <a:ext cx="1790317" cy="179031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5057938" y="1363865"/>
            <a:ext cx="2869147" cy="94956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7498592" y="587614"/>
            <a:ext cx="2269798" cy="949569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601345" y="1363865"/>
            <a:ext cx="443346" cy="179031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368470" y="1420357"/>
            <a:ext cx="443346" cy="120224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533" y="1837831"/>
            <a:ext cx="4166483" cy="510833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97"/>
          <a:stretch>
            <a:fillRect/>
          </a:stretch>
        </p:blipFill>
        <p:spPr>
          <a:xfrm>
            <a:off x="62477" y="3909672"/>
            <a:ext cx="2878646" cy="2849281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126490" y="1666240"/>
            <a:ext cx="7385685" cy="4660900"/>
          </a:xfrm>
          <a:prstGeom prst="rect">
            <a:avLst/>
          </a:prstGeom>
          <a:noFill/>
          <a:ln w="76200">
            <a:solidFill>
              <a:srgbClr val="337E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48155" y="2131695"/>
            <a:ext cx="6390005" cy="31102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麻烦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：收玩具时，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有的小朋友还没能完成作品，想下次拼。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麻烦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2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：展示柜上的作品太多了，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但是孩子们不愿意拆，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拆了很可惜。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麻烦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：整理时如果没端稳，雪花片散一地，需要很长时间整理。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277620" y="488950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2.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游戏小麻烦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5" name="图片 4" descr="IMG_642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42705" y="603885"/>
            <a:ext cx="2362200" cy="1771650"/>
          </a:xfrm>
          <a:prstGeom prst="rect">
            <a:avLst/>
          </a:prstGeom>
        </p:spPr>
      </p:pic>
      <p:pic>
        <p:nvPicPr>
          <p:cNvPr id="9" name="图片 8" descr="IMG_64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2705" y="2484755"/>
            <a:ext cx="2362200" cy="1771650"/>
          </a:xfrm>
          <a:prstGeom prst="rect">
            <a:avLst/>
          </a:prstGeom>
        </p:spPr>
      </p:pic>
      <p:pic>
        <p:nvPicPr>
          <p:cNvPr id="11" name="图片 10" descr="IMG_64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2705" y="4365625"/>
            <a:ext cx="2361565" cy="17716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1277620" y="347345"/>
            <a:ext cx="5185410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解决策略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61628" y="1773691"/>
            <a:ext cx="1177882" cy="1969977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418"/>
          <a:stretch>
            <a:fillRect/>
          </a:stretch>
        </p:blipFill>
        <p:spPr>
          <a:xfrm>
            <a:off x="848252" y="1773691"/>
            <a:ext cx="2927344" cy="1904338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394" y="1958679"/>
            <a:ext cx="2387600" cy="1719350"/>
          </a:xfrm>
          <a:prstGeom prst="rect">
            <a:avLst/>
          </a:prstGeom>
        </p:spPr>
      </p:pic>
      <p:pic>
        <p:nvPicPr>
          <p:cNvPr id="2" name="图片 1" descr="IMG_75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9340" y="1465580"/>
            <a:ext cx="2653030" cy="1990090"/>
          </a:xfrm>
          <a:prstGeom prst="rect">
            <a:avLst/>
          </a:prstGeom>
        </p:spPr>
      </p:pic>
      <p:pic>
        <p:nvPicPr>
          <p:cNvPr id="3" name="图片 2" descr="IMG_809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3345" y="3743960"/>
            <a:ext cx="2656840" cy="1993265"/>
          </a:xfrm>
          <a:prstGeom prst="rect">
            <a:avLst/>
          </a:prstGeom>
        </p:spPr>
      </p:pic>
      <p:pic>
        <p:nvPicPr>
          <p:cNvPr id="6" name="图片 5" descr="IMG_80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8265" y="1465580"/>
            <a:ext cx="2642870" cy="1990090"/>
          </a:xfrm>
          <a:prstGeom prst="rect">
            <a:avLst/>
          </a:prstGeom>
        </p:spPr>
      </p:pic>
      <p:pic>
        <p:nvPicPr>
          <p:cNvPr id="7" name="图片 6" descr="IMG_808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9340" y="3743960"/>
            <a:ext cx="2658110" cy="1993900"/>
          </a:xfrm>
          <a:prstGeom prst="rect">
            <a:avLst/>
          </a:prstGeom>
        </p:spPr>
      </p:pic>
      <p:cxnSp>
        <p:nvCxnSpPr>
          <p:cNvPr id="9" name="直接连接符 8"/>
          <p:cNvCxnSpPr/>
          <p:nvPr/>
        </p:nvCxnSpPr>
        <p:spPr>
          <a:xfrm>
            <a:off x="5973667" y="954008"/>
            <a:ext cx="0" cy="5325745"/>
          </a:xfrm>
          <a:prstGeom prst="line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2" descr="IMG_818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2675" y="4665345"/>
            <a:ext cx="2269490" cy="1702435"/>
          </a:xfrm>
          <a:prstGeom prst="rect">
            <a:avLst/>
          </a:prstGeom>
        </p:spPr>
      </p:pic>
      <p:pic>
        <p:nvPicPr>
          <p:cNvPr id="15" name="图片 14" descr="IMG_818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28060" y="4665345"/>
            <a:ext cx="2269490" cy="1702435"/>
          </a:xfrm>
          <a:prstGeom prst="rect">
            <a:avLst/>
          </a:prstGeom>
        </p:spPr>
      </p:pic>
      <p:pic>
        <p:nvPicPr>
          <p:cNvPr id="17" name="图片 16" descr="IMG_818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30600" y="2962910"/>
            <a:ext cx="2269490" cy="1702435"/>
          </a:xfrm>
          <a:prstGeom prst="rect">
            <a:avLst/>
          </a:prstGeom>
        </p:spPr>
      </p:pic>
      <p:pic>
        <p:nvPicPr>
          <p:cNvPr id="18" name="图片 17" descr="IMG_818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28060" y="1260475"/>
            <a:ext cx="2269490" cy="1702435"/>
          </a:xfrm>
          <a:prstGeom prst="rect">
            <a:avLst/>
          </a:prstGeom>
        </p:spPr>
      </p:pic>
      <p:pic>
        <p:nvPicPr>
          <p:cNvPr id="20" name="图片 19" descr="IMG_819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7755" y="2962910"/>
            <a:ext cx="2269490" cy="1702435"/>
          </a:xfrm>
          <a:prstGeom prst="rect">
            <a:avLst/>
          </a:prstGeom>
        </p:spPr>
      </p:pic>
      <p:pic>
        <p:nvPicPr>
          <p:cNvPr id="21" name="图片 20" descr="IMG_818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82675" y="1260475"/>
            <a:ext cx="2269490" cy="17024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277620" y="2259330"/>
            <a:ext cx="9829800" cy="4038600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38095" y="2418715"/>
            <a:ext cx="8281670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  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在雪花片活动实践过程中，我们直面并妥善解决了多个实操难题。针对幼儿因作品未完成而产生的延续需求，我们设置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未完成作品框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，既保留孩子创作热情，又避免中断其思路；面对展示空间饱和与作品留存矛盾，创新性打造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零件回收站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，将不再展示的作品拆解为纯色零件循环利用，既节省空间又赋予材料二次价值；针对雪花片散落难整理、颜色易混的问题，通过制定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小盆子取用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规则，配合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雪花片大作战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趣味整理游戏，有效培养幼儿收纳习惯与动手能力。这些解决方案的落地，不仅优化了活动流程，更让幼儿在有序的环境中，持续享受创作与探索的乐趣。</a:t>
            </a:r>
            <a:endParaRPr lang="zh-CN" altLang="en-US" sz="1600" spc="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77620" y="347345"/>
            <a:ext cx="345249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小结与反思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3037" y="1188403"/>
            <a:ext cx="1790317" cy="179031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5057938" y="1363865"/>
            <a:ext cx="2869147" cy="94956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7498592" y="587614"/>
            <a:ext cx="2269798" cy="949569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601345" y="1363865"/>
            <a:ext cx="443346" cy="179031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368470" y="1420357"/>
            <a:ext cx="443346" cy="120224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533" y="1837831"/>
            <a:ext cx="4166483" cy="510833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97"/>
          <a:stretch>
            <a:fillRect/>
          </a:stretch>
        </p:blipFill>
        <p:spPr>
          <a:xfrm>
            <a:off x="62477" y="3909672"/>
            <a:ext cx="2878646" cy="2849281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IMG_811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725" y="3792220"/>
            <a:ext cx="3104515" cy="2328545"/>
          </a:xfrm>
          <a:prstGeom prst="rect">
            <a:avLst/>
          </a:prstGeom>
        </p:spPr>
      </p:pic>
      <p:pic>
        <p:nvPicPr>
          <p:cNvPr id="3" name="图片 2" descr="IMG_8052"/>
          <p:cNvPicPr>
            <a:picLocks noChangeAspect="1"/>
          </p:cNvPicPr>
          <p:nvPr/>
        </p:nvPicPr>
        <p:blipFill>
          <a:blip r:embed="rId2"/>
          <a:srcRect b="6912"/>
          <a:stretch>
            <a:fillRect/>
          </a:stretch>
        </p:blipFill>
        <p:spPr>
          <a:xfrm>
            <a:off x="669925" y="1624330"/>
            <a:ext cx="3049270" cy="4130675"/>
          </a:xfrm>
          <a:prstGeom prst="rect">
            <a:avLst/>
          </a:prstGeom>
        </p:spPr>
      </p:pic>
      <p:pic>
        <p:nvPicPr>
          <p:cNvPr id="6" name="图片 5" descr="4171dbafd02f67952034e1f7d37fe0d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325" y="1177290"/>
            <a:ext cx="3097530" cy="2323465"/>
          </a:xfrm>
          <a:prstGeom prst="rect">
            <a:avLst/>
          </a:prstGeom>
        </p:spPr>
      </p:pic>
      <p:pic>
        <p:nvPicPr>
          <p:cNvPr id="7" name="图片 6" descr="d5d486d6097a3c6fade07a78a232d99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725" y="1177290"/>
            <a:ext cx="3096895" cy="2323465"/>
          </a:xfrm>
          <a:prstGeom prst="rect">
            <a:avLst/>
          </a:prstGeom>
        </p:spPr>
      </p:pic>
      <p:pic>
        <p:nvPicPr>
          <p:cNvPr id="9" name="图片 8" descr="c0f8e116b601bf2e14bce0390f7b958a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4325" y="3792220"/>
            <a:ext cx="3104515" cy="2328545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>
            <a:off x="3992467" y="966708"/>
            <a:ext cx="0" cy="5325745"/>
          </a:xfrm>
          <a:prstGeom prst="line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1277620" y="488950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3.</a:t>
            </a:r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进阶挑战</a:t>
            </a:r>
            <a:endParaRPr lang="zh-CN" altLang="en-US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224270" y="537210"/>
            <a:ext cx="3632835" cy="52832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艺术创作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——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逻辑思维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126490" y="1101090"/>
            <a:ext cx="10287635" cy="5226050"/>
          </a:xfrm>
          <a:prstGeom prst="rect">
            <a:avLst/>
          </a:prstGeom>
          <a:noFill/>
          <a:ln w="76200">
            <a:solidFill>
              <a:srgbClr val="337E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（三）雪花片</a:t>
            </a:r>
            <a:r>
              <a:rPr 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奇思妙想</a:t>
            </a:r>
            <a:endParaRPr lang="zh-CN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3" name="图片 2" descr="IMG_813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2640" y="4126865"/>
            <a:ext cx="2750185" cy="2063115"/>
          </a:xfrm>
          <a:prstGeom prst="rect">
            <a:avLst/>
          </a:prstGeom>
        </p:spPr>
      </p:pic>
      <p:pic>
        <p:nvPicPr>
          <p:cNvPr id="4" name="图片 3" descr="IMG_8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700" y="4119245"/>
            <a:ext cx="2760980" cy="2070735"/>
          </a:xfrm>
          <a:prstGeom prst="rect">
            <a:avLst/>
          </a:prstGeom>
        </p:spPr>
      </p:pic>
      <p:pic>
        <p:nvPicPr>
          <p:cNvPr id="5" name="图片 4" descr="IMG_80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4745" y="1621155"/>
            <a:ext cx="2660650" cy="1995805"/>
          </a:xfrm>
          <a:prstGeom prst="rect">
            <a:avLst/>
          </a:prstGeom>
        </p:spPr>
      </p:pic>
      <p:pic>
        <p:nvPicPr>
          <p:cNvPr id="6" name="图片 5" descr="IMG_80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220" y="1621155"/>
            <a:ext cx="2638425" cy="1979295"/>
          </a:xfrm>
          <a:prstGeom prst="rect">
            <a:avLst/>
          </a:prstGeom>
        </p:spPr>
      </p:pic>
      <p:pic>
        <p:nvPicPr>
          <p:cNvPr id="9" name="图片 8" descr="IMG_80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2710" y="1616075"/>
            <a:ext cx="2645410" cy="1984375"/>
          </a:xfrm>
          <a:prstGeom prst="rect">
            <a:avLst/>
          </a:prstGeom>
        </p:spPr>
      </p:pic>
      <p:pic>
        <p:nvPicPr>
          <p:cNvPr id="19" name="图片 18" descr="IMG_813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7555" y="4110355"/>
            <a:ext cx="2772410" cy="20796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586865" y="1137285"/>
            <a:ext cx="3632835" cy="52832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1.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多样玩法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586865" y="3654425"/>
            <a:ext cx="3632835" cy="52832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2.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经验延伸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126490" y="1101090"/>
            <a:ext cx="10287635" cy="5226050"/>
          </a:xfrm>
          <a:prstGeom prst="rect">
            <a:avLst/>
          </a:prstGeom>
          <a:noFill/>
          <a:ln w="76200">
            <a:solidFill>
              <a:srgbClr val="337E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277620" y="347345"/>
            <a:ext cx="1034415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（三）雪花片</a:t>
            </a:r>
            <a:r>
              <a:rPr lang="zh-CN" sz="36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奇思妙想</a:t>
            </a:r>
            <a:endParaRPr lang="zh-CN" sz="36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 descr="9b257adf08af1b959ada1c34bdc6846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850" y="3559810"/>
            <a:ext cx="1910715" cy="2547620"/>
          </a:xfrm>
          <a:prstGeom prst="rect">
            <a:avLst/>
          </a:prstGeom>
        </p:spPr>
      </p:pic>
      <p:pic>
        <p:nvPicPr>
          <p:cNvPr id="12" name="图片 11" descr="12d519426a1f04a1ca9b2d9f9f1c0ae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9985" y="1280160"/>
            <a:ext cx="1901190" cy="2535555"/>
          </a:xfrm>
          <a:prstGeom prst="rect">
            <a:avLst/>
          </a:prstGeom>
        </p:spPr>
      </p:pic>
      <p:pic>
        <p:nvPicPr>
          <p:cNvPr id="14" name="图片 13" descr="f573492e4278a57a8880487e63f20b1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7645" y="1280160"/>
            <a:ext cx="1901825" cy="2536190"/>
          </a:xfrm>
          <a:prstGeom prst="rect">
            <a:avLst/>
          </a:prstGeom>
        </p:spPr>
      </p:pic>
      <p:pic>
        <p:nvPicPr>
          <p:cNvPr id="15" name="图片 14" descr="d5de43572cc24b0808de32a2464552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7525" y="3559810"/>
            <a:ext cx="1902460" cy="2536825"/>
          </a:xfrm>
          <a:prstGeom prst="rect">
            <a:avLst/>
          </a:prstGeom>
        </p:spPr>
      </p:pic>
      <p:pic>
        <p:nvPicPr>
          <p:cNvPr id="16" name="图片 15" descr="bc1b6a63159fc12d561e901b58af827a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3870" y="3608070"/>
            <a:ext cx="1873250" cy="2499360"/>
          </a:xfrm>
          <a:prstGeom prst="rect">
            <a:avLst/>
          </a:prstGeom>
        </p:spPr>
      </p:pic>
      <p:pic>
        <p:nvPicPr>
          <p:cNvPr id="17" name="图片 16" descr="2c1c2b8eb0c6c010f876bf1392b16ab3"/>
          <p:cNvPicPr>
            <a:picLocks noChangeAspect="1"/>
          </p:cNvPicPr>
          <p:nvPr/>
        </p:nvPicPr>
        <p:blipFill>
          <a:blip r:embed="rId6"/>
          <a:srcRect b="38622"/>
          <a:stretch>
            <a:fillRect/>
          </a:stretch>
        </p:blipFill>
        <p:spPr>
          <a:xfrm>
            <a:off x="9337040" y="1280160"/>
            <a:ext cx="1805940" cy="24733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383665" y="2017395"/>
            <a:ext cx="3632835" cy="52832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3.</a:t>
            </a:r>
            <a:r>
              <a:rPr lang="zh-CN" altLang="en-US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家长资源联动</a:t>
            </a:r>
            <a:endParaRPr lang="zh-CN" altLang="en-US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277620" y="2259330"/>
            <a:ext cx="9829800" cy="3731260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38095" y="2418715"/>
            <a:ext cx="842835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   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在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“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雪花片奇思妙想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主题活动中，我们从多元维度激发幼儿创造力与实践能力。通过引入扭扭棒，打破雪花片传统拼搭局限，衍生出拼项链等新颖玩法，拓展游戏边界；以绘本故事《小鸡走丢了》为载体，将雪花片拼搭与剧情任务深度融合，让幼儿在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“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搭建过河桥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”“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设计家具</a:t>
            </a:r>
            <a:r>
              <a:rPr lang="en-US" altLang="zh-CN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z="1600" spc="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等关卡挑战中，实现知识经验的趣味延伸；同时联动家长资源，引导幼儿将雪花片创意融入生活场景，完成果盘、纸巾盒、台灯等实用作品，构建起家园共育的实践桥梁。多形式、多场景的活动设计，让雪花片成为幼儿探索世界、表达创意的灵动媒介，助力其在玩中学、学中创。</a:t>
            </a:r>
            <a:endParaRPr lang="zh-CN" altLang="en-US" sz="1600" spc="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77620" y="347345"/>
            <a:ext cx="3452495" cy="82994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小结与反思</a:t>
            </a:r>
            <a:endParaRPr lang="zh-CN" altLang="en-US" sz="48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3037" y="1188403"/>
            <a:ext cx="1790317" cy="179031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8" r="60409" b="85326"/>
          <a:stretch>
            <a:fillRect/>
          </a:stretch>
        </p:blipFill>
        <p:spPr>
          <a:xfrm>
            <a:off x="5057938" y="1363865"/>
            <a:ext cx="2869147" cy="94956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7498592" y="587614"/>
            <a:ext cx="2269798" cy="949569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601345" y="1363865"/>
            <a:ext cx="443346" cy="179031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368470" y="1420357"/>
            <a:ext cx="443346" cy="120224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533" y="1837831"/>
            <a:ext cx="4166483" cy="510833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97"/>
          <a:stretch>
            <a:fillRect/>
          </a:stretch>
        </p:blipFill>
        <p:spPr>
          <a:xfrm>
            <a:off x="62477" y="3909672"/>
            <a:ext cx="2878646" cy="2849281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矩形 17"/>
          <p:cNvSpPr/>
          <p:nvPr/>
        </p:nvSpPr>
        <p:spPr>
          <a:xfrm>
            <a:off x="1430655" y="2830195"/>
            <a:ext cx="6619240" cy="1197610"/>
          </a:xfrm>
          <a:prstGeom prst="rect">
            <a:avLst/>
          </a:prstGeom>
          <a:noFill/>
        </p:spPr>
        <p:txBody>
          <a:bodyPr wrap="square" lIns="91412" tIns="45706" rIns="91412" bIns="457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7200" b="1" spc="60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400" dist="38100" dir="5400000" algn="ctr" rotWithShape="0">
                    <a:schemeClr val="bg1"/>
                  </a:outerShdw>
                </a:effectLst>
                <a:cs typeface="+mn-ea"/>
                <a:sym typeface="+mn-lt"/>
              </a:rPr>
              <a:t>八、课程总结</a:t>
            </a:r>
            <a:endParaRPr lang="zh-CN" altLang="en-US" sz="7200" b="1" spc="60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400" dist="38100" dir="5400000" algn="ctr" rotWithShape="0">
                  <a:schemeClr val="bg1"/>
                </a:outerShdw>
              </a:effectLst>
              <a:cs typeface="+mn-ea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403" y="248445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518412" y="1511787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996175"/>
            <a:ext cx="1772374" cy="148868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16" y="4749965"/>
            <a:ext cx="1293541" cy="12935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1" r="14004" b="73170"/>
          <a:stretch>
            <a:fillRect/>
          </a:stretch>
        </p:blipFill>
        <p:spPr>
          <a:xfrm>
            <a:off x="4367852" y="4714244"/>
            <a:ext cx="2014459" cy="1318991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729355" y="1367155"/>
            <a:ext cx="7794625" cy="4797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1.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差异教育的核心在于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看见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与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回应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：通过观察量表精准识别个体需求，以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脚手架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策略（如步骤分解、同伴互助）为不同能力幼儿提供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跳一跳够得着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的挑战。</a:t>
            </a:r>
            <a:endParaRPr lang="zh-CN" altLang="en-US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>
              <a:lnSpc>
                <a:spcPct val="170000"/>
              </a:lnSpc>
            </a:pP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2.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低结构材料的教育潜力需多元激活：雪花片的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开放性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需通过主题任务、多材料融合（如扭扭棒、绘本剧情）等方式持续赋能，避免玩法固化。</a:t>
            </a:r>
            <a:endParaRPr lang="zh-CN" altLang="en-US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>
              <a:lnSpc>
                <a:spcPct val="170000"/>
              </a:lnSpc>
            </a:pP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3.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成长可视化是自信培育的关键：照片墙、课程故事、贴纸奖励等机制，让幼儿直观感知进步，实现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我不行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到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我能行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的心理跨越。</a:t>
            </a:r>
            <a:endParaRPr lang="zh-CN" altLang="en-US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440690"/>
            <a:ext cx="457200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（一）经验与启示</a:t>
            </a:r>
            <a:endParaRPr lang="zh-CN" altLang="en-US" sz="40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41005"/>
            <a:ext cx="1031856" cy="71865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674" y="1376700"/>
            <a:ext cx="2336243" cy="4787967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655695" y="2312670"/>
            <a:ext cx="7794625" cy="2915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 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雪花闪闪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课程以雪花片为媒介，织就了一幅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看见差异、尊重成长、点亮自信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的教育图景。每一片雪花片的拼合，都是幼儿探索世界的一次尝试；每一次从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不会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到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 “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会</a:t>
            </a:r>
            <a:r>
              <a:rPr lang="en-US" altLang="zh-CN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” </a:t>
            </a:r>
            <a:r>
              <a:rPr lang="zh-CN" altLang="en-US" spc="600" dirty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的跨越，都是成长破土的声音。未来，我们将继续追随幼儿的创意脚步，让低结构材料在高教育智慧中绽放更多可能。</a:t>
            </a:r>
            <a:endParaRPr lang="zh-CN" altLang="en-US" spc="600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5" r="5208" b="85326"/>
          <a:stretch>
            <a:fillRect/>
          </a:stretch>
        </p:blipFill>
        <p:spPr>
          <a:xfrm>
            <a:off x="6567938" y="607202"/>
            <a:ext cx="2269798" cy="94956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1277620" y="440690"/>
            <a:ext cx="457200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b="1" dirty="0">
                <a:ln w="19050" cmpd="sng">
                  <a:solidFill>
                    <a:srgbClr val="75272A"/>
                  </a:solidFill>
                  <a:prstDash val="solid"/>
                </a:ln>
                <a:solidFill>
                  <a:schemeClr val="bg1"/>
                </a:solidFill>
                <a:cs typeface="+mn-ea"/>
                <a:sym typeface="+mn-lt"/>
              </a:rPr>
              <a:t>（二）总结与反思</a:t>
            </a:r>
            <a:endParaRPr lang="zh-CN" altLang="en-US" sz="4000" b="1" dirty="0">
              <a:ln w="19050" cmpd="sng">
                <a:solidFill>
                  <a:srgbClr val="75272A"/>
                </a:solidFill>
                <a:prstDash val="solid"/>
              </a:ln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79" y="441005"/>
            <a:ext cx="1031856" cy="71865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674" y="1376700"/>
            <a:ext cx="2336243" cy="4787967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矩形 15"/>
          <p:cNvSpPr/>
          <p:nvPr/>
        </p:nvSpPr>
        <p:spPr>
          <a:xfrm>
            <a:off x="1430730" y="4476418"/>
            <a:ext cx="5686817" cy="588208"/>
          </a:xfrm>
          <a:prstGeom prst="rect">
            <a:avLst/>
          </a:prstGeom>
          <a:solidFill>
            <a:srgbClr val="B8C6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430655" y="2578100"/>
            <a:ext cx="6089015" cy="1874520"/>
          </a:xfrm>
          <a:prstGeom prst="rect">
            <a:avLst/>
          </a:prstGeom>
          <a:noFill/>
        </p:spPr>
        <p:txBody>
          <a:bodyPr wrap="square" lIns="91412" tIns="45706" rIns="91412" bIns="45706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i="0" u="none" strike="noStrike" kern="1200" cap="none" spc="600" normalizeH="0" baseline="0" noProof="0" dirty="0">
                <a:ln w="28575"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感谢观看</a:t>
            </a:r>
            <a:endParaRPr kumimoji="0" lang="en-US" altLang="zh-CN" sz="8800" i="0" u="none" strike="noStrike" kern="1200" cap="none" spc="600" normalizeH="0" baseline="0" noProof="0" dirty="0">
              <a:ln w="28575"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uLnTx/>
              <a:uFillTx/>
              <a:latin typeface="OPPOSans B" panose="00020600040101010101" pitchFamily="18" charset="-122"/>
              <a:ea typeface="OPPOSans B" panose="00020600040101010101" pitchFamily="18" charset="-122"/>
              <a:cs typeface="OPPOSans B" panose="00020600040101010101" pitchFamily="18" charset="-122"/>
              <a:sym typeface="+mn-lt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0663" y="2381582"/>
            <a:ext cx="3692925" cy="4612916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946" y="1044053"/>
            <a:ext cx="1405642" cy="1533876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1" t="22368" b="29967"/>
          <a:stretch>
            <a:fillRect/>
          </a:stretch>
        </p:blipFill>
        <p:spPr>
          <a:xfrm>
            <a:off x="7730843" y="910672"/>
            <a:ext cx="1268357" cy="1311444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1430730" y="1131496"/>
            <a:ext cx="1035545" cy="869795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37" r="71808" b="49703"/>
          <a:stretch>
            <a:fillRect/>
          </a:stretch>
        </p:blipFill>
        <p:spPr>
          <a:xfrm>
            <a:off x="4225217" y="1131430"/>
            <a:ext cx="1772374" cy="1488687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518412" y="4493346"/>
            <a:ext cx="5284221" cy="50673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algn="dist">
              <a:lnSpc>
                <a:spcPct val="150000"/>
              </a:lnSpc>
            </a:pPr>
            <a:r>
              <a:rPr lang="zh-CN" sz="1800" b="1" dirty="0">
                <a:solidFill>
                  <a:schemeClr val="bg1"/>
                </a:solidFill>
                <a:cs typeface="+mn-ea"/>
                <a:sym typeface="+mn-lt"/>
              </a:rPr>
              <a:t>西夏墅镇中心幼儿园</a:t>
            </a:r>
            <a:r>
              <a:rPr lang="en-US" altLang="zh-CN" sz="1800" b="1" dirty="0">
                <a:solidFill>
                  <a:schemeClr val="bg1"/>
                </a:solidFill>
                <a:cs typeface="+mn-ea"/>
                <a:sym typeface="+mn-lt"/>
              </a:rPr>
              <a:t>  </a:t>
            </a:r>
            <a:r>
              <a:rPr lang="zh-CN" sz="1800" b="1" dirty="0">
                <a:solidFill>
                  <a:schemeClr val="bg1"/>
                </a:solidFill>
                <a:cs typeface="+mn-ea"/>
                <a:sym typeface="+mn-lt"/>
              </a:rPr>
              <a:t>何鑫焱</a:t>
            </a:r>
            <a:r>
              <a:rPr lang="zh-CN" altLang="en-US" sz="1800" dirty="0">
                <a:solidFill>
                  <a:schemeClr val="bg1"/>
                </a:solidFill>
                <a:cs typeface="+mn-ea"/>
                <a:sym typeface="+mn-lt"/>
              </a:rPr>
              <a:t> </a:t>
            </a:r>
            <a:r>
              <a:rPr lang="en-US" altLang="zh-CN" sz="1800" dirty="0">
                <a:solidFill>
                  <a:schemeClr val="bg1"/>
                </a:solidFill>
                <a:cs typeface="+mn-ea"/>
                <a:sym typeface="+mn-lt"/>
              </a:rPr>
              <a:t> </a:t>
            </a:r>
            <a:endParaRPr lang="zh-CN" altLang="en-US" sz="1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TABLE_ENDDRAG_ORIGIN_RECT" val="565*159"/>
  <p:tag name="TABLE_ENDDRAG_RECT" val="58*110*565*159"/>
</p:tagLst>
</file>

<file path=ppt/tags/tag2.xml><?xml version="1.0" encoding="utf-8"?>
<p:tagLst xmlns:p="http://schemas.openxmlformats.org/presentationml/2006/main">
  <p:tag name="TABLE_ENDDRAG_ORIGIN_RECT" val="565*159"/>
  <p:tag name="TABLE_ENDDRAG_RECT" val="58*110*565*159"/>
</p:tagLst>
</file>

<file path=ppt/tags/tag3.xml><?xml version="1.0" encoding="utf-8"?>
<p:tagLst xmlns:p="http://schemas.openxmlformats.org/presentationml/2006/main">
  <p:tag name="TABLE_ENDDRAG_ORIGIN_RECT" val="565*159"/>
  <p:tag name="TABLE_ENDDRAG_RECT" val="58*110*565*159"/>
</p:tagLst>
</file>

<file path=ppt/tags/tag4.xml><?xml version="1.0" encoding="utf-8"?>
<p:tagLst xmlns:p="http://schemas.openxmlformats.org/presentationml/2006/main">
  <p:tag name="TABLE_ENDDRAG_ORIGIN_RECT" val="399*394"/>
  <p:tag name="TABLE_ENDDRAG_RECT" val="57*106*399*394"/>
</p:tagLst>
</file>

<file path=ppt/tags/tag5.xml><?xml version="1.0" encoding="utf-8"?>
<p:tagLst xmlns:p="http://schemas.openxmlformats.org/presentationml/2006/main">
  <p:tag name="TABLE_ENDDRAG_ORIGIN_RECT" val="427*388"/>
  <p:tag name="TABLE_ENDDRAG_RECT" val="481*107*427*388"/>
</p:tagLst>
</file>

<file path=ppt/tags/tag6.xml><?xml version="1.0" encoding="utf-8"?>
<p:tagLst xmlns:p="http://schemas.openxmlformats.org/presentationml/2006/main">
  <p:tag name="TABLE_ENDDRAG_ORIGIN_RECT" val="485*278"/>
  <p:tag name="TABLE_ENDDRAG_RECT" val="144*195*485*278"/>
</p:tagLst>
</file>

<file path=ppt/theme/theme1.xml><?xml version="1.0" encoding="utf-8"?>
<a:theme xmlns:a="http://schemas.openxmlformats.org/drawingml/2006/main" name="办公资源网：www.bangongziyuan.com">
  <a:themeElements>
    <a:clrScheme name="Office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2286A5"/>
      </a:accent1>
      <a:accent2>
        <a:srgbClr val="DE5F0F"/>
      </a:accent2>
      <a:accent3>
        <a:srgbClr val="EDAE1B"/>
      </a:accent3>
      <a:accent4>
        <a:srgbClr val="0F6079"/>
      </a:accent4>
      <a:accent5>
        <a:srgbClr val="00A3D5"/>
      </a:accent5>
      <a:accent6>
        <a:srgbClr val="0052CE"/>
      </a:accent6>
      <a:hlink>
        <a:srgbClr val="2286A5"/>
      </a:hlink>
      <a:folHlink>
        <a:srgbClr val="BFBFBF"/>
      </a:folHlink>
    </a:clrScheme>
    <a:fontScheme name="i5allk25">
      <a:majorFont>
        <a:latin typeface="OPPOSans B"/>
        <a:ea typeface="OPPOSans R"/>
        <a:cs typeface=""/>
      </a:majorFont>
      <a:minorFont>
        <a:latin typeface="OPPOSans B"/>
        <a:ea typeface="OPPOSans 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办公资源网：www.bangongziyuan.com">
  <a:themeElements>
    <a:clrScheme name="Office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2286A5"/>
      </a:accent1>
      <a:accent2>
        <a:srgbClr val="DE5F0F"/>
      </a:accent2>
      <a:accent3>
        <a:srgbClr val="EDAE1B"/>
      </a:accent3>
      <a:accent4>
        <a:srgbClr val="0F6079"/>
      </a:accent4>
      <a:accent5>
        <a:srgbClr val="00A3D5"/>
      </a:accent5>
      <a:accent6>
        <a:srgbClr val="0052CE"/>
      </a:accent6>
      <a:hlink>
        <a:srgbClr val="2286A5"/>
      </a:hlink>
      <a:folHlink>
        <a:srgbClr val="BFBFBF"/>
      </a:folHlink>
    </a:clrScheme>
    <a:fontScheme name="i5allk25">
      <a:majorFont>
        <a:latin typeface="OPPOSans B"/>
        <a:ea typeface="OPPOSans R"/>
        <a:cs typeface=""/>
      </a:majorFont>
      <a:minorFont>
        <a:latin typeface="OPPOSans B"/>
        <a:ea typeface="OPPOSans 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40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4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4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4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ppt/theme/themeOverride4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286A5"/>
    </a:accent1>
    <a:accent2>
      <a:srgbClr val="DE5F0F"/>
    </a:accent2>
    <a:accent3>
      <a:srgbClr val="EDAE1B"/>
    </a:accent3>
    <a:accent4>
      <a:srgbClr val="0F6079"/>
    </a:accent4>
    <a:accent5>
      <a:srgbClr val="00A3D5"/>
    </a:accent5>
    <a:accent6>
      <a:srgbClr val="0052CE"/>
    </a:accent6>
    <a:hlink>
      <a:srgbClr val="2286A5"/>
    </a:hlink>
    <a:folHlink>
      <a:srgbClr val="BFBF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4669</Words>
  <Application>WPS 演示</Application>
  <PresentationFormat>宽屏</PresentationFormat>
  <Paragraphs>434</Paragraphs>
  <Slides>52</Slides>
  <Notes>9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52</vt:i4>
      </vt:variant>
    </vt:vector>
  </HeadingPairs>
  <TitlesOfParts>
    <vt:vector size="64" baseType="lpstr">
      <vt:lpstr>Arial</vt:lpstr>
      <vt:lpstr>宋体</vt:lpstr>
      <vt:lpstr>Wingdings</vt:lpstr>
      <vt:lpstr>OPPOSans R</vt:lpstr>
      <vt:lpstr>OPPOSans B</vt:lpstr>
      <vt:lpstr>微软雅黑</vt:lpstr>
      <vt:lpstr>Arial Unicode MS</vt:lpstr>
      <vt:lpstr>Calibri</vt:lpstr>
      <vt:lpstr>OPPOSans R</vt:lpstr>
      <vt:lpstr>Segoe Print</vt:lpstr>
      <vt:lpstr>办公资源网：www.bangongziyuan.com</vt:lpstr>
      <vt:lpstr>1_办公资源网：www.bangongziyuan.com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何鑫焱</cp:lastModifiedBy>
  <cp:revision>207</cp:revision>
  <dcterms:created xsi:type="dcterms:W3CDTF">2021-06-04T10:02:00Z</dcterms:created>
  <dcterms:modified xsi:type="dcterms:W3CDTF">2025-05-22T03:35:20Z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D8908D9E15E943FD9D73DE121383F9E4_12</vt:lpwstr>
  </property>
  <property fmtid="{D5CDD505-2E9C-101B-9397-08002B2CF9AE}" pid="3" name="KSOProductBuildVer">
    <vt:lpwstr>2052-12.1.0.21171</vt:lpwstr>
  </property>
</Properties>
</file>